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583.xml"/>
  <Override ContentType="application/vnd.openxmlformats-officedocument.presentationml.notesSlide+xml" PartName="/ppt/notesSlides/notesSlide397.xml"/>
  <Override ContentType="application/vnd.openxmlformats-officedocument.presentationml.notesSlide+xml" PartName="/ppt/notesSlides/notesSlide125.xml"/>
  <Override ContentType="application/vnd.openxmlformats-officedocument.presentationml.notesSlide+xml" PartName="/ppt/notesSlides/notesSlide57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591.xml"/>
  <Override ContentType="application/vnd.openxmlformats-officedocument.presentationml.notesSlide+xml" PartName="/ppt/notesSlides/notesSlide486.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494.xml"/>
  <Override ContentType="application/vnd.openxmlformats-officedocument.presentationml.notesSlide+xml" PartName="/ppt/notesSlides/notesSlide559.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67.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89.xml"/>
  <Override ContentType="application/vnd.openxmlformats-officedocument.presentationml.notesSlide+xml" PartName="/ppt/notesSlides/notesSlide400.xml"/>
  <Override ContentType="application/vnd.openxmlformats-officedocument.presentationml.notesSlide+xml" PartName="/ppt/notesSlides/notesSlide478.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390.xml"/>
  <Override ContentType="application/vnd.openxmlformats-officedocument.presentationml.notesSlide+xml" PartName="/ppt/notesSlides/notesSlide407.xml"/>
  <Override ContentType="application/vnd.openxmlformats-officedocument.presentationml.notesSlide+xml" PartName="/ppt/notesSlides/notesSlide196.xml"/>
  <Override ContentType="application/vnd.openxmlformats-officedocument.presentationml.notesSlide+xml" PartName="/ppt/notesSlides/notesSlide423.xml"/>
  <Override ContentType="application/vnd.openxmlformats-officedocument.presentationml.notesSlide+xml" PartName="/ppt/notesSlides/notesSlide148.xml"/>
  <Override ContentType="application/vnd.openxmlformats-officedocument.presentationml.notesSlide+xml" PartName="/ppt/notesSlides/notesSlide520.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552.xml"/>
  <Override ContentType="application/vnd.openxmlformats-officedocument.presentationml.notesSlide+xml" PartName="/ppt/notesSlides/notesSlide277.xml"/>
  <Override ContentType="application/vnd.openxmlformats-officedocument.presentationml.notesSlide+xml" PartName="/ppt/notesSlides/notesSlide455.xml"/>
  <Override ContentType="application/vnd.openxmlformats-officedocument.presentationml.notesSlide+xml" PartName="/ppt/notesSlides/notesSlide87.xml"/>
  <Override ContentType="application/vnd.openxmlformats-officedocument.presentationml.notesSlide+xml" PartName="/ppt/notesSlides/notesSlide471.xml"/>
  <Override ContentType="application/vnd.openxmlformats-officedocument.presentationml.notesSlide+xml" PartName="/ppt/notesSlides/notesSlide141.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601.xml"/>
  <Override ContentType="application/vnd.openxmlformats-officedocument.presentationml.notesSlide+xml" PartName="/ppt/notesSlides/notesSlide374.xml"/>
  <Override ContentType="application/vnd.openxmlformats-officedocument.presentationml.notesSlide+xml" PartName="/ppt/notesSlides/notesSlide504.xml"/>
  <Override ContentType="application/vnd.openxmlformats-officedocument.presentationml.notesSlide+xml" PartName="/ppt/notesSlides/notesSlide229.xml"/>
  <Override ContentType="application/vnd.openxmlformats-officedocument.presentationml.notesSlide+xml" PartName="/ppt/notesSlides/notesSlide609.xml"/>
  <Override ContentType="application/vnd.openxmlformats-officedocument.presentationml.notesSlide+xml" PartName="/ppt/notesSlides/notesSlide528.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616.xml"/>
  <Override ContentType="application/vnd.openxmlformats-officedocument.presentationml.notesSlide+xml" PartName="/ppt/notesSlides/notesSlide447.xml"/>
  <Override ContentType="application/vnd.openxmlformats-officedocument.presentationml.notesSlide+xml" PartName="/ppt/notesSlides/notesSlide439.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462.xml"/>
  <Override ContentType="application/vnd.openxmlformats-officedocument.presentationml.notesSlide+xml" PartName="/ppt/notesSlides/notesSlide157.xml"/>
  <Override ContentType="application/vnd.openxmlformats-officedocument.presentationml.notesSlide+xml" PartName="/ppt/notesSlides/notesSlide513.xml"/>
  <Override ContentType="application/vnd.openxmlformats-officedocument.presentationml.notesSlide+xml" PartName="/ppt/notesSlides/notesSlide101.xml"/>
  <Override ContentType="application/vnd.openxmlformats-officedocument.presentationml.notesSlide+xml" PartName="/ppt/notesSlides/notesSlide432.xml"/>
  <Override ContentType="application/vnd.openxmlformats-officedocument.presentationml.notesSlide+xml" PartName="/ppt/notesSlides/notesSlide95.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34.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543.xml"/>
  <Override ContentType="application/vnd.openxmlformats-officedocument.presentationml.notesSlide+xml" PartName="/ppt/notesSlides/notesSlide560.xml"/>
  <Override ContentType="application/vnd.openxmlformats-officedocument.presentationml.notesSlide+xml" PartName="/ppt/notesSlides/notesSlide415.xml"/>
  <Override ContentType="application/vnd.openxmlformats-officedocument.presentationml.notesSlide+xml" PartName="/ppt/notesSlides/notesSlide268.xml"/>
  <Override ContentType="application/vnd.openxmlformats-officedocument.presentationml.notesSlide+xml" PartName="/ppt/notesSlides/notesSlide599.xml"/>
  <Override ContentType="application/vnd.openxmlformats-officedocument.presentationml.notesSlide+xml" PartName="/ppt/notesSlides/notesSlide558.xml"/>
  <Override ContentType="application/vnd.openxmlformats-officedocument.presentationml.notesSlide+xml" PartName="/ppt/notesSlides/notesSlide302.xml"/>
  <Override ContentType="application/vnd.openxmlformats-officedocument.presentationml.notesSlide+xml" PartName="/ppt/notesSlides/notesSlide59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574.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388.xml"/>
  <Override ContentType="application/vnd.openxmlformats-officedocument.presentationml.notesSlide+xml" PartName="/ppt/notesSlides/notesSlide223.xml"/>
  <Override ContentType="application/vnd.openxmlformats-officedocument.presentationml.notesSlide+xml" PartName="/ppt/notesSlides/notesSlide408.xml"/>
  <Override ContentType="application/vnd.openxmlformats-officedocument.presentationml.notesSlide+xml" PartName="/ppt/notesSlides/notesSlide1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495.xml"/>
  <Override ContentType="application/vnd.openxmlformats-officedocument.presentationml.notesSlide+xml" PartName="/ppt/notesSlides/notesSlide584.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246.xml"/>
  <Override ContentType="application/vnd.openxmlformats-officedocument.presentationml.notesSlide+xml" PartName="/ppt/notesSlides/notesSlide521.xml"/>
  <Override ContentType="application/vnd.openxmlformats-officedocument.presentationml.notesSlide+xml" PartName="/ppt/notesSlides/notesSlide470.xml"/>
  <Override ContentType="application/vnd.openxmlformats-officedocument.presentationml.notesSlide+xml" PartName="/ppt/notesSlides/notesSlide56.xml"/>
  <Override ContentType="application/vnd.openxmlformats-officedocument.presentationml.notesSlide+xml" PartName="/ppt/notesSlides/notesSlide195.xml"/>
  <Override ContentType="application/vnd.openxmlformats-officedocument.presentationml.notesSlide+xml" PartName="/ppt/notesSlides/notesSlide535.xml"/>
  <Override ContentType="application/vnd.openxmlformats-officedocument.presentationml.notesSlide+xml" PartName="/ppt/notesSlides/notesSlide373.xml"/>
  <Override ContentType="application/vnd.openxmlformats-officedocument.presentationml.notesSlide+xml" PartName="/ppt/notesSlides/notesSlide479.xml"/>
  <Override ContentType="application/vnd.openxmlformats-officedocument.presentationml.notesSlide+xml" PartName="/ppt/notesSlides/notesSlide391.xml"/>
  <Override ContentType="application/vnd.openxmlformats-officedocument.presentationml.notesSlide+xml" PartName="/ppt/notesSlides/notesSlide503.xml"/>
  <Override ContentType="application/vnd.openxmlformats-officedocument.presentationml.notesSlide+xml" PartName="/ppt/notesSlides/notesSlide118.xml"/>
  <Override ContentType="application/vnd.openxmlformats-officedocument.presentationml.notesSlide+xml" PartName="/ppt/notesSlides/notesSlide485.xml"/>
  <Override ContentType="application/vnd.openxmlformats-officedocument.presentationml.notesSlide+xml" PartName="/ppt/notesSlides/notesSlide140.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424.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341.xml"/>
  <Override ContentType="application/vnd.openxmlformats-officedocument.presentationml.notesSlide+xml" PartName="/ppt/notesSlides/notesSlide553.xml"/>
  <Override ContentType="application/vnd.openxmlformats-officedocument.presentationml.notesSlide+xml" PartName="/ppt/notesSlides/notesSlide367.xml"/>
  <Override ContentType="application/vnd.openxmlformats-officedocument.presentationml.notesSlide+xml" PartName="/ppt/notesSlides/notesSlide529.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414.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589.xml"/>
  <Override ContentType="application/vnd.openxmlformats-officedocument.presentationml.notesSlide+xml" PartName="/ppt/notesSlides/notesSlide72.xml"/>
  <Override ContentType="application/vnd.openxmlformats-officedocument.presentationml.notesSlide+xml" PartName="/ppt/notesSlides/notesSlide431.xml"/>
  <Override ContentType="application/vnd.openxmlformats-officedocument.presentationml.notesSlide+xml" PartName="/ppt/notesSlides/notesSlide190.xml"/>
  <Override ContentType="application/vnd.openxmlformats-officedocument.presentationml.notesSlide+xml" PartName="/ppt/notesSlides/notesSlide60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536.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519.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267.xml"/>
  <Override ContentType="application/vnd.openxmlformats-officedocument.presentationml.notesSlide+xml" PartName="/ppt/notesSlides/notesSlide542.xml"/>
  <Override ContentType="application/vnd.openxmlformats-officedocument.presentationml.notesSlide+xml" PartName="/ppt/notesSlides/notesSlide429.xml"/>
  <Override ContentType="application/vnd.openxmlformats-officedocument.presentationml.notesSlide+xml" PartName="/ppt/notesSlides/notesSlide463.xml"/>
  <Override ContentType="application/vnd.openxmlformats-officedocument.presentationml.notesSlide+xml" PartName="/ppt/notesSlides/notesSlide480.xml"/>
  <Override ContentType="application/vnd.openxmlformats-officedocument.presentationml.notesSlide+xml" PartName="/ppt/notesSlides/notesSlide49.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568.xml"/>
  <Override ContentType="application/vnd.openxmlformats-officedocument.presentationml.notesSlide+xml" PartName="/ppt/notesSlides/notesSlide102.xml"/>
  <Override ContentType="application/vnd.openxmlformats-officedocument.presentationml.notesSlide+xml" PartName="/ppt/notesSlides/notesSlide446.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10.xml"/>
  <Override ContentType="application/vnd.openxmlformats-officedocument.presentationml.notesSlide+xml" PartName="/ppt/notesSlides/notesSlide188.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593.xml"/>
  <Override ContentType="application/vnd.openxmlformats-officedocument.presentationml.notesSlide+xml" PartName="/ppt/notesSlides/notesSlide603.xml"/>
  <Override ContentType="application/vnd.openxmlformats-officedocument.presentationml.notesSlide+xml" PartName="/ppt/notesSlides/notesSlide85.xml"/>
  <Override ContentType="application/vnd.openxmlformats-officedocument.presentationml.notesSlide+xml" PartName="/ppt/notesSlides/notesSlide550.xml"/>
  <Override ContentType="application/vnd.openxmlformats-officedocument.presentationml.notesSlide+xml" PartName="/ppt/notesSlides/notesSlide194.xml"/>
  <Override ContentType="application/vnd.openxmlformats-officedocument.presentationml.notesSlide+xml" PartName="/ppt/notesSlides/notesSlide409.xml"/>
  <Override ContentType="application/vnd.openxmlformats-officedocument.presentationml.notesSlide+xml" PartName="/ppt/notesSlides/notesSlide34.xml"/>
  <Override ContentType="application/vnd.openxmlformats-officedocument.presentationml.notesSlide+xml" PartName="/ppt/notesSlides/notesSlide417.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263.xml"/>
  <Override ContentType="application/vnd.openxmlformats-officedocument.presentationml.notesSlide+xml" PartName="/ppt/notesSlides/notesSlide437.xml"/>
  <Override ContentType="application/vnd.openxmlformats-officedocument.presentationml.notesSlide+xml" PartName="/ppt/notesSlides/notesSlide259.xml"/>
  <Override ContentType="application/vnd.openxmlformats-officedocument.presentationml.notesSlide+xml" PartName="/ppt/notesSlides/notesSlide166.xml"/>
  <Override ContentType="application/vnd.openxmlformats-officedocument.presentationml.notesSlide+xml" PartName="/ppt/notesSlides/notesSlide220.xml"/>
  <Override ContentType="application/vnd.openxmlformats-officedocument.presentationml.notesSlide+xml" PartName="/ppt/notesSlides/notesSlide518.xml"/>
  <Override ContentType="application/vnd.openxmlformats-officedocument.presentationml.notesSlide+xml" PartName="/ppt/notesSlides/notesSlide178.xml"/>
  <Override ContentType="application/vnd.openxmlformats-officedocument.presentationml.notesSlide+xml" PartName="/ppt/notesSlides/notesSlide615.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22.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565.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87.xml"/>
  <Override ContentType="application/vnd.openxmlformats-officedocument.presentationml.notesSlide+xml" PartName="/ppt/notesSlides/notesSlide588.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02.xml"/>
  <Override ContentType="application/vnd.openxmlformats-officedocument.presentationml.notesSlide+xml" PartName="/ppt/notesSlides/notesSlide421.xml"/>
  <Override ContentType="application/vnd.openxmlformats-officedocument.presentationml.notesSlide+xml" PartName="/ppt/notesSlides/notesSlide473.xml"/>
  <Override ContentType="application/vnd.openxmlformats-officedocument.presentationml.notesSlide+xml" PartName="/ppt/notesSlides/notesSlide430.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537.xml"/>
  <Override ContentType="application/vnd.openxmlformats-officedocument.presentationml.notesSlide+xml" PartName="/ppt/notesSlides/notesSlide464.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60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545.xml"/>
  <Override ContentType="application/vnd.openxmlformats-officedocument.presentationml.notesSlide+xml" PartName="/ppt/notesSlides/notesSlide509.xml"/>
  <Override ContentType="application/vnd.openxmlformats-officedocument.presentationml.notesSlide+xml" PartName="/ppt/notesSlides/notesSlide402.xml"/>
  <Override ContentType="application/vnd.openxmlformats-officedocument.presentationml.notesSlide+xml" PartName="/ppt/notesSlides/notesSlide445.xml"/>
  <Override ContentType="application/vnd.openxmlformats-officedocument.presentationml.notesSlide+xml" PartName="/ppt/notesSlides/notesSlide191.xml"/>
  <Override ContentType="application/vnd.openxmlformats-officedocument.presentationml.notesSlide+xml" PartName="/ppt/notesSlides/notesSlide488.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364.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492.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379.xml"/>
  <Override ContentType="application/vnd.openxmlformats-officedocument.presentationml.notesSlide+xml" PartName="/ppt/notesSlides/notesSlide618.xml"/>
  <Override ContentType="application/vnd.openxmlformats-officedocument.presentationml.notesSlide+xml" PartName="/ppt/notesSlides/notesSlide573.xml"/>
  <Override ContentType="application/vnd.openxmlformats-officedocument.presentationml.notesSlide+xml" PartName="/ppt/notesSlides/notesSlide530.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523.xml"/>
  <Override ContentType="application/vnd.openxmlformats-officedocument.presentationml.notesSlide+xml" PartName="/ppt/notesSlides/notesSlide142.xml"/>
  <Override ContentType="application/vnd.openxmlformats-officedocument.presentationml.notesSlide+xml" PartName="/ppt/notesSlides/notesSlide566.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215.xml"/>
  <Override ContentType="application/vnd.openxmlformats-officedocument.presentationml.notesSlide+xml" PartName="/ppt/notesSlides/notesSlide401.xml"/>
  <Override ContentType="application/vnd.openxmlformats-officedocument.presentationml.notesSlide+xml" PartName="/ppt/notesSlides/notesSlide444.xml"/>
  <Override ContentType="application/vnd.openxmlformats-officedocument.presentationml.notesSlide+xml" PartName="/ppt/notesSlides/notesSlide258.xml"/>
  <Override ContentType="application/vnd.openxmlformats-officedocument.presentationml.notesSlide+xml" PartName="/ppt/notesSlides/notesSlide487.xml"/>
  <Override ContentType="application/vnd.openxmlformats-officedocument.presentationml.notesSlide+xml" PartName="/ppt/notesSlides/notesSlide292.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594.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300.xml"/>
  <Override ContentType="application/vnd.openxmlformats-officedocument.presentationml.notesSlide+xml" PartName="/ppt/notesSlides/notesSlide551.xml"/>
  <Override ContentType="application/vnd.openxmlformats-officedocument.presentationml.notesSlide+xml" PartName="/ppt/notesSlides/notesSlide165.xml"/>
  <Override ContentType="application/vnd.openxmlformats-officedocument.presentationml.notesSlide+xml" PartName="/ppt/notesSlides/notesSlide602.xml"/>
  <Override ContentType="application/vnd.openxmlformats-officedocument.presentationml.notesSlide+xml" PartName="/ppt/notesSlides/notesSlide386.xml"/>
  <Override ContentType="application/vnd.openxmlformats-officedocument.presentationml.notesSlide+xml" PartName="/ppt/notesSlides/notesSlide122.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472.xml"/>
  <Override ContentType="application/vnd.openxmlformats-officedocument.presentationml.notesSlide+xml" PartName="/ppt/notesSlides/notesSlide517.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359.xml"/>
  <Override ContentType="application/vnd.openxmlformats-officedocument.presentationml.notesSlide+xml" PartName="/ppt/notesSlides/notesSlide617.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501.xml"/>
  <Override ContentType="application/vnd.openxmlformats-officedocument.presentationml.notesSlide+xml" PartName="/ppt/notesSlides/notesSlide544.xml"/>
  <Override ContentType="application/vnd.openxmlformats-officedocument.presentationml.notesSlide+xml" PartName="/ppt/notesSlides/notesSlide587.xml"/>
  <Override ContentType="application/vnd.openxmlformats-officedocument.presentationml.notesSlide+xml" PartName="/ppt/notesSlides/notesSlide200.xml"/>
  <Override ContentType="application/vnd.openxmlformats-officedocument.presentationml.notesSlide+xml" PartName="/ppt/notesSlides/notesSlide438.xml"/>
  <Override ContentType="application/vnd.openxmlformats-officedocument.presentationml.notesSlide+xml" PartName="/ppt/notesSlides/notesSlide350.xml"/>
  <Override ContentType="application/vnd.openxmlformats-officedocument.presentationml.notesSlide+xml" PartName="/ppt/notesSlides/notesSlide393.xml"/>
  <Override ContentType="application/vnd.openxmlformats-officedocument.presentationml.notesSlide+xml" PartName="/ppt/notesSlides/notesSlide209.xml"/>
  <Override ContentType="application/vnd.openxmlformats-officedocument.presentationml.notesSlide+xml" PartName="/ppt/notesSlides/notesSlide465.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422.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365.xml"/>
  <Override ContentType="application/vnd.openxmlformats-officedocument.presentationml.notesSlide+xml" PartName="/ppt/notesSlides/notesSlide416.xml"/>
  <Override ContentType="application/vnd.openxmlformats-officedocument.presentationml.notesSlide+xml" PartName="/ppt/notesSlides/notesSlide459.xml"/>
  <Override ContentType="application/vnd.openxmlformats-officedocument.presentationml.notesSlide+xml" PartName="/ppt/notesSlides/notesSlide237.xml"/>
  <Override ContentType="application/vnd.openxmlformats-officedocument.presentationml.notesSlide+xml" PartName="/ppt/notesSlides/notesSlide572.xml"/>
  <Override ContentType="application/vnd.openxmlformats-officedocument.presentationml.notesSlide+xml" PartName="/ppt/notesSlides/notesSlide79.xml"/>
  <Override ContentType="application/vnd.openxmlformats-officedocument.presentationml.notesSlide+xml" PartName="/ppt/notesSlides/notesSlide450.xml"/>
  <Override ContentType="application/vnd.openxmlformats-officedocument.presentationml.notesSlide+xml" PartName="/ppt/notesSlides/notesSlide493.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538.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540.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443.xml"/>
  <Override ContentType="application/vnd.openxmlformats-officedocument.presentationml.notesSlide+xml" PartName="/ppt/notesSlides/notesSlide59.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524.xml"/>
  <Override ContentType="application/vnd.openxmlformats-officedocument.presentationml.notesSlide+xml" PartName="/ppt/notesSlides/notesSlide338.xml"/>
  <Override ContentType="application/vnd.openxmlformats-officedocument.presentationml.notesSlide+xml" PartName="/ppt/notesSlides/notesSlide362.xml"/>
  <Override ContentType="application/vnd.openxmlformats-officedocument.presentationml.notesSlide+xml" PartName="/ppt/notesSlides/notesSlide91.xml"/>
  <Override ContentType="application/vnd.openxmlformats-officedocument.presentationml.notesSlide+xml" PartName="/ppt/notesSlides/notesSlide176.xml"/>
  <Override ContentType="application/vnd.openxmlformats-officedocument.presentationml.notesSlide+xml" PartName="/ppt/notesSlides/notesSlide613.xml"/>
  <Override ContentType="application/vnd.openxmlformats-officedocument.presentationml.notesSlide+xml" PartName="/ppt/notesSlides/notesSlide451.xml"/>
  <Override ContentType="application/vnd.openxmlformats-officedocument.presentationml.notesSlide+xml" PartName="/ppt/notesSlides/notesSlide427.xml"/>
  <Override ContentType="application/vnd.openxmlformats-officedocument.presentationml.notesSlide+xml" PartName="/ppt/notesSlides/notesSlide435.xml"/>
  <Override ContentType="application/vnd.openxmlformats-officedocument.presentationml.notesSlide+xml" PartName="/ppt/notesSlides/notesSlide621.xml"/>
  <Override ContentType="application/vnd.openxmlformats-officedocument.presentationml.notesSlide+xml" PartName="/ppt/notesSlides/notesSlide346.xml"/>
  <Override ContentType="application/vnd.openxmlformats-officedocument.presentationml.notesSlide+xml" PartName="/ppt/notesSlides/notesSlide532.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466.xml"/>
  <Override ContentType="application/vnd.openxmlformats-officedocument.presentationml.notesSlide+xml" PartName="/ppt/notesSlides/notesSlide137.xml"/>
  <Override ContentType="application/vnd.openxmlformats-officedocument.presentationml.notesSlide+xml" PartName="/ppt/notesSlides/notesSlide419.xml"/>
  <Override ContentType="application/vnd.openxmlformats-officedocument.presentationml.notesSlide+xml" PartName="/ppt/notesSlides/notesSlide498.xml"/>
  <Override ContentType="application/vnd.openxmlformats-officedocument.presentationml.notesSlide+xml" PartName="/ppt/notesSlides/notesSlide516.xml"/>
  <Override ContentType="application/vnd.openxmlformats-officedocument.presentationml.notesSlide+xml" PartName="/ppt/notesSlides/notesSlide595.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547.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49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77.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404.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385.xml"/>
  <Override ContentType="application/vnd.openxmlformats-officedocument.presentationml.notesSlide+xml" PartName="/ppt/notesSlides/notesSlide571.xml"/>
  <Override ContentType="application/vnd.openxmlformats-officedocument.presentationml.notesSlide+xml" PartName="/ppt/notesSlides/notesSlide144.xml"/>
  <Override ContentType="application/vnd.openxmlformats-officedocument.presentationml.notesSlide+xml" PartName="/ppt/notesSlides/notesSlide539.xml"/>
  <Override ContentType="application/vnd.openxmlformats-officedocument.presentationml.notesSlide+xml" PartName="/ppt/notesSlides/notesSlide475.xml"/>
  <Override ContentType="application/vnd.openxmlformats-officedocument.presentationml.notesSlide+xml" PartName="/ppt/notesSlides/notesSlide114.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323.xml"/>
  <Override ContentType="application/vnd.openxmlformats-officedocument.presentationml.notesSlide+xml" PartName="/ppt/notesSlides/notesSlide605.xml"/>
  <Override ContentType="application/vnd.openxmlformats-officedocument.presentationml.notesSlide+xml" PartName="/ppt/notesSlides/notesSlide370.xml"/>
  <Override ContentType="application/vnd.openxmlformats-officedocument.presentationml.notesSlide+xml" PartName="/ppt/notesSlides/notesSlide458.xml"/>
  <Override ContentType="application/vnd.openxmlformats-officedocument.presentationml.notesSlide+xml" PartName="/ppt/notesSlides/notesSlide500.xml"/>
  <Override ContentType="application/vnd.openxmlformats-officedocument.presentationml.notesSlide+xml" PartName="/ppt/notesSlides/notesSlide225.xml"/>
  <Override ContentType="application/vnd.openxmlformats-officedocument.presentationml.notesSlide+xml" PartName="/ppt/notesSlides/notesSlide556.xml"/>
  <Override ContentType="application/vnd.openxmlformats-officedocument.presentationml.notesSlide+xml" PartName="/ppt/notesSlides/notesSlide242.xml"/>
  <Override ContentType="application/vnd.openxmlformats-officedocument.presentationml.notesSlide+xml" PartName="/ppt/notesSlides/notesSlide586.xml"/>
  <Override ContentType="application/vnd.openxmlformats-officedocument.presentationml.notesSlide+xml" PartName="/ppt/notesSlides/notesSlide329.xml"/>
  <Override ContentType="application/vnd.openxmlformats-officedocument.presentationml.notesSlide+xml" PartName="/ppt/notesSlides/notesSlide515.xml"/>
  <Override ContentType="application/vnd.openxmlformats-officedocument.presentationml.notesSlide+xml" PartName="/ppt/notesSlides/notesSlide290.xml"/>
  <Override ContentType="application/vnd.openxmlformats-officedocument.presentationml.notesSlide+xml" PartName="/ppt/notesSlides/notesSlide418.xml"/>
  <Override ContentType="application/vnd.openxmlformats-officedocument.presentationml.notesSlide+xml" PartName="/ppt/notesSlides/notesSlide274.xml"/>
  <Override ContentType="application/vnd.openxmlformats-officedocument.presentationml.notesSlide+xml" PartName="/ppt/notesSlides/notesSlide60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620.xml"/>
  <Override ContentType="application/vnd.openxmlformats-officedocument.presentationml.notesSlide+xml" PartName="/ppt/notesSlides/notesSlide442.xml"/>
  <Override ContentType="application/vnd.openxmlformats-officedocument.presentationml.notesSlide+xml" PartName="/ppt/notesSlides/notesSlide507.xml"/>
  <Override ContentType="application/vnd.openxmlformats-officedocument.presentationml.notesSlide+xml" PartName="/ppt/notesSlides/notesSlide256.xml"/>
  <Override ContentType="application/vnd.openxmlformats-officedocument.presentationml.notesSlide+xml" PartName="/ppt/notesSlides/notesSlide531.xml"/>
  <Override ContentType="application/vnd.openxmlformats-officedocument.presentationml.notesSlide+xml" PartName="/ppt/notesSlides/notesSlide541.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452.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56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152.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436.xml"/>
  <Override ContentType="application/vnd.openxmlformats-officedocument.presentationml.notesSlide+xml" PartName="/ppt/notesSlides/notesSlide167.xml"/>
  <Override ContentType="application/vnd.openxmlformats-officedocument.presentationml.notesSlide+xml" PartName="/ppt/notesSlides/notesSlide578.xml"/>
  <Override ContentType="application/vnd.openxmlformats-officedocument.presentationml.notesSlide+xml" PartName="/ppt/notesSlides/notesSlide314.xml"/>
  <Override ContentType="application/vnd.openxmlformats-officedocument.presentationml.notesSlide+xml" PartName="/ppt/notesSlides/notesSlide6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251.xml"/>
  <Override ContentType="application/vnd.openxmlformats-officedocument.presentationml.notesSlide+xml" PartName="/ppt/notesSlides/notesSlide467.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510.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596.xml"/>
  <Override ContentType="application/vnd.openxmlformats-officedocument.presentationml.notesSlide+xml" PartName="/ppt/notesSlides/notesSlide570.xml"/>
  <Override ContentType="application/vnd.openxmlformats-officedocument.presentationml.notesSlide+xml" PartName="/ppt/notesSlides/notesSlide54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4.xml"/>
  <Override ContentType="application/vnd.openxmlformats-officedocument.presentationml.notesSlide+xml" PartName="/ppt/notesSlides/notesSlide199.xml"/>
  <Override ContentType="application/vnd.openxmlformats-officedocument.presentationml.notesSlide+xml" PartName="/ppt/notesSlides/notesSlide457.xml"/>
  <Override ContentType="application/vnd.openxmlformats-officedocument.presentationml.notesSlide+xml" PartName="/ppt/notesSlides/notesSlide563.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579.xml"/>
  <Override ContentType="application/vnd.openxmlformats-officedocument.presentationml.notesSlide+xml" PartName="/ppt/notesSlides/notesSlide218.xml"/>
  <Override ContentType="application/vnd.openxmlformats-officedocument.presentationml.notesSlide+xml" PartName="/ppt/notesSlides/notesSlide130.xml"/>
  <Override ContentType="application/vnd.openxmlformats-officedocument.presentationml.notesSlide+xml" PartName="/ppt/notesSlides/notesSlide580.xml"/>
  <Override ContentType="application/vnd.openxmlformats-officedocument.presentationml.notesSlide+xml" PartName="/ppt/notesSlides/notesSlide307.xml"/>
  <Override ContentType="application/vnd.openxmlformats-officedocument.presentationml.notesSlide+xml" PartName="/ppt/notesSlides/notesSlide491.xml"/>
  <Override ContentType="application/vnd.openxmlformats-officedocument.presentationml.notesSlide+xml" PartName="/ppt/notesSlides/notesSlide378.xml"/>
  <Override ContentType="application/vnd.openxmlformats-officedocument.presentationml.notesSlide+xml" PartName="/ppt/notesSlides/notesSlide395.xml"/>
  <Override ContentType="application/vnd.openxmlformats-officedocument.presentationml.notesSlide+xml" PartName="/ppt/notesSlides/notesSlide619.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403.xml"/>
  <Override ContentType="application/vnd.openxmlformats-officedocument.presentationml.notesSlide+xml" PartName="/ppt/notesSlides/notesSlide241.xml"/>
  <Override ContentType="application/vnd.openxmlformats-officedocument.presentationml.notesSlide+xml" PartName="/ppt/notesSlides/notesSlide585.xml"/>
  <Override ContentType="application/vnd.openxmlformats-officedocument.presentationml.notesSlide+xml" PartName="/ppt/notesSlides/notesSlide162.xml"/>
  <Override ContentType="application/vnd.openxmlformats-officedocument.presentationml.notesSlide+xml" PartName="/ppt/notesSlides/notesSlide420.xml"/>
  <Override ContentType="application/vnd.openxmlformats-officedocument.presentationml.notesSlide+xml" PartName="/ppt/notesSlides/notesSlide508.xml"/>
  <Override ContentType="application/vnd.openxmlformats-officedocument.presentationml.notesSlide+xml" PartName="/ppt/notesSlides/notesSlide145.xml"/>
  <Override ContentType="application/vnd.openxmlformats-officedocument.presentationml.notesSlide+xml" PartName="/ppt/notesSlides/notesSlide525.xml"/>
  <Override ContentType="application/vnd.openxmlformats-officedocument.presentationml.notesSlide+xml" PartName="/ppt/notesSlides/notesSlide83.xml"/>
  <Override ContentType="application/vnd.openxmlformats-officedocument.presentationml.notesSlide+xml" PartName="/ppt/notesSlides/notesSlide489.xml"/>
  <Override ContentType="application/vnd.openxmlformats-officedocument.presentationml.notesSlide+xml" PartName="/ppt/notesSlides/notesSlide66.xml"/>
  <Override ContentType="application/vnd.openxmlformats-officedocument.presentationml.notesSlide+xml" PartName="/ppt/notesSlides/notesSlide3.xml"/>
  <Override ContentType="application/vnd.openxmlformats-officedocument.presentationml.notesSlide+xml" PartName="/ppt/notesSlides/notesSlide611.xml"/>
  <Override ContentType="application/vnd.openxmlformats-officedocument.presentationml.notesSlide+xml" PartName="/ppt/notesSlides/notesSlide240.xml"/>
  <Override ContentType="application/vnd.openxmlformats-officedocument.presentationml.notesSlide+xml" PartName="/ppt/notesSlides/notesSlide425.xml"/>
  <Override ContentType="application/vnd.openxmlformats-officedocument.presentationml.notesSlide+xml" PartName="/ppt/notesSlides/notesSlide557.xml"/>
  <Override ContentType="application/vnd.openxmlformats-officedocument.presentationml.notesSlide+xml" PartName="/ppt/notesSlides/notesSlide283.xml"/>
  <Override ContentType="application/vnd.openxmlformats-officedocument.presentationml.notesSlide+xml" PartName="/ppt/notesSlides/notesSlide461.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380.xml"/>
  <Override ContentType="application/vnd.openxmlformats-officedocument.presentationml.notesSlide+xml" PartName="/ppt/notesSlides/notesSlide514.xml"/>
  <Override ContentType="application/vnd.openxmlformats-officedocument.presentationml.notesSlide+xml" PartName="/ppt/notesSlides/notesSlide328.xml"/>
  <Override ContentType="application/vnd.openxmlformats-officedocument.presentationml.notesSlide+xml" PartName="/ppt/notesSlides/notesSlide549.xml"/>
  <Override ContentType="application/vnd.openxmlformats-officedocument.presentationml.notesSlide+xml" PartName="/ppt/notesSlides/notesSlide506.xml"/>
  <Override ContentType="application/vnd.openxmlformats-officedocument.presentationml.notesSlide+xml" PartName="/ppt/notesSlides/notesSlide360.xml"/>
  <Override ContentType="application/vnd.openxmlformats-officedocument.presentationml.notesSlide+xml" PartName="/ppt/notesSlides/notesSlide534.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82.xml"/>
  <Override ContentType="application/vnd.openxmlformats-officedocument.presentationml.notesSlide+xml" PartName="/ppt/notesSlides/notesSlide577.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453.xml"/>
  <Override ContentType="application/vnd.openxmlformats-officedocument.presentationml.notesSlide+xml" PartName="/ppt/notesSlides/notesSlide399.xml"/>
  <Override ContentType="application/vnd.openxmlformats-officedocument.presentationml.notesSlide+xml" PartName="/ppt/notesSlides/notesSlide410.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496.xml"/>
  <Override ContentType="application/vnd.openxmlformats-officedocument.presentationml.notesSlide+xml" PartName="/ppt/notesSlides/notesSlide581.xml"/>
  <Override ContentType="application/vnd.openxmlformats-officedocument.presentationml.notesSlide+xml" PartName="/ppt/notesSlides/notesSlide26.xml"/>
  <Override ContentType="application/vnd.openxmlformats-officedocument.presentationml.notesSlide+xml" PartName="/ppt/notesSlides/notesSlide468.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441.xml"/>
  <Override ContentType="application/vnd.openxmlformats-officedocument.presentationml.notesSlide+xml" PartName="/ppt/notesSlides/notesSlide484.xml"/>
  <Override ContentType="application/vnd.openxmlformats-officedocument.presentationml.notesSlide+xml" PartName="/ppt/notesSlides/notesSlide227.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456.xml"/>
  <Override ContentType="application/vnd.openxmlformats-officedocument.presentationml.notesSlide+xml" PartName="/ppt/notesSlides/notesSlide481.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99.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375.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511.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607.xml"/>
  <Override ContentType="application/vnd.openxmlformats-officedocument.presentationml.notesSlide+xml" PartName="/ppt/notesSlides/notesSlide597.xml"/>
  <Override ContentType="application/vnd.openxmlformats-officedocument.presentationml.notesSlide+xml" PartName="/ppt/notesSlides/notesSlide554.xml"/>
  <Override ContentType="application/vnd.openxmlformats-officedocument.presentationml.notesSlide+xml" PartName="/ppt/notesSlides/notesSlide562.xml"/>
  <Override ContentType="application/vnd.openxmlformats-officedocument.presentationml.notesSlide+xml" PartName="/ppt/notesSlides/notesSlide413.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569.xml"/>
  <Override ContentType="application/vnd.openxmlformats-officedocument.presentationml.notesSlide+xml" PartName="/ppt/notesSlides/notesSlide127.xml"/>
  <Override ContentType="application/vnd.openxmlformats-officedocument.presentationml.notesSlide+xml" PartName="/ppt/notesSlides/notesSlide526.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04.xml"/>
  <Override ContentType="application/vnd.openxmlformats-officedocument.presentationml.notesSlide+xml" PartName="/ppt/notesSlides/notesSlide396.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590.xml"/>
  <Override ContentType="application/vnd.openxmlformats-officedocument.presentationml.notesSlide+xml" PartName="/ppt/notesSlides/notesSlide255.xml"/>
  <Override ContentType="application/vnd.openxmlformats-officedocument.presentationml.notesSlide+xml" PartName="/ppt/notesSlides/notesSlide428.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248.xml"/>
  <Override ContentType="application/vnd.openxmlformats-officedocument.presentationml.notesSlide+xml" PartName="/ppt/notesSlides/notesSlide477.xml"/>
  <Override ContentType="application/vnd.openxmlformats-officedocument.presentationml.notesSlide+xml" PartName="/ppt/notesSlides/notesSlide434.xml"/>
  <Override ContentType="application/vnd.openxmlformats-officedocument.presentationml.notesSlide+xml" PartName="/ppt/notesSlides/notesSlide460.xml"/>
  <Override ContentType="application/vnd.openxmlformats-officedocument.presentationml.notesSlide+xml" PartName="/ppt/notesSlides/notesSlide576.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381.xml"/>
  <Override ContentType="application/vnd.openxmlformats-officedocument.presentationml.notesSlide+xml" PartName="/ppt/notesSlides/notesSlide398.xml"/>
  <Override ContentType="application/vnd.openxmlformats-officedocument.presentationml.notesSlide+xml" PartName="/ppt/notesSlides/notesSlide469.xml"/>
  <Override ContentType="application/vnd.openxmlformats-officedocument.presentationml.notesSlide+xml" PartName="/ppt/notesSlides/notesSlide426.xml"/>
  <Override ContentType="application/vnd.openxmlformats-officedocument.presentationml.notesSlide+xml" PartName="/ppt/notesSlides/notesSlide612.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497.xml"/>
  <Override ContentType="application/vnd.openxmlformats-officedocument.presentationml.notesSlide+xml" PartName="/ppt/notesSlides/notesSlide233.xml"/>
  <Override ContentType="application/vnd.openxmlformats-officedocument.presentationml.notesSlide+xml" PartName="/ppt/notesSlides/notesSlide327.xml"/>
  <Override ContentType="application/vnd.openxmlformats-officedocument.presentationml.notesSlide+xml" PartName="/ppt/notesSlides/notesSlide548.xml"/>
  <Override ContentType="application/vnd.openxmlformats-officedocument.presentationml.notesSlide+xml" PartName="/ppt/notesSlides/notesSlide483.xml"/>
  <Override ContentType="application/vnd.openxmlformats-officedocument.presentationml.notesSlide+xml" PartName="/ppt/notesSlides/notesSlide440.xml"/>
  <Override ContentType="application/vnd.openxmlformats-officedocument.presentationml.notesSlide+xml" PartName="/ppt/notesSlides/notesSlide505.xml"/>
  <Override ContentType="application/vnd.openxmlformats-officedocument.presentationml.notesSlide+xml" PartName="/ppt/notesSlides/notesSlide533.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449.xml"/>
  <Override ContentType="application/vnd.openxmlformats-officedocument.presentationml.notesSlide+xml" PartName="/ppt/notesSlides/notesSlide361.xml"/>
  <Override ContentType="application/vnd.openxmlformats-officedocument.presentationml.notesSlide+xml" PartName="/ppt/notesSlides/notesSlide582.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406.xml"/>
  <Override ContentType="application/vnd.openxmlformats-officedocument.presentationml.notesSlide+xml" PartName="/ppt/notesSlides/notesSlide154.xml"/>
  <Override ContentType="application/vnd.openxmlformats-officedocument.presentationml.notesSlide+xml" PartName="/ppt/notesSlides/notesSlide2.xml"/>
  <Override ContentType="application/vnd.openxmlformats-officedocument.presentationml.notesSlide+xml" PartName="/ppt/notesSlides/notesSlide454.xml"/>
  <Override ContentType="application/vnd.openxmlformats-officedocument.presentationml.notesSlide+xml" PartName="/ppt/notesSlides/notesSlide411.xml"/>
  <Override ContentType="application/vnd.openxmlformats-officedocument.presentationml.notesSlide+xml" PartName="/ppt/notesSlides/notesSlide260.xml"/>
  <Override ContentType="application/vnd.openxmlformats-officedocument.presentationml.notesSlide+xml" PartName="/ppt/notesSlides/notesSlide448.xml"/>
  <Override ContentType="application/vnd.openxmlformats-officedocument.presentationml.notesSlide+xml" PartName="/ppt/notesSlides/notesSlide405.xml"/>
  <Override ContentType="application/vnd.openxmlformats-officedocument.presentationml.notesSlide+xml" PartName="/ppt/notesSlides/notesSlide111.xml"/>
  <Override ContentType="application/vnd.openxmlformats-officedocument.presentationml.notesSlide+xml" PartName="/ppt/notesSlides/notesSlide56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412.xml"/>
  <Override ContentType="application/vnd.openxmlformats-officedocument.presentationml.notesSlide+xml" PartName="/ppt/notesSlides/notesSlide181.xml"/>
  <Override ContentType="application/vnd.openxmlformats-officedocument.presentationml.notesSlide+xml" PartName="/ppt/notesSlides/notesSlide527.xml"/>
  <Override ContentType="application/vnd.openxmlformats-officedocument.presentationml.notesSlide+xml" PartName="/ppt/notesSlides/notesSlide47.xml"/>
  <Override ContentType="application/vnd.openxmlformats-officedocument.presentationml.notesSlide+xml" PartName="/ppt/notesSlides/notesSlide482.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06.xml"/>
  <Override ContentType="application/vnd.openxmlformats-officedocument.presentationml.notesSlide+xml" PartName="/ppt/notesSlides/notesSlide512.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555.xml"/>
  <Override ContentType="application/vnd.openxmlformats-officedocument.presentationml.notesSlide+xml" PartName="/ppt/notesSlides/notesSlide211.xml"/>
  <Override ContentType="application/vnd.openxmlformats-officedocument.presentationml.notesSlide+xml" PartName="/ppt/notesSlides/notesSlide598.xml"/>
  <Override ContentType="application/vnd.openxmlformats-officedocument.presentationml.notesSlide+xml" PartName="/ppt/notesSlides/notesSlide254.xml"/>
  <Override ContentType="application/vnd.openxmlformats-officedocument.presentationml.notesSlide+xml" PartName="/ppt/notesSlides/notesSlide132.xml"/>
  <Override ContentType="application/vnd.openxmlformats-officedocument.presentationml.notesSlide+xml" PartName="/ppt/notesSlides/notesSlide433.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76.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598.xml"/>
  <Override ContentType="application/vnd.openxmlformats-officedocument.presentationml.slide+xml" PartName="/ppt/slides/slide172.xml"/>
  <Override ContentType="application/vnd.openxmlformats-officedocument.presentationml.slide+xml" PartName="/ppt/slides/slide423.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12.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9.xml"/>
  <Override ContentType="application/vnd.openxmlformats-officedocument.presentationml.slide+xml" PartName="/ppt/slides/slide520.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431.xml"/>
  <Override ContentType="application/vnd.openxmlformats-officedocument.presentationml.slide+xml" PartName="/ppt/slides/slide608.xml"/>
  <Override ContentType="application/vnd.openxmlformats-officedocument.presentationml.slide+xml" PartName="/ppt/slides/slide156.xml"/>
  <Override ContentType="application/vnd.openxmlformats-officedocument.presentationml.slide+xml" PartName="/ppt/slides/slide535.xml"/>
  <Override ContentType="application/vnd.openxmlformats-officedocument.presentationml.slide+xml" PartName="/ppt/slides/slide438.xml"/>
  <Override ContentType="application/vnd.openxmlformats-officedocument.presentationml.slide+xml" PartName="/ppt/slides/slide454.xml"/>
  <Override ContentType="application/vnd.openxmlformats-officedocument.presentationml.slide+xml" PartName="/ppt/slides/slide179.xml"/>
  <Override ContentType="application/vnd.openxmlformats-officedocument.presentationml.slide+xml" PartName="/ppt/slides/slide616.xml"/>
  <Override ContentType="application/vnd.openxmlformats-officedocument.presentationml.slide+xml" PartName="/ppt/slides/slide276.xml"/>
  <Override ContentType="application/vnd.openxmlformats-officedocument.presentationml.slide+xml" PartName="/ppt/slides/slide551.xml"/>
  <Override ContentType="application/vnd.openxmlformats-officedocument.presentationml.slide+xml" PartName="/ppt/slides/slide504.xml"/>
  <Override ContentType="application/vnd.openxmlformats-officedocument.presentationml.slide+xml" PartName="/ppt/slides/slide66.xml"/>
  <Override ContentType="application/vnd.openxmlformats-officedocument.presentationml.slide+xml" PartName="/ppt/slides/slide583.xml"/>
  <Override ContentType="application/vnd.openxmlformats-officedocument.presentationml.slide+xml" PartName="/ppt/slides/slide601.xml"/>
  <Override ContentType="application/vnd.openxmlformats-officedocument.presentationml.slide+xml" PartName="/ppt/slides/slide229.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407.xml"/>
  <Override ContentType="application/vnd.openxmlformats-officedocument.presentationml.slide+xml" PartName="/ppt/slides/slide82.xml"/>
  <Override ContentType="application/vnd.openxmlformats-officedocument.presentationml.slide+xml" PartName="/ppt/slides/slide575.xml"/>
  <Override ContentType="application/vnd.openxmlformats-officedocument.presentationml.slide+xml" PartName="/ppt/slides/slide486.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469.xml"/>
  <Override ContentType="application/vnd.openxmlformats-officedocument.presentationml.slide+xml" PartName="/ppt/slides/slide470.xml"/>
  <Override ContentType="application/vnd.openxmlformats-officedocument.presentationml.slide+xml" PartName="/ppt/slides/slide187.xml"/>
  <Override ContentType="application/vnd.openxmlformats-officedocument.presentationml.slide+xml" PartName="/ppt/slides/slide55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40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67.xml"/>
  <Override ContentType="application/vnd.openxmlformats-officedocument.presentationml.slide+xml" PartName="/ppt/slides/slide560.xml"/>
  <Override ContentType="application/vnd.openxmlformats-officedocument.presentationml.slide+xml" PartName="/ppt/slides/slide590.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49.xml"/>
  <Override ContentType="application/vnd.openxmlformats-officedocument.presentationml.slide+xml" PartName="/ppt/slides/slide477.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462.xml"/>
  <Override ContentType="application/vnd.openxmlformats-officedocument.presentationml.slide+xml" PartName="/ppt/slides/slide447.xml"/>
  <Override ContentType="application/vnd.openxmlformats-officedocument.presentationml.slide+xml" PartName="/ppt/slides/slide133.xml"/>
  <Override ContentType="application/vnd.openxmlformats-officedocument.presentationml.slide+xml" PartName="/ppt/slides/slide494.xml"/>
  <Override ContentType="application/vnd.openxmlformats-officedocument.presentationml.slide+xml" PartName="/ppt/slides/slide91.xml"/>
  <Override ContentType="application/vnd.openxmlformats-officedocument.presentationml.slide+xml" PartName="/ppt/slides/slide415.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310.xml"/>
  <Override ContentType="application/vnd.openxmlformats-officedocument.presentationml.slide+xml" PartName="/ppt/slides/slide543.xml"/>
  <Override ContentType="application/vnd.openxmlformats-officedocument.presentationml.slide+xml" PartName="/ppt/slides/slide366.xml"/>
  <Override ContentType="application/vnd.openxmlformats-officedocument.presentationml.slide+xml" PartName="/ppt/slides/slide396.xml"/>
  <Override ContentType="application/vnd.openxmlformats-officedocument.presentationml.slide+xml" PartName="/ppt/slides/slide180.xml"/>
  <Override ContentType="application/vnd.openxmlformats-officedocument.presentationml.slide+xml" PartName="/ppt/slides/slide511.xml"/>
  <Override ContentType="application/vnd.openxmlformats-officedocument.presentationml.slide+xml" PartName="/ppt/slides/slide18.xml"/>
  <Override ContentType="application/vnd.openxmlformats-officedocument.presentationml.slide+xml" PartName="/ppt/slides/slide597.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406.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528.xml"/>
  <Override ContentType="application/vnd.openxmlformats-officedocument.presentationml.slide+xml" PartName="/ppt/slides/slide61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440.xml"/>
  <Override ContentType="application/vnd.openxmlformats-officedocument.presentationml.slide+xml" PartName="/ppt/slides/slide147.xml"/>
  <Override ContentType="application/vnd.openxmlformats-officedocument.presentationml.slide+xml" PartName="/ppt/slides/slide236.xml"/>
  <Override ContentType="application/vnd.openxmlformats-officedocument.presentationml.slide+xml" PartName="/ppt/slides/slide422.xml"/>
  <Override ContentType="application/vnd.openxmlformats-officedocument.presentationml.slide+xml" PartName="/ppt/slides/slide505.xml"/>
  <Override ContentType="application/vnd.openxmlformats-officedocument.presentationml.slide+xml" PartName="/ppt/slides/slide110.xml"/>
  <Override ContentType="application/vnd.openxmlformats-officedocument.presentationml.slide+xml" PartName="/ppt/slides/slide455.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471.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56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534.xml"/>
  <Override ContentType="application/vnd.openxmlformats-officedocument.presentationml.slide+xml" PartName="/ppt/slides/slide49.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582.xml"/>
  <Override ContentType="application/vnd.openxmlformats-officedocument.presentationml.slide+xml" PartName="/ppt/slides/slide602.xml"/>
  <Override ContentType="application/vnd.openxmlformats-officedocument.presentationml.slide+xml" PartName="/ppt/slides/slide437.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559.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401.xml"/>
  <Override ContentType="application/vnd.openxmlformats-officedocument.presentationml.slide+xml" PartName="/ppt/slides/slide57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00.xml"/>
  <Override ContentType="application/vnd.openxmlformats-officedocument.presentationml.slide+xml" PartName="/ppt/slides/slide461.xml"/>
  <Override ContentType="application/vnd.openxmlformats-officedocument.presentationml.slide+xml" PartName="/ppt/slides/slide550.xml"/>
  <Override ContentType="application/vnd.openxmlformats-officedocument.presentationml.slide+xml" PartName="/ppt/slides/slide90.xml"/>
  <Override ContentType="application/vnd.openxmlformats-officedocument.presentationml.slide+xml" PartName="/ppt/slides/slide275.xml"/>
  <Override ContentType="application/vnd.openxmlformats-officedocument.presentationml.slide+xml" PartName="/ppt/slides/slide487.xml"/>
  <Override ContentType="application/vnd.openxmlformats-officedocument.presentationml.slide+xml" PartName="/ppt/slides/slide476.xml"/>
  <Override ContentType="application/vnd.openxmlformats-officedocument.presentationml.slide+xml" PartName="/ppt/slides/slide132.xml"/>
  <Override ContentType="application/vnd.openxmlformats-officedocument.presentationml.slide+xml" PartName="/ppt/slides/slide416.xml"/>
  <Override ContentType="application/vnd.openxmlformats-officedocument.presentationml.slide+xml" PartName="/ppt/slides/slide269.xml"/>
  <Override ContentType="application/vnd.openxmlformats-officedocument.presentationml.slide+xml" PartName="/ppt/slides/slide493.xml"/>
  <Override ContentType="application/vnd.openxmlformats-officedocument.presentationml.slide+xml" PartName="/ppt/slides/slide544.xml"/>
  <Override ContentType="application/vnd.openxmlformats-officedocument.presentationml.slide+xml" PartName="/ppt/slides/slide1.xml"/>
  <Override ContentType="application/vnd.openxmlformats-officedocument.presentationml.slide+xml" PartName="/ppt/slides/slide365.xml"/>
  <Override ContentType="application/vnd.openxmlformats-officedocument.presentationml.slide+xml" PartName="/ppt/slides/slide28.xml"/>
  <Override ContentType="application/vnd.openxmlformats-officedocument.presentationml.slide+xml" PartName="/ppt/slides/slide382.xml"/>
  <Override ContentType="application/vnd.openxmlformats-officedocument.presentationml.slide+xml" PartName="/ppt/slides/slide527.xml"/>
  <Override ContentType="application/vnd.openxmlformats-officedocument.presentationml.slide+xml" PartName="/ppt/slides/slide397.xml"/>
  <Override ContentType="application/vnd.openxmlformats-officedocument.presentationml.slide+xml" PartName="/ppt/slides/slide200.xml"/>
  <Override ContentType="application/vnd.openxmlformats-officedocument.presentationml.slide+xml" PartName="/ppt/slides/slide561.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618.xml"/>
  <Override ContentType="application/vnd.openxmlformats-officedocument.presentationml.slide+xml" PartName="/ppt/slides/slide553.xml"/>
  <Override ContentType="application/vnd.openxmlformats-officedocument.presentationml.slide+xml" PartName="/ppt/slides/slide367.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510.xml"/>
  <Override ContentType="application/vnd.openxmlformats-officedocument.presentationml.slide+xml" PartName="/ppt/slides/slide174.xml"/>
  <Override ContentType="application/vnd.openxmlformats-officedocument.presentationml.slide+xml" PartName="/ppt/slides/slide588.xml"/>
  <Override ContentType="application/vnd.openxmlformats-officedocument.presentationml.slide+xml" PartName="/ppt/slides/slide545.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405.xml"/>
  <Override ContentType="application/vnd.openxmlformats-officedocument.presentationml.slide+xml" PartName="/ppt/slides/slide502.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448.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344.xml"/>
  <Override ContentType="application/vnd.openxmlformats-officedocument.presentationml.slide+xml" PartName="/ppt/slides/slide387.xml"/>
  <Override ContentType="application/vnd.openxmlformats-officedocument.presentationml.slide+xml" PartName="/ppt/slides/slide425.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468.xml"/>
  <Override ContentType="application/vnd.openxmlformats-officedocument.presentationml.slide+xml" PartName="/ppt/slides/slide581.xml"/>
  <Override ContentType="application/vnd.openxmlformats-officedocument.presentationml.slide+xml" PartName="/ppt/slides/slide166.xml"/>
  <Override ContentType="application/vnd.openxmlformats-officedocument.presentationml.slide+xml" PartName="/ppt/slides/slide603.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17.xml"/>
  <Override ContentType="application/vnd.openxmlformats-officedocument.presentationml.slide+xml" PartName="/ppt/slides/slide596.xml"/>
  <Override ContentType="application/vnd.openxmlformats-officedocument.presentationml.slide+xml" PartName="/ppt/slides/slide375.xml"/>
  <Override ContentType="application/vnd.openxmlformats-officedocument.presentationml.slide+xml" PartName="/ppt/slides/slide332.xml"/>
  <Override ContentType="application/vnd.openxmlformats-officedocument.presentationml.slide+xml" PartName="/ppt/slides/slide251.xml"/>
  <Override ContentType="application/vnd.openxmlformats-officedocument.presentationml.slide+xml" PartName="/ppt/slides/slide472.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460.xml"/>
  <Override ContentType="application/vnd.openxmlformats-officedocument.presentationml.slide+xml" PartName="/ppt/slides/slide488.xml"/>
  <Override ContentType="application/vnd.openxmlformats-officedocument.presentationml.slide+xml" PartName="/ppt/slides/slide410.xml"/>
  <Override ContentType="application/vnd.openxmlformats-officedocument.presentationml.slide+xml" PartName="/ppt/slides/slide72.xml"/>
  <Override ContentType="application/vnd.openxmlformats-officedocument.presentationml.slide+xml" PartName="/ppt/slides/slide453.xml"/>
  <Override ContentType="application/vnd.openxmlformats-officedocument.presentationml.slide+xml" PartName="/ppt/slides/slide496.xml"/>
  <Override ContentType="application/vnd.openxmlformats-officedocument.presentationml.slide+xml" PartName="/ppt/slides/slide29.xml"/>
  <Override ContentType="application/vnd.openxmlformats-officedocument.presentationml.slide+xml" PartName="/ppt/slides/slide530.xml"/>
  <Override ContentType="application/vnd.openxmlformats-officedocument.presentationml.slide+xml" PartName="/ppt/slides/slide319.xml"/>
  <Override ContentType="application/vnd.openxmlformats-officedocument.presentationml.slide+xml" PartName="/ppt/slides/slide573.xml"/>
  <Override ContentType="application/vnd.openxmlformats-officedocument.presentationml.slide+xml" PartName="/ppt/slides/slide611.xml"/>
  <Override ContentType="application/vnd.openxmlformats-officedocument.presentationml.slide+xml" PartName="/ppt/slides/slide417.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432.xml"/>
  <Override ContentType="application/vnd.openxmlformats-officedocument.presentationml.slide+xml" PartName="/ppt/slides/slide103.xml"/>
  <Override ContentType="application/vnd.openxmlformats-officedocument.presentationml.slide+xml" PartName="/ppt/slides/slide445.xml"/>
  <Override ContentType="application/vnd.openxmlformats-officedocument.presentationml.slide+xml" PartName="/ppt/slides/slide402.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481.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569.xml"/>
  <Override ContentType="application/vnd.openxmlformats-officedocument.presentationml.slide+xml" PartName="/ppt/slides/slide14.xml"/>
  <Override ContentType="application/vnd.openxmlformats-officedocument.presentationml.slide+xml" PartName="/ppt/slides/slide526.xml"/>
  <Override ContentType="application/vnd.openxmlformats-officedocument.presentationml.slide+xml" PartName="/ppt/slides/slide589.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503.xml"/>
  <Override ContentType="application/vnd.openxmlformats-officedocument.presentationml.slide+xml" PartName="/ppt/slides/slide546.xml"/>
  <Override ContentType="application/vnd.openxmlformats-officedocument.presentationml.slide+xml" PartName="/ppt/slides/slide430.xml"/>
  <Override ContentType="application/vnd.openxmlformats-officedocument.presentationml.slide+xml" PartName="/ppt/slides/slide317.xml"/>
  <Override ContentType="application/vnd.openxmlformats-officedocument.presentationml.slide+xml" PartName="/ppt/slides/slide473.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439.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580.xml"/>
  <Override ContentType="application/vnd.openxmlformats-officedocument.presentationml.slide+xml" PartName="/ppt/slides/slide368.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595.xml"/>
  <Override ContentType="application/vnd.openxmlformats-officedocument.presentationml.slide+xml" PartName="/ppt/slides/slide280.xml"/>
  <Override ContentType="application/vnd.openxmlformats-officedocument.presentationml.slide+xml" PartName="/ppt/slides/slide374.xml"/>
  <Override ContentType="application/vnd.openxmlformats-officedocument.presentationml.slide+xml" PartName="/ppt/slides/slide345.xml"/>
  <Override ContentType="application/vnd.openxmlformats-officedocument.presentationml.slide+xml" PartName="/ppt/slides/slide518.xml"/>
  <Override ContentType="application/vnd.openxmlformats-officedocument.presentationml.slide+xml" PartName="/ppt/slides/slide302.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467.xml"/>
  <Override ContentType="application/vnd.openxmlformats-officedocument.presentationml.slide+xml" PartName="/ppt/slides/slide388.xml"/>
  <Override ContentType="application/vnd.openxmlformats-officedocument.presentationml.slide+xml" PartName="/ppt/slides/slide124.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424.xml"/>
  <Override ContentType="application/vnd.openxmlformats-officedocument.presentationml.slide+xml" PartName="/ppt/slides/slide552.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495.xml"/>
  <Override ContentType="application/vnd.openxmlformats-officedocument.presentationml.slide+xml" PartName="/ppt/slides/slide452.xml"/>
  <Override ContentType="application/vnd.openxmlformats-officedocument.presentationml.slide+xml" PartName="/ppt/slides/slide568.xml"/>
  <Override ContentType="application/vnd.openxmlformats-officedocument.presentationml.slide+xml" PartName="/ppt/slides/slide525.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30.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389.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04.xml"/>
  <Override ContentType="application/vnd.openxmlformats-officedocument.presentationml.slide+xml" PartName="/ppt/slides/slide64.xml"/>
  <Override ContentType="application/vnd.openxmlformats-officedocument.presentationml.slide+xml" PartName="/ppt/slides/slide418.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403.xml"/>
  <Override ContentType="application/vnd.openxmlformats-officedocument.presentationml.slide+xml" PartName="/ppt/slides/slide480.xml"/>
  <Override ContentType="application/vnd.openxmlformats-officedocument.presentationml.slide+xml" PartName="/ppt/slides/slide395.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531.xml"/>
  <Override ContentType="application/vnd.openxmlformats-officedocument.presentationml.slide+xml" PartName="/ppt/slides/slide574.xml"/>
  <Override ContentType="application/vnd.openxmlformats-officedocument.presentationml.slide+xml" PartName="/ppt/slides/slide610.xml"/>
  <Override ContentType="application/vnd.openxmlformats-officedocument.presentationml.slide+xml" PartName="/ppt/slides/slide273.xml"/>
  <Override ContentType="application/vnd.openxmlformats-officedocument.presentationml.slide+xml" PartName="/ppt/slides/slide446.xml"/>
  <Override ContentType="application/vnd.openxmlformats-officedocument.presentationml.slide+xml" PartName="/ppt/slides/slide489.xml"/>
  <Override ContentType="application/vnd.openxmlformats-officedocument.presentationml.slide+xml" PartName="/ppt/slides/slide619.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482.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490.xml"/>
  <Override ContentType="application/vnd.openxmlformats-officedocument.presentationml.slide+xml" PartName="/ppt/slides/slide571.xml"/>
  <Override ContentType="application/vnd.openxmlformats-officedocument.presentationml.slide+xml" PartName="/ppt/slides/slide202.xml"/>
  <Override ContentType="application/vnd.openxmlformats-officedocument.presentationml.slide+xml" PartName="/ppt/slides/slide466.xml"/>
  <Override ContentType="application/vnd.openxmlformats-officedocument.presentationml.slide+xml" PartName="/ppt/slides/slide105.xml"/>
  <Override ContentType="application/vnd.openxmlformats-officedocument.presentationml.slide+xml" PartName="/ppt/slides/slide555.xml"/>
  <Override ContentType="application/vnd.openxmlformats-officedocument.presentationml.slide+xml" PartName="/ppt/slides/slide5.xml"/>
  <Override ContentType="application/vnd.openxmlformats-officedocument.presentationml.slide+xml" PartName="/ppt/slides/slide369.xml"/>
  <Override ContentType="application/vnd.openxmlformats-officedocument.presentationml.slide+xml" PartName="/ppt/slides/slide393.xml"/>
  <Override ContentType="application/vnd.openxmlformats-officedocument.presentationml.slide+xml" PartName="/ppt/slides/slide377.xml"/>
  <Override ContentType="application/vnd.openxmlformats-officedocument.presentationml.slide+xml" PartName="/ppt/slides/slide563.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474.xml"/>
  <Override ContentType="application/vnd.openxmlformats-officedocument.presentationml.slide+xml" PartName="/ppt/slides/slide94.xml"/>
  <Override ContentType="application/vnd.openxmlformats-officedocument.presentationml.slide+xml" PartName="/ppt/slides/slide578.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497.xml"/>
  <Override ContentType="application/vnd.openxmlformats-officedocument.presentationml.slide+xml" PartName="/ppt/slides/slide233.xml"/>
  <Override ContentType="application/vnd.openxmlformats-officedocument.presentationml.slide+xml" PartName="/ppt/slides/slide594.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547.xml"/>
  <Override ContentType="application/vnd.openxmlformats-officedocument.presentationml.slide+xml" PartName="/ppt/slides/slide184.xml"/>
  <Override ContentType="application/vnd.openxmlformats-officedocument.presentationml.slide+xml" PartName="/ppt/slides/slide411.xml"/>
  <Override ContentType="application/vnd.openxmlformats-officedocument.presentationml.slide+xml" PartName="/ppt/slides/slide314.xml"/>
  <Override ContentType="application/vnd.openxmlformats-officedocument.presentationml.slide+xml" PartName="/ppt/slides/slide419.xml"/>
  <Override ContentType="application/vnd.openxmlformats-officedocument.presentationml.slide+xml" PartName="/ppt/slides/slide338.xml"/>
  <Override ContentType="application/vnd.openxmlformats-officedocument.presentationml.slide+xml" PartName="/ppt/slides/slide613.xml"/>
  <Override ContentType="application/vnd.openxmlformats-officedocument.presentationml.slide+xml" PartName="/ppt/slides/slide507.xml"/>
  <Override ContentType="application/vnd.openxmlformats-officedocument.presentationml.slide+xml" PartName="/ppt/slides/slide443.xml"/>
  <Override ContentType="application/vnd.openxmlformats-officedocument.presentationml.slide+xml" PartName="/ppt/slides/slide168.xml"/>
  <Override ContentType="application/vnd.openxmlformats-officedocument.presentationml.slide+xml" PartName="/ppt/slides/slide605.xml"/>
  <Override ContentType="application/vnd.openxmlformats-officedocument.presentationml.slide+xml" PartName="/ppt/slides/slide426.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161.xml"/>
  <Override ContentType="application/vnd.openxmlformats-officedocument.presentationml.slide+xml" PartName="/ppt/slides/slide532.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24.xml"/>
  <Override ContentType="application/vnd.openxmlformats-officedocument.presentationml.slide+xml" PartName="/ppt/slides/slide515.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58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404.xml"/>
  <Override ContentType="application/vnd.openxmlformats-officedocument.presentationml.slide+xml" PartName="/ppt/slides/slide144.xml"/>
  <Override ContentType="application/vnd.openxmlformats-officedocument.presentationml.slide+xml" PartName="/ppt/slides/slide434.xml"/>
  <Override ContentType="application/vnd.openxmlformats-officedocument.presentationml.slide+xml" PartName="/ppt/slides/slide451.xml"/>
  <Override ContentType="application/vnd.openxmlformats-officedocument.presentationml.slide+xml" PartName="/ppt/slides/slide31.xml"/>
  <Override ContentType="application/vnd.openxmlformats-officedocument.presentationml.slide+xml" PartName="/ppt/slides/slide458.xml"/>
  <Override ContentType="application/vnd.openxmlformats-officedocument.presentationml.slide+xml" PartName="/ppt/slides/slide176.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500.xml"/>
  <Override ContentType="application/vnd.openxmlformats-officedocument.presentationml.slide+xml" PartName="/ppt/slides/slide539.xml"/>
  <Override ContentType="application/vnd.openxmlformats-officedocument.presentationml.slide+xml" PartName="/ppt/slides/slide353.xml"/>
  <Override ContentType="application/vnd.openxmlformats-officedocument.presentationml.slide+xml" PartName="/ppt/slides/slide465.xml"/>
  <Override ContentType="application/vnd.openxmlformats-officedocument.presentationml.slide+xml" PartName="/ppt/slides/slide201.xml"/>
  <Override ContentType="application/vnd.openxmlformats-officedocument.presentationml.slide+xml" PartName="/ppt/slides/slide287.xml"/>
  <Override ContentType="application/vnd.openxmlformats-officedocument.presentationml.slide+xml" PartName="/ppt/slides/slide376.xml"/>
  <Override ContentType="application/vnd.openxmlformats-officedocument.presentationml.slide+xml" PartName="/ppt/slides/slide538.xml"/>
  <Override ContentType="application/vnd.openxmlformats-officedocument.presentationml.slide+xml" PartName="/ppt/slides/slide562.xml"/>
  <Override ContentType="application/vnd.openxmlformats-officedocument.presentationml.slide+xml" PartName="/ppt/slides/slide449.xml"/>
  <Override ContentType="application/vnd.openxmlformats-officedocument.presentationml.slide+xml" PartName="/ppt/slides/slide95.xml"/>
  <Override ContentType="application/vnd.openxmlformats-officedocument.presentationml.slide+xml" PartName="/ppt/slides/slide386.xml"/>
  <Override ContentType="application/vnd.openxmlformats-officedocument.presentationml.slide+xml" PartName="/ppt/slides/slide475.xml"/>
  <Override ContentType="application/vnd.openxmlformats-officedocument.presentationml.slide+xml" PartName="/ppt/slides/slide211.xml"/>
  <Override ContentType="application/vnd.openxmlformats-officedocument.presentationml.slide+xml" PartName="/ppt/slides/slide483.xml"/>
  <Override ContentType="application/vnd.openxmlformats-officedocument.presentationml.slide+xml" PartName="/ppt/slides/slide77.xml"/>
  <Override ContentType="application/vnd.openxmlformats-officedocument.presentationml.slide+xml" PartName="/ppt/slides/slide297.xml"/>
  <Override ContentType="application/vnd.openxmlformats-officedocument.presentationml.slide+xml" PartName="/ppt/slides/slide122.xml"/>
  <Override ContentType="application/vnd.openxmlformats-officedocument.presentationml.slide+xml" PartName="/ppt/slides/slide572.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104.xml"/>
  <Override ContentType="application/vnd.openxmlformats-officedocument.presentationml.slide+xml" PartName="/ppt/slides/slide55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548.xml"/>
  <Override ContentType="application/vnd.openxmlformats-officedocument.presentationml.slide+xml" PartName="/ppt/slides/slide361.xml"/>
  <Override ContentType="application/vnd.openxmlformats-officedocument.presentationml.slide+xml" PartName="/ppt/slides/slide412.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392.xml"/>
  <Override ContentType="application/vnd.openxmlformats-officedocument.presentationml.slide+xml" PartName="/ppt/slides/slide577.xml"/>
  <Override ContentType="application/vnd.openxmlformats-officedocument.presentationml.slide+xml" PartName="/ppt/slides/slide282.xml"/>
  <Override ContentType="application/vnd.openxmlformats-officedocument.presentationml.slide+xml" PartName="/ppt/slides/slide216.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498.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516.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444.xml"/>
  <Override ContentType="application/vnd.openxmlformats-officedocument.presentationml.slide+xml" PartName="/ppt/slides/slide427.xml"/>
  <Override ContentType="application/vnd.openxmlformats-officedocument.presentationml.slide+xml" PartName="/ppt/slides/slide533.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540.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523.xml"/>
  <Override ContentType="application/vnd.openxmlformats-officedocument.presentationml.slide+xml" PartName="/ppt/slides/slide506.xml"/>
  <Override ContentType="application/vnd.openxmlformats-officedocument.presentationml.slide+xml" PartName="/ppt/slides/slide160.xml"/>
  <Override ContentType="application/vnd.openxmlformats-officedocument.presentationml.slide+xml" PartName="/ppt/slides/slide612.xml"/>
  <Override ContentType="application/vnd.openxmlformats-officedocument.presentationml.slide+xml" PartName="/ppt/slides/slide232.xml"/>
  <Override ContentType="application/vnd.openxmlformats-officedocument.presentationml.slide+xml" PartName="/ppt/slides/slide593.xml"/>
  <Override ContentType="application/vnd.openxmlformats-officedocument.presentationml.slide+xml" PartName="/ppt/slides/slide143.xml"/>
  <Override ContentType="application/vnd.openxmlformats-officedocument.presentationml.slide+xml" PartName="/ppt/slides/slide433.xml"/>
  <Override ContentType="application/vnd.openxmlformats-officedocument.presentationml.slide+xml" PartName="/ppt/slides/slide450.xml"/>
  <Override ContentType="application/vnd.openxmlformats-officedocument.presentationml.slide+xml" PartName="/ppt/slides/slide62.xml"/>
  <Override ContentType="application/vnd.openxmlformats-officedocument.presentationml.slide+xml" PartName="/ppt/slides/slide587.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50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09.xml"/>
  <Override ContentType="application/vnd.openxmlformats-officedocument.presentationml.slide+xml" PartName="/ppt/slides/slide606.xml"/>
  <Override ContentType="application/vnd.openxmlformats-officedocument.presentationml.slide+xml" PartName="/ppt/slides/slide305.xml"/>
  <Override ContentType="application/vnd.openxmlformats-officedocument.presentationml.slide+xml" PartName="/ppt/slides/slide243.xml"/>
  <Override ContentType="application/vnd.openxmlformats-officedocument.presentationml.slide+xml" PartName="/ppt/slides/slide459.xml"/>
  <Override ContentType="application/vnd.openxmlformats-officedocument.presentationml.slide+xml" PartName="/ppt/slides/slide158.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529.xml"/>
  <Override ContentType="application/vnd.openxmlformats-officedocument.presentationml.slide+xml" PartName="/ppt/slides/slide182.xml"/>
  <Override ContentType="application/vnd.openxmlformats-officedocument.presentationml.slide+xml" PartName="/ppt/slides/slide499.xml"/>
  <Override ContentType="application/vnd.openxmlformats-officedocument.presentationml.slide+xml" PartName="/ppt/slides/slide25.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413.xml"/>
  <Override ContentType="application/vnd.openxmlformats-officedocument.presentationml.slide+xml" PartName="/ppt/slides/slide456.xml"/>
  <Override ContentType="application/vnd.openxmlformats-officedocument.presentationml.slide+xml" PartName="/ppt/slides/slide492.xml"/>
  <Override ContentType="application/vnd.openxmlformats-officedocument.presentationml.slide+xml" PartName="/ppt/slides/slide33.xml"/>
  <Override ContentType="application/vnd.openxmlformats-officedocument.presentationml.slide+xml" PartName="/ppt/slides/slide537.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565.xml"/>
  <Override ContentType="application/vnd.openxmlformats-officedocument.presentationml.slide+xml" PartName="/ppt/slides/slide522.xml"/>
  <Override ContentType="application/vnd.openxmlformats-officedocument.presentationml.slide+xml" PartName="/ppt/slides/slide107.xml"/>
  <Override ContentType="application/vnd.openxmlformats-officedocument.presentationml.slide+xml" PartName="/ppt/slides/slide441.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549.xml"/>
  <Override ContentType="application/vnd.openxmlformats-officedocument.presentationml.slide+xml" PartName="/ppt/slides/slide484.xml"/>
  <Override ContentType="application/vnd.openxmlformats-officedocument.presentationml.slide+xml" PartName="/ppt/slides/slide391.xml"/>
  <Override ContentType="application/vnd.openxmlformats-officedocument.presentationml.slide+xml" PartName="/ppt/slides/slide328.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614.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541.xml"/>
  <Override ContentType="application/vnd.openxmlformats-officedocument.presentationml.slide+xml" PartName="/ppt/slides/slide584.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398.xml"/>
  <Override ContentType="application/vnd.openxmlformats-officedocument.presentationml.slide+xml" PartName="/ppt/slides/slide240.xml"/>
  <Override ContentType="application/vnd.openxmlformats-officedocument.presentationml.slide+xml" PartName="/ppt/slides/slide436.xml"/>
  <Override ContentType="application/vnd.openxmlformats-officedocument.presentationml.slide+xml" PartName="/ppt/slides/slide479.xml"/>
  <Override ContentType="application/vnd.openxmlformats-officedocument.presentationml.slide+xml" PartName="/ppt/slides/slide185.xml"/>
  <Override ContentType="application/vnd.openxmlformats-officedocument.presentationml.slide+xml" PartName="/ppt/slides/slide142.xml"/>
  <Override ContentType="application/vnd.openxmlformats-officedocument.presentationml.slide+xml" PartName="/ppt/slides/slide59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364.xml"/>
  <Override ContentType="application/vnd.openxmlformats-officedocument.presentationml.slide+xml" PartName="/ppt/slides/slide409.xml"/>
  <Override ContentType="application/vnd.openxmlformats-officedocument.presentationml.slide+xml" PartName="/ppt/slides/slide37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607.xml"/>
  <Override ContentType="application/vnd.openxmlformats-officedocument.presentationml.slide+xml" PartName="/ppt/slides/slide61.xml"/>
  <Override ContentType="application/vnd.openxmlformats-officedocument.presentationml.slide+xml" PartName="/ppt/slides/slide42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464.xml"/>
  <Override ContentType="application/vnd.openxmlformats-officedocument.presentationml.slide+xml" PartName="/ppt/slides/slide120.xml"/>
  <Override ContentType="application/vnd.openxmlformats-officedocument.presentationml.slide+xml" PartName="/ppt/slides/slide509.xml"/>
  <Override ContentType="application/vnd.openxmlformats-officedocument.presentationml.slide+xml" PartName="/ppt/slides/slide599.xml"/>
  <Override ContentType="application/vnd.openxmlformats-officedocument.presentationml.slide+xml" PartName="/ppt/slides/slide428.xml"/>
  <Override ContentType="application/vnd.openxmlformats-officedocument.presentationml.slide+xml" PartName="/ppt/slides/slide383.xml"/>
  <Override ContentType="application/vnd.openxmlformats-officedocument.presentationml.slide+xml" PartName="/ppt/slides/slide556.xml"/>
  <Override ContentType="application/vnd.openxmlformats-officedocument.presentationml.slide+xml" PartName="/ppt/slides/slide208.xml"/>
  <Override ContentType="application/vnd.openxmlformats-officedocument.presentationml.slide+xml" PartName="/ppt/slides/slide340.xml"/>
  <Override ContentType="application/vnd.openxmlformats-officedocument.presentationml.slide+xml" PartName="/ppt/slides/slide513.xml"/>
  <Override ContentType="application/vnd.openxmlformats-officedocument.presentationml.slide+xml" PartName="/ppt/slides/slide457.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600.xml"/>
  <Override ContentType="application/vnd.openxmlformats-officedocument.presentationml.slide+xml" PartName="/ppt/slides/slide60.xml"/>
  <Override ContentType="application/vnd.openxmlformats-officedocument.presentationml.slide+xml" PartName="/ppt/slides/slide414.xml"/>
  <Override ContentType="application/vnd.openxmlformats-officedocument.presentationml.slide+xml" PartName="/ppt/slides/slide609.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536.xml"/>
  <Override ContentType="application/vnd.openxmlformats-officedocument.presentationml.slide+xml" PartName="/ppt/slides/slide307.xml"/>
  <Override ContentType="application/vnd.openxmlformats-officedocument.presentationml.slide+xml" PartName="/ppt/slides/slide491.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408.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64.xml"/>
  <Override ContentType="application/vnd.openxmlformats-officedocument.presentationml.slide+xml" PartName="/ppt/slides/slide579.xml"/>
  <Override ContentType="application/vnd.openxmlformats-officedocument.presentationml.slide+xml" PartName="/ppt/slides/slide620.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149.xml"/>
  <Override ContentType="application/vnd.openxmlformats-officedocument.presentationml.slide+xml" PartName="/ppt/slides/slide521.xml"/>
  <Override ContentType="application/vnd.openxmlformats-officedocument.presentationml.slide+xml" PartName="/ppt/slides/slide570.xml"/>
  <Override ContentType="application/vnd.openxmlformats-officedocument.presentationml.slide+xml" PartName="/ppt/slides/slide442.xml"/>
  <Override ContentType="application/vnd.openxmlformats-officedocument.presentationml.slide+xml" PartName="/ppt/slides/slide485.xml"/>
  <Override ContentType="application/vnd.openxmlformats-officedocument.presentationml.slide+xml" PartName="/ppt/slides/slide615.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508.xml"/>
  <Override ContentType="application/vnd.openxmlformats-officedocument.presentationml.slide+xml" PartName="/ppt/slides/slide207.xml"/>
  <Override ContentType="application/vnd.openxmlformats-officedocument.presentationml.slide+xml" PartName="/ppt/slides/slide356.xml"/>
  <Override ContentType="application/vnd.openxmlformats-officedocument.presentationml.slide+xml" PartName="/ppt/slides/slide542.xml"/>
  <Override ContentType="application/vnd.openxmlformats-officedocument.presentationml.slide+xml" PartName="/ppt/slides/slide284.xml"/>
  <Override ContentType="application/vnd.openxmlformats-officedocument.presentationml.slide+xml" PartName="/ppt/slides/slide399.xml"/>
  <Override ContentType="application/vnd.openxmlformats-officedocument.presentationml.slide+xml" PartName="/ppt/slides/slide585.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478.xml"/>
  <Override ContentType="application/vnd.openxmlformats-officedocument.presentationml.slide+xml" PartName="/ppt/slides/slide390.xml"/>
  <Override ContentType="application/vnd.openxmlformats-officedocument.presentationml.slide+xml" PartName="/ppt/slides/slide621.xml"/>
  <Override ContentType="application/vnd.openxmlformats-officedocument.presentationml.slide+xml" PartName="/ppt/slides/slide81.xml"/>
  <Override ContentType="application/vnd.openxmlformats-officedocument.presentationml.slide+xml" PartName="/ppt/slides/slide435.xml"/>
  <Override ContentType="application/vnd.openxmlformats-officedocument.presentationml.slide+xml" PartName="/ppt/slides/slide329.xml"/>
  <Override ContentType="application/vnd.openxmlformats-officedocument.presentationml.slide+xml" PartName="/ppt/slides/slide463.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57.xml"/>
  <Override ContentType="application/vnd.openxmlformats-officedocument.presentationml.slide+xml" PartName="/ppt/slides/slide514.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429.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591.xml"/>
  <Override ContentType="application/vnd.openxmlformats-officedocument.presentationml.slide+xml" PartName="/ppt/slides/slide42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 id="567" r:id="rId319"/>
    <p:sldId id="568" r:id="rId320"/>
    <p:sldId id="569" r:id="rId321"/>
    <p:sldId id="570" r:id="rId322"/>
    <p:sldId id="571" r:id="rId323"/>
    <p:sldId id="572" r:id="rId324"/>
    <p:sldId id="573" r:id="rId325"/>
    <p:sldId id="574" r:id="rId326"/>
    <p:sldId id="575" r:id="rId327"/>
    <p:sldId id="576" r:id="rId328"/>
    <p:sldId id="577" r:id="rId329"/>
    <p:sldId id="578" r:id="rId330"/>
    <p:sldId id="579" r:id="rId331"/>
    <p:sldId id="580" r:id="rId332"/>
    <p:sldId id="581" r:id="rId333"/>
    <p:sldId id="582" r:id="rId334"/>
    <p:sldId id="583" r:id="rId335"/>
    <p:sldId id="584" r:id="rId336"/>
    <p:sldId id="585" r:id="rId337"/>
    <p:sldId id="586" r:id="rId338"/>
    <p:sldId id="587" r:id="rId339"/>
    <p:sldId id="588" r:id="rId340"/>
    <p:sldId id="589" r:id="rId341"/>
    <p:sldId id="590" r:id="rId342"/>
    <p:sldId id="591" r:id="rId343"/>
    <p:sldId id="592" r:id="rId344"/>
    <p:sldId id="593" r:id="rId345"/>
    <p:sldId id="594" r:id="rId346"/>
    <p:sldId id="595" r:id="rId347"/>
    <p:sldId id="596" r:id="rId348"/>
    <p:sldId id="597" r:id="rId349"/>
    <p:sldId id="598" r:id="rId350"/>
    <p:sldId id="599" r:id="rId351"/>
    <p:sldId id="600" r:id="rId352"/>
    <p:sldId id="601" r:id="rId353"/>
    <p:sldId id="602" r:id="rId354"/>
    <p:sldId id="603" r:id="rId355"/>
    <p:sldId id="604" r:id="rId356"/>
    <p:sldId id="605" r:id="rId357"/>
    <p:sldId id="606" r:id="rId358"/>
    <p:sldId id="607" r:id="rId359"/>
    <p:sldId id="608" r:id="rId360"/>
    <p:sldId id="609" r:id="rId361"/>
    <p:sldId id="610" r:id="rId362"/>
    <p:sldId id="611" r:id="rId363"/>
    <p:sldId id="612" r:id="rId364"/>
    <p:sldId id="613" r:id="rId365"/>
    <p:sldId id="614" r:id="rId366"/>
    <p:sldId id="615" r:id="rId367"/>
    <p:sldId id="616" r:id="rId368"/>
    <p:sldId id="617" r:id="rId369"/>
    <p:sldId id="618" r:id="rId370"/>
    <p:sldId id="619" r:id="rId371"/>
    <p:sldId id="620" r:id="rId372"/>
    <p:sldId id="621" r:id="rId373"/>
    <p:sldId id="622" r:id="rId374"/>
    <p:sldId id="623" r:id="rId375"/>
    <p:sldId id="624" r:id="rId376"/>
    <p:sldId id="625" r:id="rId377"/>
    <p:sldId id="626" r:id="rId378"/>
    <p:sldId id="627" r:id="rId379"/>
    <p:sldId id="628" r:id="rId380"/>
    <p:sldId id="629" r:id="rId381"/>
    <p:sldId id="630" r:id="rId382"/>
    <p:sldId id="631" r:id="rId383"/>
    <p:sldId id="632" r:id="rId384"/>
    <p:sldId id="633" r:id="rId385"/>
    <p:sldId id="634" r:id="rId386"/>
    <p:sldId id="635" r:id="rId387"/>
    <p:sldId id="636" r:id="rId388"/>
    <p:sldId id="637" r:id="rId389"/>
    <p:sldId id="638" r:id="rId390"/>
    <p:sldId id="639" r:id="rId391"/>
    <p:sldId id="640" r:id="rId392"/>
    <p:sldId id="641" r:id="rId393"/>
    <p:sldId id="642" r:id="rId394"/>
    <p:sldId id="643" r:id="rId395"/>
    <p:sldId id="644" r:id="rId396"/>
    <p:sldId id="645" r:id="rId397"/>
    <p:sldId id="646" r:id="rId398"/>
    <p:sldId id="647" r:id="rId399"/>
    <p:sldId id="648" r:id="rId400"/>
    <p:sldId id="649" r:id="rId401"/>
    <p:sldId id="650" r:id="rId402"/>
    <p:sldId id="651" r:id="rId403"/>
    <p:sldId id="652" r:id="rId404"/>
    <p:sldId id="653" r:id="rId405"/>
    <p:sldId id="654" r:id="rId406"/>
    <p:sldId id="655" r:id="rId407"/>
    <p:sldId id="656" r:id="rId408"/>
    <p:sldId id="657" r:id="rId409"/>
    <p:sldId id="658" r:id="rId410"/>
    <p:sldId id="659" r:id="rId411"/>
    <p:sldId id="660" r:id="rId412"/>
    <p:sldId id="661" r:id="rId413"/>
    <p:sldId id="662" r:id="rId414"/>
    <p:sldId id="663" r:id="rId415"/>
    <p:sldId id="664" r:id="rId416"/>
    <p:sldId id="665" r:id="rId417"/>
    <p:sldId id="666" r:id="rId418"/>
    <p:sldId id="667" r:id="rId419"/>
    <p:sldId id="668" r:id="rId420"/>
    <p:sldId id="669" r:id="rId421"/>
    <p:sldId id="670" r:id="rId422"/>
    <p:sldId id="671" r:id="rId423"/>
    <p:sldId id="672" r:id="rId424"/>
    <p:sldId id="673" r:id="rId425"/>
    <p:sldId id="674" r:id="rId426"/>
    <p:sldId id="675" r:id="rId427"/>
    <p:sldId id="676" r:id="rId428"/>
    <p:sldId id="677" r:id="rId429"/>
    <p:sldId id="678" r:id="rId430"/>
    <p:sldId id="679" r:id="rId431"/>
    <p:sldId id="680" r:id="rId432"/>
    <p:sldId id="681" r:id="rId433"/>
    <p:sldId id="682" r:id="rId434"/>
    <p:sldId id="683" r:id="rId435"/>
    <p:sldId id="684" r:id="rId436"/>
    <p:sldId id="685" r:id="rId437"/>
    <p:sldId id="686" r:id="rId438"/>
    <p:sldId id="687" r:id="rId439"/>
    <p:sldId id="688" r:id="rId440"/>
    <p:sldId id="689" r:id="rId441"/>
    <p:sldId id="690" r:id="rId442"/>
    <p:sldId id="691" r:id="rId443"/>
    <p:sldId id="692" r:id="rId444"/>
    <p:sldId id="693" r:id="rId445"/>
    <p:sldId id="694" r:id="rId446"/>
    <p:sldId id="695" r:id="rId447"/>
    <p:sldId id="696" r:id="rId448"/>
    <p:sldId id="697" r:id="rId449"/>
    <p:sldId id="698" r:id="rId450"/>
    <p:sldId id="699" r:id="rId451"/>
    <p:sldId id="700" r:id="rId452"/>
    <p:sldId id="701" r:id="rId453"/>
    <p:sldId id="702" r:id="rId454"/>
    <p:sldId id="703" r:id="rId455"/>
    <p:sldId id="704" r:id="rId456"/>
    <p:sldId id="705" r:id="rId457"/>
    <p:sldId id="706" r:id="rId458"/>
    <p:sldId id="707" r:id="rId459"/>
    <p:sldId id="708" r:id="rId460"/>
    <p:sldId id="709" r:id="rId461"/>
    <p:sldId id="710" r:id="rId462"/>
    <p:sldId id="711" r:id="rId463"/>
    <p:sldId id="712" r:id="rId464"/>
    <p:sldId id="713" r:id="rId465"/>
    <p:sldId id="714" r:id="rId466"/>
    <p:sldId id="715" r:id="rId467"/>
    <p:sldId id="716" r:id="rId468"/>
    <p:sldId id="717" r:id="rId469"/>
    <p:sldId id="718" r:id="rId470"/>
    <p:sldId id="719" r:id="rId471"/>
    <p:sldId id="720" r:id="rId472"/>
    <p:sldId id="721" r:id="rId473"/>
    <p:sldId id="722" r:id="rId474"/>
    <p:sldId id="723" r:id="rId475"/>
    <p:sldId id="724" r:id="rId476"/>
    <p:sldId id="725" r:id="rId477"/>
    <p:sldId id="726" r:id="rId478"/>
    <p:sldId id="727" r:id="rId479"/>
    <p:sldId id="728" r:id="rId480"/>
    <p:sldId id="729" r:id="rId481"/>
    <p:sldId id="730" r:id="rId482"/>
    <p:sldId id="731" r:id="rId483"/>
    <p:sldId id="732" r:id="rId484"/>
    <p:sldId id="733" r:id="rId485"/>
    <p:sldId id="734" r:id="rId486"/>
    <p:sldId id="735" r:id="rId487"/>
    <p:sldId id="736" r:id="rId488"/>
    <p:sldId id="737" r:id="rId489"/>
    <p:sldId id="738" r:id="rId490"/>
    <p:sldId id="739" r:id="rId491"/>
    <p:sldId id="740" r:id="rId492"/>
    <p:sldId id="741" r:id="rId493"/>
    <p:sldId id="742" r:id="rId494"/>
    <p:sldId id="743" r:id="rId495"/>
    <p:sldId id="744" r:id="rId496"/>
    <p:sldId id="745" r:id="rId497"/>
    <p:sldId id="746" r:id="rId498"/>
    <p:sldId id="747" r:id="rId499"/>
    <p:sldId id="748" r:id="rId500"/>
    <p:sldId id="749" r:id="rId501"/>
    <p:sldId id="750" r:id="rId502"/>
    <p:sldId id="751" r:id="rId503"/>
    <p:sldId id="752" r:id="rId504"/>
    <p:sldId id="753" r:id="rId505"/>
    <p:sldId id="754" r:id="rId506"/>
    <p:sldId id="755" r:id="rId507"/>
    <p:sldId id="756" r:id="rId508"/>
    <p:sldId id="757" r:id="rId509"/>
    <p:sldId id="758" r:id="rId510"/>
    <p:sldId id="759" r:id="rId511"/>
    <p:sldId id="760" r:id="rId512"/>
    <p:sldId id="761" r:id="rId513"/>
    <p:sldId id="762" r:id="rId514"/>
    <p:sldId id="763" r:id="rId515"/>
    <p:sldId id="764" r:id="rId516"/>
    <p:sldId id="765" r:id="rId517"/>
    <p:sldId id="766" r:id="rId518"/>
    <p:sldId id="767" r:id="rId519"/>
    <p:sldId id="768" r:id="rId520"/>
    <p:sldId id="769" r:id="rId521"/>
    <p:sldId id="770" r:id="rId522"/>
    <p:sldId id="771" r:id="rId523"/>
    <p:sldId id="772" r:id="rId524"/>
    <p:sldId id="773" r:id="rId525"/>
    <p:sldId id="774" r:id="rId526"/>
    <p:sldId id="775" r:id="rId527"/>
    <p:sldId id="776" r:id="rId528"/>
    <p:sldId id="777" r:id="rId529"/>
    <p:sldId id="778" r:id="rId530"/>
    <p:sldId id="779" r:id="rId531"/>
    <p:sldId id="780" r:id="rId532"/>
    <p:sldId id="781" r:id="rId533"/>
    <p:sldId id="782" r:id="rId534"/>
    <p:sldId id="783" r:id="rId535"/>
    <p:sldId id="784" r:id="rId536"/>
    <p:sldId id="785" r:id="rId537"/>
    <p:sldId id="786" r:id="rId538"/>
    <p:sldId id="787" r:id="rId539"/>
    <p:sldId id="788" r:id="rId540"/>
    <p:sldId id="789" r:id="rId541"/>
    <p:sldId id="790" r:id="rId542"/>
    <p:sldId id="791" r:id="rId543"/>
    <p:sldId id="792" r:id="rId544"/>
    <p:sldId id="793" r:id="rId545"/>
    <p:sldId id="794" r:id="rId546"/>
    <p:sldId id="795" r:id="rId547"/>
    <p:sldId id="796" r:id="rId548"/>
    <p:sldId id="797" r:id="rId549"/>
    <p:sldId id="798" r:id="rId550"/>
    <p:sldId id="799" r:id="rId551"/>
    <p:sldId id="800" r:id="rId552"/>
    <p:sldId id="801" r:id="rId553"/>
    <p:sldId id="802" r:id="rId554"/>
    <p:sldId id="803" r:id="rId555"/>
    <p:sldId id="804" r:id="rId556"/>
    <p:sldId id="805" r:id="rId557"/>
    <p:sldId id="806" r:id="rId558"/>
    <p:sldId id="807" r:id="rId559"/>
    <p:sldId id="808" r:id="rId560"/>
    <p:sldId id="809" r:id="rId561"/>
    <p:sldId id="810" r:id="rId562"/>
    <p:sldId id="811" r:id="rId563"/>
    <p:sldId id="812" r:id="rId564"/>
    <p:sldId id="813" r:id="rId565"/>
    <p:sldId id="814" r:id="rId566"/>
    <p:sldId id="815" r:id="rId567"/>
    <p:sldId id="816" r:id="rId568"/>
    <p:sldId id="817" r:id="rId569"/>
    <p:sldId id="818" r:id="rId570"/>
    <p:sldId id="819" r:id="rId571"/>
    <p:sldId id="820" r:id="rId572"/>
    <p:sldId id="821" r:id="rId573"/>
    <p:sldId id="822" r:id="rId574"/>
    <p:sldId id="823" r:id="rId575"/>
    <p:sldId id="824" r:id="rId576"/>
    <p:sldId id="825" r:id="rId577"/>
    <p:sldId id="826" r:id="rId578"/>
    <p:sldId id="827" r:id="rId579"/>
    <p:sldId id="828" r:id="rId580"/>
    <p:sldId id="829" r:id="rId581"/>
    <p:sldId id="830" r:id="rId582"/>
    <p:sldId id="831" r:id="rId583"/>
    <p:sldId id="832" r:id="rId584"/>
    <p:sldId id="833" r:id="rId585"/>
    <p:sldId id="834" r:id="rId586"/>
    <p:sldId id="835" r:id="rId587"/>
    <p:sldId id="836" r:id="rId588"/>
    <p:sldId id="837" r:id="rId589"/>
    <p:sldId id="838" r:id="rId590"/>
    <p:sldId id="839" r:id="rId591"/>
    <p:sldId id="840" r:id="rId592"/>
    <p:sldId id="841" r:id="rId593"/>
    <p:sldId id="842" r:id="rId594"/>
    <p:sldId id="843" r:id="rId595"/>
    <p:sldId id="844" r:id="rId596"/>
    <p:sldId id="845" r:id="rId597"/>
    <p:sldId id="846" r:id="rId598"/>
    <p:sldId id="847" r:id="rId599"/>
    <p:sldId id="848" r:id="rId600"/>
    <p:sldId id="849" r:id="rId601"/>
    <p:sldId id="850" r:id="rId602"/>
    <p:sldId id="851" r:id="rId603"/>
    <p:sldId id="852" r:id="rId604"/>
    <p:sldId id="853" r:id="rId605"/>
    <p:sldId id="854" r:id="rId606"/>
    <p:sldId id="855" r:id="rId607"/>
    <p:sldId id="856" r:id="rId608"/>
    <p:sldId id="857" r:id="rId609"/>
    <p:sldId id="858" r:id="rId610"/>
    <p:sldId id="859" r:id="rId611"/>
    <p:sldId id="860" r:id="rId612"/>
    <p:sldId id="861" r:id="rId613"/>
    <p:sldId id="862" r:id="rId614"/>
    <p:sldId id="863" r:id="rId615"/>
    <p:sldId id="864" r:id="rId616"/>
    <p:sldId id="865" r:id="rId617"/>
    <p:sldId id="866" r:id="rId618"/>
    <p:sldId id="867" r:id="rId619"/>
    <p:sldId id="868" r:id="rId620"/>
    <p:sldId id="869" r:id="rId621"/>
    <p:sldId id="870" r:id="rId622"/>
    <p:sldId id="871" r:id="rId623"/>
    <p:sldId id="872" r:id="rId624"/>
    <p:sldId id="873" r:id="rId625"/>
    <p:sldId id="874" r:id="rId626"/>
    <p:sldId id="875" r:id="rId627"/>
    <p:sldId id="876" r:id="rId628"/>
  </p:sldIdLst>
  <p:sldSz cy="5143500" cx="9144000"/>
  <p:notesSz cx="6858000" cy="9144000"/>
  <p:embeddedFontLst>
    <p:embeddedFont>
      <p:font typeface="Montserrat SemiBold"/>
      <p:regular r:id="rId629"/>
      <p:bold r:id="rId630"/>
      <p:italic r:id="rId631"/>
      <p:boldItalic r:id="rId632"/>
    </p:embeddedFont>
    <p:embeddedFont>
      <p:font typeface="Montserrat"/>
      <p:regular r:id="rId633"/>
      <p:bold r:id="rId634"/>
      <p:italic r:id="rId635"/>
      <p:boldItalic r:id="rId636"/>
    </p:embeddedFont>
    <p:embeddedFont>
      <p:font typeface="Montserrat Medium"/>
      <p:regular r:id="rId637"/>
      <p:bold r:id="rId638"/>
      <p:italic r:id="rId639"/>
      <p:boldItalic r:id="rId640"/>
    </p:embeddedFont>
    <p:embeddedFont>
      <p:font typeface="Montserrat ExtraBold"/>
      <p:bold r:id="rId641"/>
      <p:boldItalic r:id="rId642"/>
    </p:embeddedFont>
    <p:embeddedFont>
      <p:font typeface="EB Garamond Regular"/>
      <p:regular r:id="rId643"/>
      <p:bold r:id="rId644"/>
      <p:italic r:id="rId645"/>
      <p:boldItalic r:id="rId6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47" roundtripDataSignature="AMtx7mi/TlPn2SmtGyUhbkBwLVHq174u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0B3FC69-7B3F-4C09-80F2-402EF0E716B8}">
  <a:tblStyle styleId="{E0B3FC69-7B3F-4C09-80F2-402EF0E716B8}" styleName="Table_0">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90" Type="http://schemas.openxmlformats.org/officeDocument/2006/relationships/slide" Target="slides/slide183.xml"/><Relationship Id="rId194" Type="http://schemas.openxmlformats.org/officeDocument/2006/relationships/slide" Target="slides/slide187.xml"/><Relationship Id="rId193" Type="http://schemas.openxmlformats.org/officeDocument/2006/relationships/slide" Target="slides/slide186.xml"/><Relationship Id="rId192" Type="http://schemas.openxmlformats.org/officeDocument/2006/relationships/slide" Target="slides/slide185.xml"/><Relationship Id="rId191" Type="http://schemas.openxmlformats.org/officeDocument/2006/relationships/slide" Target="slides/slide184.xml"/><Relationship Id="rId187" Type="http://schemas.openxmlformats.org/officeDocument/2006/relationships/slide" Target="slides/slide180.xml"/><Relationship Id="rId186" Type="http://schemas.openxmlformats.org/officeDocument/2006/relationships/slide" Target="slides/slide179.xml"/><Relationship Id="rId185" Type="http://schemas.openxmlformats.org/officeDocument/2006/relationships/slide" Target="slides/slide178.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183" Type="http://schemas.openxmlformats.org/officeDocument/2006/relationships/slide" Target="slides/slide176.xml"/><Relationship Id="rId182" Type="http://schemas.openxmlformats.org/officeDocument/2006/relationships/slide" Target="slides/slide175.xml"/><Relationship Id="rId181" Type="http://schemas.openxmlformats.org/officeDocument/2006/relationships/slide" Target="slides/slide174.xml"/><Relationship Id="rId180" Type="http://schemas.openxmlformats.org/officeDocument/2006/relationships/slide" Target="slides/slide173.xml"/><Relationship Id="rId176" Type="http://schemas.openxmlformats.org/officeDocument/2006/relationships/slide" Target="slides/slide169.xml"/><Relationship Id="rId297" Type="http://schemas.openxmlformats.org/officeDocument/2006/relationships/slide" Target="slides/slide290.xml"/><Relationship Id="rId175" Type="http://schemas.openxmlformats.org/officeDocument/2006/relationships/slide" Target="slides/slide168.xml"/><Relationship Id="rId296" Type="http://schemas.openxmlformats.org/officeDocument/2006/relationships/slide" Target="slides/slide289.xml"/><Relationship Id="rId174" Type="http://schemas.openxmlformats.org/officeDocument/2006/relationships/slide" Target="slides/slide167.xml"/><Relationship Id="rId295" Type="http://schemas.openxmlformats.org/officeDocument/2006/relationships/slide" Target="slides/slide288.xml"/><Relationship Id="rId173" Type="http://schemas.openxmlformats.org/officeDocument/2006/relationships/slide" Target="slides/slide166.xml"/><Relationship Id="rId294" Type="http://schemas.openxmlformats.org/officeDocument/2006/relationships/slide" Target="slides/slide287.xml"/><Relationship Id="rId179" Type="http://schemas.openxmlformats.org/officeDocument/2006/relationships/slide" Target="slides/slide172.xml"/><Relationship Id="rId178" Type="http://schemas.openxmlformats.org/officeDocument/2006/relationships/slide" Target="slides/slide171.xml"/><Relationship Id="rId299" Type="http://schemas.openxmlformats.org/officeDocument/2006/relationships/slide" Target="slides/slide292.xml"/><Relationship Id="rId177" Type="http://schemas.openxmlformats.org/officeDocument/2006/relationships/slide" Target="slides/slide170.xml"/><Relationship Id="rId298" Type="http://schemas.openxmlformats.org/officeDocument/2006/relationships/slide" Target="slides/slide291.xml"/><Relationship Id="rId198" Type="http://schemas.openxmlformats.org/officeDocument/2006/relationships/slide" Target="slides/slide191.xml"/><Relationship Id="rId197" Type="http://schemas.openxmlformats.org/officeDocument/2006/relationships/slide" Target="slides/slide190.xml"/><Relationship Id="rId196" Type="http://schemas.openxmlformats.org/officeDocument/2006/relationships/slide" Target="slides/slide189.xml"/><Relationship Id="rId195" Type="http://schemas.openxmlformats.org/officeDocument/2006/relationships/slide" Target="slides/slide188.xml"/><Relationship Id="rId199" Type="http://schemas.openxmlformats.org/officeDocument/2006/relationships/slide" Target="slides/slide192.xml"/><Relationship Id="rId150" Type="http://schemas.openxmlformats.org/officeDocument/2006/relationships/slide" Target="slides/slide143.xml"/><Relationship Id="rId271" Type="http://schemas.openxmlformats.org/officeDocument/2006/relationships/slide" Target="slides/slide264.xml"/><Relationship Id="rId392" Type="http://schemas.openxmlformats.org/officeDocument/2006/relationships/slide" Target="slides/slide385.xml"/><Relationship Id="rId270" Type="http://schemas.openxmlformats.org/officeDocument/2006/relationships/slide" Target="slides/slide263.xml"/><Relationship Id="rId391" Type="http://schemas.openxmlformats.org/officeDocument/2006/relationships/slide" Target="slides/slide384.xml"/><Relationship Id="rId390" Type="http://schemas.openxmlformats.org/officeDocument/2006/relationships/slide" Target="slides/slide383.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269" Type="http://schemas.openxmlformats.org/officeDocument/2006/relationships/slide" Target="slides/slide262.xml"/><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385" Type="http://schemas.openxmlformats.org/officeDocument/2006/relationships/slide" Target="slides/slide378.xml"/><Relationship Id="rId142" Type="http://schemas.openxmlformats.org/officeDocument/2006/relationships/slide" Target="slides/slide135.xml"/><Relationship Id="rId263" Type="http://schemas.openxmlformats.org/officeDocument/2006/relationships/slide" Target="slides/slide256.xml"/><Relationship Id="rId384" Type="http://schemas.openxmlformats.org/officeDocument/2006/relationships/slide" Target="slides/slide377.xml"/><Relationship Id="rId141" Type="http://schemas.openxmlformats.org/officeDocument/2006/relationships/slide" Target="slides/slide134.xml"/><Relationship Id="rId262" Type="http://schemas.openxmlformats.org/officeDocument/2006/relationships/slide" Target="slides/slide255.xml"/><Relationship Id="rId383" Type="http://schemas.openxmlformats.org/officeDocument/2006/relationships/slide" Target="slides/slide376.xml"/><Relationship Id="rId140" Type="http://schemas.openxmlformats.org/officeDocument/2006/relationships/slide" Target="slides/slide133.xml"/><Relationship Id="rId261" Type="http://schemas.openxmlformats.org/officeDocument/2006/relationships/slide" Target="slides/slide254.xml"/><Relationship Id="rId382" Type="http://schemas.openxmlformats.org/officeDocument/2006/relationships/slide" Target="slides/slide375.xml"/><Relationship Id="rId5" Type="http://schemas.openxmlformats.org/officeDocument/2006/relationships/slideMaster" Target="slideMasters/slideMaster1.xml"/><Relationship Id="rId147" Type="http://schemas.openxmlformats.org/officeDocument/2006/relationships/slide" Target="slides/slide140.xml"/><Relationship Id="rId268" Type="http://schemas.openxmlformats.org/officeDocument/2006/relationships/slide" Target="slides/slide261.xml"/><Relationship Id="rId389" Type="http://schemas.openxmlformats.org/officeDocument/2006/relationships/slide" Target="slides/slide382.xml"/><Relationship Id="rId6" Type="http://schemas.openxmlformats.org/officeDocument/2006/relationships/slideMaster" Target="slideMasters/slideMaster2.xml"/><Relationship Id="rId146" Type="http://schemas.openxmlformats.org/officeDocument/2006/relationships/slide" Target="slides/slide139.xml"/><Relationship Id="rId267" Type="http://schemas.openxmlformats.org/officeDocument/2006/relationships/slide" Target="slides/slide260.xml"/><Relationship Id="rId388" Type="http://schemas.openxmlformats.org/officeDocument/2006/relationships/slide" Target="slides/slide381.xml"/><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387" Type="http://schemas.openxmlformats.org/officeDocument/2006/relationships/slide" Target="slides/slide380.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386" Type="http://schemas.openxmlformats.org/officeDocument/2006/relationships/slide" Target="slides/slide379.xml"/><Relationship Id="rId260" Type="http://schemas.openxmlformats.org/officeDocument/2006/relationships/slide" Target="slides/slide253.xml"/><Relationship Id="rId381" Type="http://schemas.openxmlformats.org/officeDocument/2006/relationships/slide" Target="slides/slide374.xml"/><Relationship Id="rId380" Type="http://schemas.openxmlformats.org/officeDocument/2006/relationships/slide" Target="slides/slide37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379" Type="http://schemas.openxmlformats.org/officeDocument/2006/relationships/slide" Target="slides/slide372.xml"/><Relationship Id="rId132" Type="http://schemas.openxmlformats.org/officeDocument/2006/relationships/slide" Target="slides/slide125.xml"/><Relationship Id="rId253" Type="http://schemas.openxmlformats.org/officeDocument/2006/relationships/slide" Target="slides/slide246.xml"/><Relationship Id="rId374" Type="http://schemas.openxmlformats.org/officeDocument/2006/relationships/slide" Target="slides/slide367.xml"/><Relationship Id="rId495" Type="http://schemas.openxmlformats.org/officeDocument/2006/relationships/slide" Target="slides/slide488.xml"/><Relationship Id="rId131" Type="http://schemas.openxmlformats.org/officeDocument/2006/relationships/slide" Target="slides/slide124.xml"/><Relationship Id="rId252" Type="http://schemas.openxmlformats.org/officeDocument/2006/relationships/slide" Target="slides/slide245.xml"/><Relationship Id="rId373" Type="http://schemas.openxmlformats.org/officeDocument/2006/relationships/slide" Target="slides/slide366.xml"/><Relationship Id="rId494" Type="http://schemas.openxmlformats.org/officeDocument/2006/relationships/slide" Target="slides/slide487.xml"/><Relationship Id="rId130" Type="http://schemas.openxmlformats.org/officeDocument/2006/relationships/slide" Target="slides/slide123.xml"/><Relationship Id="rId251" Type="http://schemas.openxmlformats.org/officeDocument/2006/relationships/slide" Target="slides/slide244.xml"/><Relationship Id="rId372" Type="http://schemas.openxmlformats.org/officeDocument/2006/relationships/slide" Target="slides/slide365.xml"/><Relationship Id="rId493" Type="http://schemas.openxmlformats.org/officeDocument/2006/relationships/slide" Target="slides/slide486.xml"/><Relationship Id="rId250" Type="http://schemas.openxmlformats.org/officeDocument/2006/relationships/slide" Target="slides/slide243.xml"/><Relationship Id="rId371" Type="http://schemas.openxmlformats.org/officeDocument/2006/relationships/slide" Target="slides/slide364.xml"/><Relationship Id="rId492" Type="http://schemas.openxmlformats.org/officeDocument/2006/relationships/slide" Target="slides/slide485.xml"/><Relationship Id="rId136" Type="http://schemas.openxmlformats.org/officeDocument/2006/relationships/slide" Target="slides/slide129.xml"/><Relationship Id="rId257" Type="http://schemas.openxmlformats.org/officeDocument/2006/relationships/slide" Target="slides/slide250.xml"/><Relationship Id="rId378" Type="http://schemas.openxmlformats.org/officeDocument/2006/relationships/slide" Target="slides/slide371.xml"/><Relationship Id="rId499" Type="http://schemas.openxmlformats.org/officeDocument/2006/relationships/slide" Target="slides/slide492.xml"/><Relationship Id="rId135" Type="http://schemas.openxmlformats.org/officeDocument/2006/relationships/slide" Target="slides/slide128.xml"/><Relationship Id="rId256" Type="http://schemas.openxmlformats.org/officeDocument/2006/relationships/slide" Target="slides/slide249.xml"/><Relationship Id="rId377" Type="http://schemas.openxmlformats.org/officeDocument/2006/relationships/slide" Target="slides/slide370.xml"/><Relationship Id="rId498" Type="http://schemas.openxmlformats.org/officeDocument/2006/relationships/slide" Target="slides/slide491.xml"/><Relationship Id="rId134" Type="http://schemas.openxmlformats.org/officeDocument/2006/relationships/slide" Target="slides/slide127.xml"/><Relationship Id="rId255" Type="http://schemas.openxmlformats.org/officeDocument/2006/relationships/slide" Target="slides/slide248.xml"/><Relationship Id="rId376" Type="http://schemas.openxmlformats.org/officeDocument/2006/relationships/slide" Target="slides/slide369.xml"/><Relationship Id="rId497" Type="http://schemas.openxmlformats.org/officeDocument/2006/relationships/slide" Target="slides/slide490.xml"/><Relationship Id="rId133" Type="http://schemas.openxmlformats.org/officeDocument/2006/relationships/slide" Target="slides/slide126.xml"/><Relationship Id="rId254" Type="http://schemas.openxmlformats.org/officeDocument/2006/relationships/slide" Target="slides/slide247.xml"/><Relationship Id="rId375" Type="http://schemas.openxmlformats.org/officeDocument/2006/relationships/slide" Target="slides/slide368.xml"/><Relationship Id="rId496" Type="http://schemas.openxmlformats.org/officeDocument/2006/relationships/slide" Target="slides/slide489.xml"/><Relationship Id="rId172" Type="http://schemas.openxmlformats.org/officeDocument/2006/relationships/slide" Target="slides/slide165.xml"/><Relationship Id="rId293" Type="http://schemas.openxmlformats.org/officeDocument/2006/relationships/slide" Target="slides/slide286.xml"/><Relationship Id="rId171" Type="http://schemas.openxmlformats.org/officeDocument/2006/relationships/slide" Target="slides/slide164.xml"/><Relationship Id="rId292" Type="http://schemas.openxmlformats.org/officeDocument/2006/relationships/slide" Target="slides/slide285.xml"/><Relationship Id="rId170" Type="http://schemas.openxmlformats.org/officeDocument/2006/relationships/slide" Target="slides/slide163.xml"/><Relationship Id="rId291" Type="http://schemas.openxmlformats.org/officeDocument/2006/relationships/slide" Target="slides/slide284.xml"/><Relationship Id="rId290" Type="http://schemas.openxmlformats.org/officeDocument/2006/relationships/slide" Target="slides/slide283.xml"/><Relationship Id="rId165" Type="http://schemas.openxmlformats.org/officeDocument/2006/relationships/slide" Target="slides/slide158.xml"/><Relationship Id="rId286" Type="http://schemas.openxmlformats.org/officeDocument/2006/relationships/slide" Target="slides/slide279.xml"/><Relationship Id="rId164" Type="http://schemas.openxmlformats.org/officeDocument/2006/relationships/slide" Target="slides/slide157.xml"/><Relationship Id="rId285" Type="http://schemas.openxmlformats.org/officeDocument/2006/relationships/slide" Target="slides/slide278.xml"/><Relationship Id="rId163" Type="http://schemas.openxmlformats.org/officeDocument/2006/relationships/slide" Target="slides/slide156.xml"/><Relationship Id="rId284" Type="http://schemas.openxmlformats.org/officeDocument/2006/relationships/slide" Target="slides/slide277.xml"/><Relationship Id="rId162" Type="http://schemas.openxmlformats.org/officeDocument/2006/relationships/slide" Target="slides/slide155.xml"/><Relationship Id="rId283" Type="http://schemas.openxmlformats.org/officeDocument/2006/relationships/slide" Target="slides/slide276.xml"/><Relationship Id="rId169" Type="http://schemas.openxmlformats.org/officeDocument/2006/relationships/slide" Target="slides/slide162.xml"/><Relationship Id="rId168" Type="http://schemas.openxmlformats.org/officeDocument/2006/relationships/slide" Target="slides/slide161.xml"/><Relationship Id="rId289" Type="http://schemas.openxmlformats.org/officeDocument/2006/relationships/slide" Target="slides/slide282.xml"/><Relationship Id="rId167" Type="http://schemas.openxmlformats.org/officeDocument/2006/relationships/slide" Target="slides/slide160.xml"/><Relationship Id="rId288" Type="http://schemas.openxmlformats.org/officeDocument/2006/relationships/slide" Target="slides/slide281.xml"/><Relationship Id="rId166" Type="http://schemas.openxmlformats.org/officeDocument/2006/relationships/slide" Target="slides/slide159.xml"/><Relationship Id="rId287" Type="http://schemas.openxmlformats.org/officeDocument/2006/relationships/slide" Target="slides/slide280.xml"/><Relationship Id="rId161" Type="http://schemas.openxmlformats.org/officeDocument/2006/relationships/slide" Target="slides/slide154.xml"/><Relationship Id="rId282" Type="http://schemas.openxmlformats.org/officeDocument/2006/relationships/slide" Target="slides/slide275.xml"/><Relationship Id="rId160" Type="http://schemas.openxmlformats.org/officeDocument/2006/relationships/slide" Target="slides/slide153.xml"/><Relationship Id="rId281" Type="http://schemas.openxmlformats.org/officeDocument/2006/relationships/slide" Target="slides/slide274.xml"/><Relationship Id="rId280" Type="http://schemas.openxmlformats.org/officeDocument/2006/relationships/slide" Target="slides/slide273.xml"/><Relationship Id="rId159" Type="http://schemas.openxmlformats.org/officeDocument/2006/relationships/slide" Target="slides/slide152.xml"/><Relationship Id="rId154" Type="http://schemas.openxmlformats.org/officeDocument/2006/relationships/slide" Target="slides/slide147.xml"/><Relationship Id="rId275" Type="http://schemas.openxmlformats.org/officeDocument/2006/relationships/slide" Target="slides/slide268.xml"/><Relationship Id="rId396" Type="http://schemas.openxmlformats.org/officeDocument/2006/relationships/slide" Target="slides/slide389.xml"/><Relationship Id="rId153" Type="http://schemas.openxmlformats.org/officeDocument/2006/relationships/slide" Target="slides/slide146.xml"/><Relationship Id="rId274" Type="http://schemas.openxmlformats.org/officeDocument/2006/relationships/slide" Target="slides/slide267.xml"/><Relationship Id="rId395" Type="http://schemas.openxmlformats.org/officeDocument/2006/relationships/slide" Target="slides/slide388.xml"/><Relationship Id="rId152" Type="http://schemas.openxmlformats.org/officeDocument/2006/relationships/slide" Target="slides/slide145.xml"/><Relationship Id="rId273" Type="http://schemas.openxmlformats.org/officeDocument/2006/relationships/slide" Target="slides/slide266.xml"/><Relationship Id="rId394" Type="http://schemas.openxmlformats.org/officeDocument/2006/relationships/slide" Target="slides/slide387.xml"/><Relationship Id="rId151" Type="http://schemas.openxmlformats.org/officeDocument/2006/relationships/slide" Target="slides/slide144.xml"/><Relationship Id="rId272" Type="http://schemas.openxmlformats.org/officeDocument/2006/relationships/slide" Target="slides/slide265.xml"/><Relationship Id="rId393" Type="http://schemas.openxmlformats.org/officeDocument/2006/relationships/slide" Target="slides/slide386.xml"/><Relationship Id="rId158" Type="http://schemas.openxmlformats.org/officeDocument/2006/relationships/slide" Target="slides/slide151.xml"/><Relationship Id="rId279" Type="http://schemas.openxmlformats.org/officeDocument/2006/relationships/slide" Target="slides/slide272.xml"/><Relationship Id="rId157" Type="http://schemas.openxmlformats.org/officeDocument/2006/relationships/slide" Target="slides/slide150.xml"/><Relationship Id="rId278" Type="http://schemas.openxmlformats.org/officeDocument/2006/relationships/slide" Target="slides/slide271.xml"/><Relationship Id="rId399" Type="http://schemas.openxmlformats.org/officeDocument/2006/relationships/slide" Target="slides/slide392.xml"/><Relationship Id="rId156" Type="http://schemas.openxmlformats.org/officeDocument/2006/relationships/slide" Target="slides/slide149.xml"/><Relationship Id="rId277" Type="http://schemas.openxmlformats.org/officeDocument/2006/relationships/slide" Target="slides/slide270.xml"/><Relationship Id="rId398" Type="http://schemas.openxmlformats.org/officeDocument/2006/relationships/slide" Target="slides/slide391.xml"/><Relationship Id="rId155" Type="http://schemas.openxmlformats.org/officeDocument/2006/relationships/slide" Target="slides/slide148.xml"/><Relationship Id="rId276" Type="http://schemas.openxmlformats.org/officeDocument/2006/relationships/slide" Target="slides/slide269.xml"/><Relationship Id="rId397" Type="http://schemas.openxmlformats.org/officeDocument/2006/relationships/slide" Target="slides/slide390.xml"/><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509" Type="http://schemas.openxmlformats.org/officeDocument/2006/relationships/slide" Target="slides/slide502.xml"/><Relationship Id="rId508" Type="http://schemas.openxmlformats.org/officeDocument/2006/relationships/slide" Target="slides/slide501.xml"/><Relationship Id="rId629" Type="http://schemas.openxmlformats.org/officeDocument/2006/relationships/font" Target="fonts/MontserratSemiBold-regular.fntdata"/><Relationship Id="rId503" Type="http://schemas.openxmlformats.org/officeDocument/2006/relationships/slide" Target="slides/slide496.xml"/><Relationship Id="rId624" Type="http://schemas.openxmlformats.org/officeDocument/2006/relationships/slide" Target="slides/slide617.xml"/><Relationship Id="rId502" Type="http://schemas.openxmlformats.org/officeDocument/2006/relationships/slide" Target="slides/slide495.xml"/><Relationship Id="rId623" Type="http://schemas.openxmlformats.org/officeDocument/2006/relationships/slide" Target="slides/slide616.xml"/><Relationship Id="rId501" Type="http://schemas.openxmlformats.org/officeDocument/2006/relationships/slide" Target="slides/slide494.xml"/><Relationship Id="rId622" Type="http://schemas.openxmlformats.org/officeDocument/2006/relationships/slide" Target="slides/slide615.xml"/><Relationship Id="rId500" Type="http://schemas.openxmlformats.org/officeDocument/2006/relationships/slide" Target="slides/slide493.xml"/><Relationship Id="rId621" Type="http://schemas.openxmlformats.org/officeDocument/2006/relationships/slide" Target="slides/slide614.xml"/><Relationship Id="rId507" Type="http://schemas.openxmlformats.org/officeDocument/2006/relationships/slide" Target="slides/slide500.xml"/><Relationship Id="rId628" Type="http://schemas.openxmlformats.org/officeDocument/2006/relationships/slide" Target="slides/slide621.xml"/><Relationship Id="rId506" Type="http://schemas.openxmlformats.org/officeDocument/2006/relationships/slide" Target="slides/slide499.xml"/><Relationship Id="rId627" Type="http://schemas.openxmlformats.org/officeDocument/2006/relationships/slide" Target="slides/slide620.xml"/><Relationship Id="rId505" Type="http://schemas.openxmlformats.org/officeDocument/2006/relationships/slide" Target="slides/slide498.xml"/><Relationship Id="rId626" Type="http://schemas.openxmlformats.org/officeDocument/2006/relationships/slide" Target="slides/slide619.xml"/><Relationship Id="rId504" Type="http://schemas.openxmlformats.org/officeDocument/2006/relationships/slide" Target="slides/slide497.xml"/><Relationship Id="rId625" Type="http://schemas.openxmlformats.org/officeDocument/2006/relationships/slide" Target="slides/slide61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620" Type="http://schemas.openxmlformats.org/officeDocument/2006/relationships/slide" Target="slides/slide61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619" Type="http://schemas.openxmlformats.org/officeDocument/2006/relationships/slide" Target="slides/slide612.xml"/><Relationship Id="rId618" Type="http://schemas.openxmlformats.org/officeDocument/2006/relationships/slide" Target="slides/slide611.xml"/><Relationship Id="rId613" Type="http://schemas.openxmlformats.org/officeDocument/2006/relationships/slide" Target="slides/slide606.xml"/><Relationship Id="rId612" Type="http://schemas.openxmlformats.org/officeDocument/2006/relationships/slide" Target="slides/slide605.xml"/><Relationship Id="rId611" Type="http://schemas.openxmlformats.org/officeDocument/2006/relationships/slide" Target="slides/slide604.xml"/><Relationship Id="rId610" Type="http://schemas.openxmlformats.org/officeDocument/2006/relationships/slide" Target="slides/slide603.xml"/><Relationship Id="rId617" Type="http://schemas.openxmlformats.org/officeDocument/2006/relationships/slide" Target="slides/slide610.xml"/><Relationship Id="rId616" Type="http://schemas.openxmlformats.org/officeDocument/2006/relationships/slide" Target="slides/slide609.xml"/><Relationship Id="rId615" Type="http://schemas.openxmlformats.org/officeDocument/2006/relationships/slide" Target="slides/slide608.xml"/><Relationship Id="rId614" Type="http://schemas.openxmlformats.org/officeDocument/2006/relationships/slide" Target="slides/slide60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409" Type="http://schemas.openxmlformats.org/officeDocument/2006/relationships/slide" Target="slides/slide402.xml"/><Relationship Id="rId404" Type="http://schemas.openxmlformats.org/officeDocument/2006/relationships/slide" Target="slides/slide397.xml"/><Relationship Id="rId525" Type="http://schemas.openxmlformats.org/officeDocument/2006/relationships/slide" Target="slides/slide518.xml"/><Relationship Id="rId646" Type="http://schemas.openxmlformats.org/officeDocument/2006/relationships/font" Target="fonts/EBGaramondRegular-boldItalic.fntdata"/><Relationship Id="rId403" Type="http://schemas.openxmlformats.org/officeDocument/2006/relationships/slide" Target="slides/slide396.xml"/><Relationship Id="rId524" Type="http://schemas.openxmlformats.org/officeDocument/2006/relationships/slide" Target="slides/slide517.xml"/><Relationship Id="rId645" Type="http://schemas.openxmlformats.org/officeDocument/2006/relationships/font" Target="fonts/EBGaramondRegular-italic.fntdata"/><Relationship Id="rId402" Type="http://schemas.openxmlformats.org/officeDocument/2006/relationships/slide" Target="slides/slide395.xml"/><Relationship Id="rId523" Type="http://schemas.openxmlformats.org/officeDocument/2006/relationships/slide" Target="slides/slide516.xml"/><Relationship Id="rId644" Type="http://schemas.openxmlformats.org/officeDocument/2006/relationships/font" Target="fonts/EBGaramondRegular-bold.fntdata"/><Relationship Id="rId401" Type="http://schemas.openxmlformats.org/officeDocument/2006/relationships/slide" Target="slides/slide394.xml"/><Relationship Id="rId522" Type="http://schemas.openxmlformats.org/officeDocument/2006/relationships/slide" Target="slides/slide515.xml"/><Relationship Id="rId643" Type="http://schemas.openxmlformats.org/officeDocument/2006/relationships/font" Target="fonts/EBGaramondRegular-regular.fntdata"/><Relationship Id="rId408" Type="http://schemas.openxmlformats.org/officeDocument/2006/relationships/slide" Target="slides/slide401.xml"/><Relationship Id="rId529" Type="http://schemas.openxmlformats.org/officeDocument/2006/relationships/slide" Target="slides/slide522.xml"/><Relationship Id="rId407" Type="http://schemas.openxmlformats.org/officeDocument/2006/relationships/slide" Target="slides/slide400.xml"/><Relationship Id="rId528" Type="http://schemas.openxmlformats.org/officeDocument/2006/relationships/slide" Target="slides/slide521.xml"/><Relationship Id="rId406" Type="http://schemas.openxmlformats.org/officeDocument/2006/relationships/slide" Target="slides/slide399.xml"/><Relationship Id="rId527" Type="http://schemas.openxmlformats.org/officeDocument/2006/relationships/slide" Target="slides/slide520.xml"/><Relationship Id="rId405" Type="http://schemas.openxmlformats.org/officeDocument/2006/relationships/slide" Target="slides/slide398.xml"/><Relationship Id="rId526" Type="http://schemas.openxmlformats.org/officeDocument/2006/relationships/slide" Target="slides/slide519.xml"/><Relationship Id="rId647" Type="http://customschemas.google.com/relationships/presentationmetadata" Target="meta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400" Type="http://schemas.openxmlformats.org/officeDocument/2006/relationships/slide" Target="slides/slide393.xml"/><Relationship Id="rId521" Type="http://schemas.openxmlformats.org/officeDocument/2006/relationships/slide" Target="slides/slide514.xml"/><Relationship Id="rId642" Type="http://schemas.openxmlformats.org/officeDocument/2006/relationships/font" Target="fonts/MontserratExtraBold-boldItalic.fntdata"/><Relationship Id="rId29" Type="http://schemas.openxmlformats.org/officeDocument/2006/relationships/slide" Target="slides/slide22.xml"/><Relationship Id="rId520" Type="http://schemas.openxmlformats.org/officeDocument/2006/relationships/slide" Target="slides/slide513.xml"/><Relationship Id="rId641" Type="http://schemas.openxmlformats.org/officeDocument/2006/relationships/font" Target="fonts/MontserratExtraBold-bold.fntdata"/><Relationship Id="rId640" Type="http://schemas.openxmlformats.org/officeDocument/2006/relationships/font" Target="fonts/MontserratMedium-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519" Type="http://schemas.openxmlformats.org/officeDocument/2006/relationships/slide" Target="slides/slide512.xml"/><Relationship Id="rId514" Type="http://schemas.openxmlformats.org/officeDocument/2006/relationships/slide" Target="slides/slide507.xml"/><Relationship Id="rId635" Type="http://schemas.openxmlformats.org/officeDocument/2006/relationships/font" Target="fonts/Montserrat-italic.fntdata"/><Relationship Id="rId513" Type="http://schemas.openxmlformats.org/officeDocument/2006/relationships/slide" Target="slides/slide506.xml"/><Relationship Id="rId634" Type="http://schemas.openxmlformats.org/officeDocument/2006/relationships/font" Target="fonts/Montserrat-bold.fntdata"/><Relationship Id="rId512" Type="http://schemas.openxmlformats.org/officeDocument/2006/relationships/slide" Target="slides/slide505.xml"/><Relationship Id="rId633" Type="http://schemas.openxmlformats.org/officeDocument/2006/relationships/font" Target="fonts/Montserrat-regular.fntdata"/><Relationship Id="rId511" Type="http://schemas.openxmlformats.org/officeDocument/2006/relationships/slide" Target="slides/slide504.xml"/><Relationship Id="rId632" Type="http://schemas.openxmlformats.org/officeDocument/2006/relationships/font" Target="fonts/MontserratSemiBold-boldItalic.fntdata"/><Relationship Id="rId518" Type="http://schemas.openxmlformats.org/officeDocument/2006/relationships/slide" Target="slides/slide511.xml"/><Relationship Id="rId639" Type="http://schemas.openxmlformats.org/officeDocument/2006/relationships/font" Target="fonts/MontserratMedium-italic.fntdata"/><Relationship Id="rId517" Type="http://schemas.openxmlformats.org/officeDocument/2006/relationships/slide" Target="slides/slide510.xml"/><Relationship Id="rId638" Type="http://schemas.openxmlformats.org/officeDocument/2006/relationships/font" Target="fonts/MontserratMedium-bold.fntdata"/><Relationship Id="rId516" Type="http://schemas.openxmlformats.org/officeDocument/2006/relationships/slide" Target="slides/slide509.xml"/><Relationship Id="rId637" Type="http://schemas.openxmlformats.org/officeDocument/2006/relationships/font" Target="fonts/MontserratMedium-regular.fntdata"/><Relationship Id="rId515" Type="http://schemas.openxmlformats.org/officeDocument/2006/relationships/slide" Target="slides/slide508.xml"/><Relationship Id="rId636" Type="http://schemas.openxmlformats.org/officeDocument/2006/relationships/font" Target="fonts/Montserrat-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510" Type="http://schemas.openxmlformats.org/officeDocument/2006/relationships/slide" Target="slides/slide503.xml"/><Relationship Id="rId631" Type="http://schemas.openxmlformats.org/officeDocument/2006/relationships/font" Target="fonts/MontserratSemiBold-italic.fntdata"/><Relationship Id="rId18" Type="http://schemas.openxmlformats.org/officeDocument/2006/relationships/slide" Target="slides/slide11.xml"/><Relationship Id="rId630" Type="http://schemas.openxmlformats.org/officeDocument/2006/relationships/font" Target="fonts/MontserratSemiBold-bold.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9" Type="http://schemas.openxmlformats.org/officeDocument/2006/relationships/slide" Target="slides/slide602.xml"/><Relationship Id="rId608" Type="http://schemas.openxmlformats.org/officeDocument/2006/relationships/slide" Target="slides/slide601.xml"/><Relationship Id="rId607" Type="http://schemas.openxmlformats.org/officeDocument/2006/relationships/slide" Target="slides/slide600.xml"/><Relationship Id="rId60" Type="http://schemas.openxmlformats.org/officeDocument/2006/relationships/slide" Target="slides/slide53.xml"/><Relationship Id="rId602" Type="http://schemas.openxmlformats.org/officeDocument/2006/relationships/slide" Target="slides/slide595.xml"/><Relationship Id="rId601" Type="http://schemas.openxmlformats.org/officeDocument/2006/relationships/slide" Target="slides/slide594.xml"/><Relationship Id="rId600" Type="http://schemas.openxmlformats.org/officeDocument/2006/relationships/slide" Target="slides/slide593.xml"/><Relationship Id="rId606" Type="http://schemas.openxmlformats.org/officeDocument/2006/relationships/slide" Target="slides/slide599.xml"/><Relationship Id="rId605" Type="http://schemas.openxmlformats.org/officeDocument/2006/relationships/slide" Target="slides/slide598.xml"/><Relationship Id="rId604" Type="http://schemas.openxmlformats.org/officeDocument/2006/relationships/slide" Target="slides/slide597.xml"/><Relationship Id="rId603" Type="http://schemas.openxmlformats.org/officeDocument/2006/relationships/slide" Target="slides/slide596.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 Id="rId590" Type="http://schemas.openxmlformats.org/officeDocument/2006/relationships/slide" Target="slides/slide583.xml"/><Relationship Id="rId107" Type="http://schemas.openxmlformats.org/officeDocument/2006/relationships/slide" Target="slides/slide100.xml"/><Relationship Id="rId228" Type="http://schemas.openxmlformats.org/officeDocument/2006/relationships/slide" Target="slides/slide221.xml"/><Relationship Id="rId349" Type="http://schemas.openxmlformats.org/officeDocument/2006/relationships/slide" Target="slides/slide342.xml"/><Relationship Id="rId106" Type="http://schemas.openxmlformats.org/officeDocument/2006/relationships/slide" Target="slides/slide99.xml"/><Relationship Id="rId227" Type="http://schemas.openxmlformats.org/officeDocument/2006/relationships/slide" Target="slides/slide220.xml"/><Relationship Id="rId348" Type="http://schemas.openxmlformats.org/officeDocument/2006/relationships/slide" Target="slides/slide341.xml"/><Relationship Id="rId469" Type="http://schemas.openxmlformats.org/officeDocument/2006/relationships/slide" Target="slides/slide462.xml"/><Relationship Id="rId105" Type="http://schemas.openxmlformats.org/officeDocument/2006/relationships/slide" Target="slides/slide98.xml"/><Relationship Id="rId226" Type="http://schemas.openxmlformats.org/officeDocument/2006/relationships/slide" Target="slides/slide219.xml"/><Relationship Id="rId347" Type="http://schemas.openxmlformats.org/officeDocument/2006/relationships/slide" Target="slides/slide340.xml"/><Relationship Id="rId468" Type="http://schemas.openxmlformats.org/officeDocument/2006/relationships/slide" Target="slides/slide461.xml"/><Relationship Id="rId589" Type="http://schemas.openxmlformats.org/officeDocument/2006/relationships/slide" Target="slides/slide582.xml"/><Relationship Id="rId104" Type="http://schemas.openxmlformats.org/officeDocument/2006/relationships/slide" Target="slides/slide97.xml"/><Relationship Id="rId225" Type="http://schemas.openxmlformats.org/officeDocument/2006/relationships/slide" Target="slides/slide218.xml"/><Relationship Id="rId346" Type="http://schemas.openxmlformats.org/officeDocument/2006/relationships/slide" Target="slides/slide339.xml"/><Relationship Id="rId467" Type="http://schemas.openxmlformats.org/officeDocument/2006/relationships/slide" Target="slides/slide460.xml"/><Relationship Id="rId588" Type="http://schemas.openxmlformats.org/officeDocument/2006/relationships/slide" Target="slides/slide581.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341" Type="http://schemas.openxmlformats.org/officeDocument/2006/relationships/slide" Target="slides/slide334.xml"/><Relationship Id="rId462" Type="http://schemas.openxmlformats.org/officeDocument/2006/relationships/slide" Target="slides/slide455.xml"/><Relationship Id="rId583" Type="http://schemas.openxmlformats.org/officeDocument/2006/relationships/slide" Target="slides/slide576.xml"/><Relationship Id="rId340" Type="http://schemas.openxmlformats.org/officeDocument/2006/relationships/slide" Target="slides/slide333.xml"/><Relationship Id="rId461" Type="http://schemas.openxmlformats.org/officeDocument/2006/relationships/slide" Target="slides/slide454.xml"/><Relationship Id="rId582" Type="http://schemas.openxmlformats.org/officeDocument/2006/relationships/slide" Target="slides/slide575.xml"/><Relationship Id="rId460" Type="http://schemas.openxmlformats.org/officeDocument/2006/relationships/slide" Target="slides/slide453.xml"/><Relationship Id="rId581" Type="http://schemas.openxmlformats.org/officeDocument/2006/relationships/slide" Target="slides/slide574.xml"/><Relationship Id="rId580" Type="http://schemas.openxmlformats.org/officeDocument/2006/relationships/slide" Target="slides/slide573.xml"/><Relationship Id="rId103" Type="http://schemas.openxmlformats.org/officeDocument/2006/relationships/slide" Target="slides/slide96.xml"/><Relationship Id="rId224" Type="http://schemas.openxmlformats.org/officeDocument/2006/relationships/slide" Target="slides/slide217.xml"/><Relationship Id="rId345" Type="http://schemas.openxmlformats.org/officeDocument/2006/relationships/slide" Target="slides/slide338.xml"/><Relationship Id="rId466" Type="http://schemas.openxmlformats.org/officeDocument/2006/relationships/slide" Target="slides/slide459.xml"/><Relationship Id="rId587" Type="http://schemas.openxmlformats.org/officeDocument/2006/relationships/slide" Target="slides/slide580.xml"/><Relationship Id="rId102" Type="http://schemas.openxmlformats.org/officeDocument/2006/relationships/slide" Target="slides/slide95.xml"/><Relationship Id="rId223" Type="http://schemas.openxmlformats.org/officeDocument/2006/relationships/slide" Target="slides/slide216.xml"/><Relationship Id="rId344" Type="http://schemas.openxmlformats.org/officeDocument/2006/relationships/slide" Target="slides/slide337.xml"/><Relationship Id="rId465" Type="http://schemas.openxmlformats.org/officeDocument/2006/relationships/slide" Target="slides/slide458.xml"/><Relationship Id="rId586" Type="http://schemas.openxmlformats.org/officeDocument/2006/relationships/slide" Target="slides/slide579.xml"/><Relationship Id="rId101" Type="http://schemas.openxmlformats.org/officeDocument/2006/relationships/slide" Target="slides/slide94.xml"/><Relationship Id="rId222" Type="http://schemas.openxmlformats.org/officeDocument/2006/relationships/slide" Target="slides/slide215.xml"/><Relationship Id="rId343" Type="http://schemas.openxmlformats.org/officeDocument/2006/relationships/slide" Target="slides/slide336.xml"/><Relationship Id="rId464" Type="http://schemas.openxmlformats.org/officeDocument/2006/relationships/slide" Target="slides/slide457.xml"/><Relationship Id="rId585" Type="http://schemas.openxmlformats.org/officeDocument/2006/relationships/slide" Target="slides/slide578.xml"/><Relationship Id="rId100" Type="http://schemas.openxmlformats.org/officeDocument/2006/relationships/slide" Target="slides/slide93.xml"/><Relationship Id="rId221" Type="http://schemas.openxmlformats.org/officeDocument/2006/relationships/slide" Target="slides/slide214.xml"/><Relationship Id="rId342" Type="http://schemas.openxmlformats.org/officeDocument/2006/relationships/slide" Target="slides/slide335.xml"/><Relationship Id="rId463" Type="http://schemas.openxmlformats.org/officeDocument/2006/relationships/slide" Target="slides/slide456.xml"/><Relationship Id="rId584" Type="http://schemas.openxmlformats.org/officeDocument/2006/relationships/slide" Target="slides/slide577.xml"/><Relationship Id="rId217" Type="http://schemas.openxmlformats.org/officeDocument/2006/relationships/slide" Target="slides/slide210.xml"/><Relationship Id="rId338" Type="http://schemas.openxmlformats.org/officeDocument/2006/relationships/slide" Target="slides/slide331.xml"/><Relationship Id="rId459" Type="http://schemas.openxmlformats.org/officeDocument/2006/relationships/slide" Target="slides/slide452.xml"/><Relationship Id="rId216" Type="http://schemas.openxmlformats.org/officeDocument/2006/relationships/slide" Target="slides/slide209.xml"/><Relationship Id="rId337" Type="http://schemas.openxmlformats.org/officeDocument/2006/relationships/slide" Target="slides/slide330.xml"/><Relationship Id="rId458" Type="http://schemas.openxmlformats.org/officeDocument/2006/relationships/slide" Target="slides/slide451.xml"/><Relationship Id="rId579" Type="http://schemas.openxmlformats.org/officeDocument/2006/relationships/slide" Target="slides/slide572.xml"/><Relationship Id="rId215" Type="http://schemas.openxmlformats.org/officeDocument/2006/relationships/slide" Target="slides/slide208.xml"/><Relationship Id="rId336" Type="http://schemas.openxmlformats.org/officeDocument/2006/relationships/slide" Target="slides/slide329.xml"/><Relationship Id="rId457" Type="http://schemas.openxmlformats.org/officeDocument/2006/relationships/slide" Target="slides/slide450.xml"/><Relationship Id="rId578" Type="http://schemas.openxmlformats.org/officeDocument/2006/relationships/slide" Target="slides/slide571.xml"/><Relationship Id="rId214" Type="http://schemas.openxmlformats.org/officeDocument/2006/relationships/slide" Target="slides/slide207.xml"/><Relationship Id="rId335" Type="http://schemas.openxmlformats.org/officeDocument/2006/relationships/slide" Target="slides/slide328.xml"/><Relationship Id="rId456" Type="http://schemas.openxmlformats.org/officeDocument/2006/relationships/slide" Target="slides/slide449.xml"/><Relationship Id="rId577" Type="http://schemas.openxmlformats.org/officeDocument/2006/relationships/slide" Target="slides/slide570.xml"/><Relationship Id="rId219" Type="http://schemas.openxmlformats.org/officeDocument/2006/relationships/slide" Target="slides/slide212.xml"/><Relationship Id="rId218" Type="http://schemas.openxmlformats.org/officeDocument/2006/relationships/slide" Target="slides/slide211.xml"/><Relationship Id="rId339" Type="http://schemas.openxmlformats.org/officeDocument/2006/relationships/slide" Target="slides/slide332.xml"/><Relationship Id="rId330" Type="http://schemas.openxmlformats.org/officeDocument/2006/relationships/slide" Target="slides/slide323.xml"/><Relationship Id="rId451" Type="http://schemas.openxmlformats.org/officeDocument/2006/relationships/slide" Target="slides/slide444.xml"/><Relationship Id="rId572" Type="http://schemas.openxmlformats.org/officeDocument/2006/relationships/slide" Target="slides/slide565.xml"/><Relationship Id="rId450" Type="http://schemas.openxmlformats.org/officeDocument/2006/relationships/slide" Target="slides/slide443.xml"/><Relationship Id="rId571" Type="http://schemas.openxmlformats.org/officeDocument/2006/relationships/slide" Target="slides/slide564.xml"/><Relationship Id="rId570" Type="http://schemas.openxmlformats.org/officeDocument/2006/relationships/slide" Target="slides/slide563.xml"/><Relationship Id="rId213" Type="http://schemas.openxmlformats.org/officeDocument/2006/relationships/slide" Target="slides/slide206.xml"/><Relationship Id="rId334" Type="http://schemas.openxmlformats.org/officeDocument/2006/relationships/slide" Target="slides/slide327.xml"/><Relationship Id="rId455" Type="http://schemas.openxmlformats.org/officeDocument/2006/relationships/slide" Target="slides/slide448.xml"/><Relationship Id="rId576" Type="http://schemas.openxmlformats.org/officeDocument/2006/relationships/slide" Target="slides/slide569.xml"/><Relationship Id="rId212" Type="http://schemas.openxmlformats.org/officeDocument/2006/relationships/slide" Target="slides/slide205.xml"/><Relationship Id="rId333" Type="http://schemas.openxmlformats.org/officeDocument/2006/relationships/slide" Target="slides/slide326.xml"/><Relationship Id="rId454" Type="http://schemas.openxmlformats.org/officeDocument/2006/relationships/slide" Target="slides/slide447.xml"/><Relationship Id="rId575" Type="http://schemas.openxmlformats.org/officeDocument/2006/relationships/slide" Target="slides/slide568.xml"/><Relationship Id="rId211" Type="http://schemas.openxmlformats.org/officeDocument/2006/relationships/slide" Target="slides/slide204.xml"/><Relationship Id="rId332" Type="http://schemas.openxmlformats.org/officeDocument/2006/relationships/slide" Target="slides/slide325.xml"/><Relationship Id="rId453" Type="http://schemas.openxmlformats.org/officeDocument/2006/relationships/slide" Target="slides/slide446.xml"/><Relationship Id="rId574" Type="http://schemas.openxmlformats.org/officeDocument/2006/relationships/slide" Target="slides/slide567.xml"/><Relationship Id="rId210" Type="http://schemas.openxmlformats.org/officeDocument/2006/relationships/slide" Target="slides/slide203.xml"/><Relationship Id="rId331" Type="http://schemas.openxmlformats.org/officeDocument/2006/relationships/slide" Target="slides/slide324.xml"/><Relationship Id="rId452" Type="http://schemas.openxmlformats.org/officeDocument/2006/relationships/slide" Target="slides/slide445.xml"/><Relationship Id="rId573" Type="http://schemas.openxmlformats.org/officeDocument/2006/relationships/slide" Target="slides/slide566.xml"/><Relationship Id="rId370" Type="http://schemas.openxmlformats.org/officeDocument/2006/relationships/slide" Target="slides/slide363.xml"/><Relationship Id="rId491" Type="http://schemas.openxmlformats.org/officeDocument/2006/relationships/slide" Target="slides/slide484.xml"/><Relationship Id="rId490" Type="http://schemas.openxmlformats.org/officeDocument/2006/relationships/slide" Target="slides/slide48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369" Type="http://schemas.openxmlformats.org/officeDocument/2006/relationships/slide" Target="slides/slide362.xml"/><Relationship Id="rId126" Type="http://schemas.openxmlformats.org/officeDocument/2006/relationships/slide" Target="slides/slide119.xml"/><Relationship Id="rId247" Type="http://schemas.openxmlformats.org/officeDocument/2006/relationships/slide" Target="slides/slide240.xml"/><Relationship Id="rId368" Type="http://schemas.openxmlformats.org/officeDocument/2006/relationships/slide" Target="slides/slide361.xml"/><Relationship Id="rId489" Type="http://schemas.openxmlformats.org/officeDocument/2006/relationships/slide" Target="slides/slide482.xml"/><Relationship Id="rId121" Type="http://schemas.openxmlformats.org/officeDocument/2006/relationships/slide" Target="slides/slide114.xml"/><Relationship Id="rId242" Type="http://schemas.openxmlformats.org/officeDocument/2006/relationships/slide" Target="slides/slide235.xml"/><Relationship Id="rId363" Type="http://schemas.openxmlformats.org/officeDocument/2006/relationships/slide" Target="slides/slide356.xml"/><Relationship Id="rId484" Type="http://schemas.openxmlformats.org/officeDocument/2006/relationships/slide" Target="slides/slide477.xml"/><Relationship Id="rId120" Type="http://schemas.openxmlformats.org/officeDocument/2006/relationships/slide" Target="slides/slide113.xml"/><Relationship Id="rId241" Type="http://schemas.openxmlformats.org/officeDocument/2006/relationships/slide" Target="slides/slide234.xml"/><Relationship Id="rId362" Type="http://schemas.openxmlformats.org/officeDocument/2006/relationships/slide" Target="slides/slide355.xml"/><Relationship Id="rId483" Type="http://schemas.openxmlformats.org/officeDocument/2006/relationships/slide" Target="slides/slide476.xml"/><Relationship Id="rId240" Type="http://schemas.openxmlformats.org/officeDocument/2006/relationships/slide" Target="slides/slide233.xml"/><Relationship Id="rId361" Type="http://schemas.openxmlformats.org/officeDocument/2006/relationships/slide" Target="slides/slide354.xml"/><Relationship Id="rId482" Type="http://schemas.openxmlformats.org/officeDocument/2006/relationships/slide" Target="slides/slide475.xml"/><Relationship Id="rId360" Type="http://schemas.openxmlformats.org/officeDocument/2006/relationships/slide" Target="slides/slide353.xml"/><Relationship Id="rId481" Type="http://schemas.openxmlformats.org/officeDocument/2006/relationships/slide" Target="slides/slide474.xml"/><Relationship Id="rId125" Type="http://schemas.openxmlformats.org/officeDocument/2006/relationships/slide" Target="slides/slide118.xml"/><Relationship Id="rId246" Type="http://schemas.openxmlformats.org/officeDocument/2006/relationships/slide" Target="slides/slide239.xml"/><Relationship Id="rId367" Type="http://schemas.openxmlformats.org/officeDocument/2006/relationships/slide" Target="slides/slide360.xml"/><Relationship Id="rId488" Type="http://schemas.openxmlformats.org/officeDocument/2006/relationships/slide" Target="slides/slide481.xml"/><Relationship Id="rId124" Type="http://schemas.openxmlformats.org/officeDocument/2006/relationships/slide" Target="slides/slide117.xml"/><Relationship Id="rId245" Type="http://schemas.openxmlformats.org/officeDocument/2006/relationships/slide" Target="slides/slide238.xml"/><Relationship Id="rId366" Type="http://schemas.openxmlformats.org/officeDocument/2006/relationships/slide" Target="slides/slide359.xml"/><Relationship Id="rId487" Type="http://schemas.openxmlformats.org/officeDocument/2006/relationships/slide" Target="slides/slide480.xml"/><Relationship Id="rId123" Type="http://schemas.openxmlformats.org/officeDocument/2006/relationships/slide" Target="slides/slide116.xml"/><Relationship Id="rId244" Type="http://schemas.openxmlformats.org/officeDocument/2006/relationships/slide" Target="slides/slide237.xml"/><Relationship Id="rId365" Type="http://schemas.openxmlformats.org/officeDocument/2006/relationships/slide" Target="slides/slide358.xml"/><Relationship Id="rId486" Type="http://schemas.openxmlformats.org/officeDocument/2006/relationships/slide" Target="slides/slide479.xml"/><Relationship Id="rId122" Type="http://schemas.openxmlformats.org/officeDocument/2006/relationships/slide" Target="slides/slide115.xml"/><Relationship Id="rId243" Type="http://schemas.openxmlformats.org/officeDocument/2006/relationships/slide" Target="slides/slide236.xml"/><Relationship Id="rId364" Type="http://schemas.openxmlformats.org/officeDocument/2006/relationships/slide" Target="slides/slide357.xml"/><Relationship Id="rId485" Type="http://schemas.openxmlformats.org/officeDocument/2006/relationships/slide" Target="slides/slide478.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480" Type="http://schemas.openxmlformats.org/officeDocument/2006/relationships/slide" Target="slides/slide473.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359" Type="http://schemas.openxmlformats.org/officeDocument/2006/relationships/slide" Target="slides/slide352.xml"/><Relationship Id="rId116" Type="http://schemas.openxmlformats.org/officeDocument/2006/relationships/slide" Target="slides/slide109.xml"/><Relationship Id="rId237" Type="http://schemas.openxmlformats.org/officeDocument/2006/relationships/slide" Target="slides/slide230.xml"/><Relationship Id="rId358" Type="http://schemas.openxmlformats.org/officeDocument/2006/relationships/slide" Target="slides/slide351.xml"/><Relationship Id="rId479" Type="http://schemas.openxmlformats.org/officeDocument/2006/relationships/slide" Target="slides/slide472.xml"/><Relationship Id="rId115" Type="http://schemas.openxmlformats.org/officeDocument/2006/relationships/slide" Target="slides/slide108.xml"/><Relationship Id="rId236" Type="http://schemas.openxmlformats.org/officeDocument/2006/relationships/slide" Target="slides/slide229.xml"/><Relationship Id="rId357" Type="http://schemas.openxmlformats.org/officeDocument/2006/relationships/slide" Target="slides/slide350.xml"/><Relationship Id="rId478" Type="http://schemas.openxmlformats.org/officeDocument/2006/relationships/slide" Target="slides/slide471.xml"/><Relationship Id="rId599" Type="http://schemas.openxmlformats.org/officeDocument/2006/relationships/slide" Target="slides/slide592.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352" Type="http://schemas.openxmlformats.org/officeDocument/2006/relationships/slide" Target="slides/slide345.xml"/><Relationship Id="rId473" Type="http://schemas.openxmlformats.org/officeDocument/2006/relationships/slide" Target="slides/slide466.xml"/><Relationship Id="rId594" Type="http://schemas.openxmlformats.org/officeDocument/2006/relationships/slide" Target="slides/slide587.xml"/><Relationship Id="rId230" Type="http://schemas.openxmlformats.org/officeDocument/2006/relationships/slide" Target="slides/slide223.xml"/><Relationship Id="rId351" Type="http://schemas.openxmlformats.org/officeDocument/2006/relationships/slide" Target="slides/slide344.xml"/><Relationship Id="rId472" Type="http://schemas.openxmlformats.org/officeDocument/2006/relationships/slide" Target="slides/slide465.xml"/><Relationship Id="rId593" Type="http://schemas.openxmlformats.org/officeDocument/2006/relationships/slide" Target="slides/slide586.xml"/><Relationship Id="rId350" Type="http://schemas.openxmlformats.org/officeDocument/2006/relationships/slide" Target="slides/slide343.xml"/><Relationship Id="rId471" Type="http://schemas.openxmlformats.org/officeDocument/2006/relationships/slide" Target="slides/slide464.xml"/><Relationship Id="rId592" Type="http://schemas.openxmlformats.org/officeDocument/2006/relationships/slide" Target="slides/slide585.xml"/><Relationship Id="rId470" Type="http://schemas.openxmlformats.org/officeDocument/2006/relationships/slide" Target="slides/slide463.xml"/><Relationship Id="rId591" Type="http://schemas.openxmlformats.org/officeDocument/2006/relationships/slide" Target="slides/slide584.xml"/><Relationship Id="rId114" Type="http://schemas.openxmlformats.org/officeDocument/2006/relationships/slide" Target="slides/slide107.xml"/><Relationship Id="rId235" Type="http://schemas.openxmlformats.org/officeDocument/2006/relationships/slide" Target="slides/slide228.xml"/><Relationship Id="rId356" Type="http://schemas.openxmlformats.org/officeDocument/2006/relationships/slide" Target="slides/slide349.xml"/><Relationship Id="rId477" Type="http://schemas.openxmlformats.org/officeDocument/2006/relationships/slide" Target="slides/slide470.xml"/><Relationship Id="rId598" Type="http://schemas.openxmlformats.org/officeDocument/2006/relationships/slide" Target="slides/slide591.xml"/><Relationship Id="rId113" Type="http://schemas.openxmlformats.org/officeDocument/2006/relationships/slide" Target="slides/slide106.xml"/><Relationship Id="rId234" Type="http://schemas.openxmlformats.org/officeDocument/2006/relationships/slide" Target="slides/slide227.xml"/><Relationship Id="rId355" Type="http://schemas.openxmlformats.org/officeDocument/2006/relationships/slide" Target="slides/slide348.xml"/><Relationship Id="rId476" Type="http://schemas.openxmlformats.org/officeDocument/2006/relationships/slide" Target="slides/slide469.xml"/><Relationship Id="rId597" Type="http://schemas.openxmlformats.org/officeDocument/2006/relationships/slide" Target="slides/slide590.xml"/><Relationship Id="rId112" Type="http://schemas.openxmlformats.org/officeDocument/2006/relationships/slide" Target="slides/slide105.xml"/><Relationship Id="rId233" Type="http://schemas.openxmlformats.org/officeDocument/2006/relationships/slide" Target="slides/slide226.xml"/><Relationship Id="rId354" Type="http://schemas.openxmlformats.org/officeDocument/2006/relationships/slide" Target="slides/slide347.xml"/><Relationship Id="rId475" Type="http://schemas.openxmlformats.org/officeDocument/2006/relationships/slide" Target="slides/slide468.xml"/><Relationship Id="rId596" Type="http://schemas.openxmlformats.org/officeDocument/2006/relationships/slide" Target="slides/slide589.xml"/><Relationship Id="rId111" Type="http://schemas.openxmlformats.org/officeDocument/2006/relationships/slide" Target="slides/slide104.xml"/><Relationship Id="rId232" Type="http://schemas.openxmlformats.org/officeDocument/2006/relationships/slide" Target="slides/slide225.xml"/><Relationship Id="rId353" Type="http://schemas.openxmlformats.org/officeDocument/2006/relationships/slide" Target="slides/slide346.xml"/><Relationship Id="rId474" Type="http://schemas.openxmlformats.org/officeDocument/2006/relationships/slide" Target="slides/slide467.xml"/><Relationship Id="rId595" Type="http://schemas.openxmlformats.org/officeDocument/2006/relationships/slide" Target="slides/slide588.xml"/><Relationship Id="rId305" Type="http://schemas.openxmlformats.org/officeDocument/2006/relationships/slide" Target="slides/slide298.xml"/><Relationship Id="rId426" Type="http://schemas.openxmlformats.org/officeDocument/2006/relationships/slide" Target="slides/slide419.xml"/><Relationship Id="rId547" Type="http://schemas.openxmlformats.org/officeDocument/2006/relationships/slide" Target="slides/slide540.xml"/><Relationship Id="rId304" Type="http://schemas.openxmlformats.org/officeDocument/2006/relationships/slide" Target="slides/slide297.xml"/><Relationship Id="rId425" Type="http://schemas.openxmlformats.org/officeDocument/2006/relationships/slide" Target="slides/slide418.xml"/><Relationship Id="rId546" Type="http://schemas.openxmlformats.org/officeDocument/2006/relationships/slide" Target="slides/slide539.xml"/><Relationship Id="rId303" Type="http://schemas.openxmlformats.org/officeDocument/2006/relationships/slide" Target="slides/slide296.xml"/><Relationship Id="rId424" Type="http://schemas.openxmlformats.org/officeDocument/2006/relationships/slide" Target="slides/slide417.xml"/><Relationship Id="rId545" Type="http://schemas.openxmlformats.org/officeDocument/2006/relationships/slide" Target="slides/slide538.xml"/><Relationship Id="rId302" Type="http://schemas.openxmlformats.org/officeDocument/2006/relationships/slide" Target="slides/slide295.xml"/><Relationship Id="rId423" Type="http://schemas.openxmlformats.org/officeDocument/2006/relationships/slide" Target="slides/slide416.xml"/><Relationship Id="rId544" Type="http://schemas.openxmlformats.org/officeDocument/2006/relationships/slide" Target="slides/slide537.xml"/><Relationship Id="rId309" Type="http://schemas.openxmlformats.org/officeDocument/2006/relationships/slide" Target="slides/slide302.xml"/><Relationship Id="rId308" Type="http://schemas.openxmlformats.org/officeDocument/2006/relationships/slide" Target="slides/slide301.xml"/><Relationship Id="rId429" Type="http://schemas.openxmlformats.org/officeDocument/2006/relationships/slide" Target="slides/slide422.xml"/><Relationship Id="rId307" Type="http://schemas.openxmlformats.org/officeDocument/2006/relationships/slide" Target="slides/slide300.xml"/><Relationship Id="rId428" Type="http://schemas.openxmlformats.org/officeDocument/2006/relationships/slide" Target="slides/slide421.xml"/><Relationship Id="rId549" Type="http://schemas.openxmlformats.org/officeDocument/2006/relationships/slide" Target="slides/slide542.xml"/><Relationship Id="rId306" Type="http://schemas.openxmlformats.org/officeDocument/2006/relationships/slide" Target="slides/slide299.xml"/><Relationship Id="rId427" Type="http://schemas.openxmlformats.org/officeDocument/2006/relationships/slide" Target="slides/slide420.xml"/><Relationship Id="rId548" Type="http://schemas.openxmlformats.org/officeDocument/2006/relationships/slide" Target="slides/slide541.xml"/><Relationship Id="rId301" Type="http://schemas.openxmlformats.org/officeDocument/2006/relationships/slide" Target="slides/slide294.xml"/><Relationship Id="rId422" Type="http://schemas.openxmlformats.org/officeDocument/2006/relationships/slide" Target="slides/slide415.xml"/><Relationship Id="rId543" Type="http://schemas.openxmlformats.org/officeDocument/2006/relationships/slide" Target="slides/slide536.xml"/><Relationship Id="rId300" Type="http://schemas.openxmlformats.org/officeDocument/2006/relationships/slide" Target="slides/slide293.xml"/><Relationship Id="rId421" Type="http://schemas.openxmlformats.org/officeDocument/2006/relationships/slide" Target="slides/slide414.xml"/><Relationship Id="rId542" Type="http://schemas.openxmlformats.org/officeDocument/2006/relationships/slide" Target="slides/slide535.xml"/><Relationship Id="rId420" Type="http://schemas.openxmlformats.org/officeDocument/2006/relationships/slide" Target="slides/slide413.xml"/><Relationship Id="rId541" Type="http://schemas.openxmlformats.org/officeDocument/2006/relationships/slide" Target="slides/slide534.xml"/><Relationship Id="rId540" Type="http://schemas.openxmlformats.org/officeDocument/2006/relationships/slide" Target="slides/slide533.xml"/><Relationship Id="rId415" Type="http://schemas.openxmlformats.org/officeDocument/2006/relationships/slide" Target="slides/slide408.xml"/><Relationship Id="rId536" Type="http://schemas.openxmlformats.org/officeDocument/2006/relationships/slide" Target="slides/slide529.xml"/><Relationship Id="rId414" Type="http://schemas.openxmlformats.org/officeDocument/2006/relationships/slide" Target="slides/slide407.xml"/><Relationship Id="rId535" Type="http://schemas.openxmlformats.org/officeDocument/2006/relationships/slide" Target="slides/slide528.xml"/><Relationship Id="rId413" Type="http://schemas.openxmlformats.org/officeDocument/2006/relationships/slide" Target="slides/slide406.xml"/><Relationship Id="rId534" Type="http://schemas.openxmlformats.org/officeDocument/2006/relationships/slide" Target="slides/slide527.xml"/><Relationship Id="rId412" Type="http://schemas.openxmlformats.org/officeDocument/2006/relationships/slide" Target="slides/slide405.xml"/><Relationship Id="rId533" Type="http://schemas.openxmlformats.org/officeDocument/2006/relationships/slide" Target="slides/slide526.xml"/><Relationship Id="rId419" Type="http://schemas.openxmlformats.org/officeDocument/2006/relationships/slide" Target="slides/slide412.xml"/><Relationship Id="rId418" Type="http://schemas.openxmlformats.org/officeDocument/2006/relationships/slide" Target="slides/slide411.xml"/><Relationship Id="rId539" Type="http://schemas.openxmlformats.org/officeDocument/2006/relationships/slide" Target="slides/slide532.xml"/><Relationship Id="rId417" Type="http://schemas.openxmlformats.org/officeDocument/2006/relationships/slide" Target="slides/slide410.xml"/><Relationship Id="rId538" Type="http://schemas.openxmlformats.org/officeDocument/2006/relationships/slide" Target="slides/slide531.xml"/><Relationship Id="rId416" Type="http://schemas.openxmlformats.org/officeDocument/2006/relationships/slide" Target="slides/slide409.xml"/><Relationship Id="rId537" Type="http://schemas.openxmlformats.org/officeDocument/2006/relationships/slide" Target="slides/slide530.xml"/><Relationship Id="rId411" Type="http://schemas.openxmlformats.org/officeDocument/2006/relationships/slide" Target="slides/slide404.xml"/><Relationship Id="rId532" Type="http://schemas.openxmlformats.org/officeDocument/2006/relationships/slide" Target="slides/slide525.xml"/><Relationship Id="rId410" Type="http://schemas.openxmlformats.org/officeDocument/2006/relationships/slide" Target="slides/slide403.xml"/><Relationship Id="rId531" Type="http://schemas.openxmlformats.org/officeDocument/2006/relationships/slide" Target="slides/slide524.xml"/><Relationship Id="rId530" Type="http://schemas.openxmlformats.org/officeDocument/2006/relationships/slide" Target="slides/slide523.xml"/><Relationship Id="rId206" Type="http://schemas.openxmlformats.org/officeDocument/2006/relationships/slide" Target="slides/slide199.xml"/><Relationship Id="rId327" Type="http://schemas.openxmlformats.org/officeDocument/2006/relationships/slide" Target="slides/slide320.xml"/><Relationship Id="rId448" Type="http://schemas.openxmlformats.org/officeDocument/2006/relationships/slide" Target="slides/slide441.xml"/><Relationship Id="rId569" Type="http://schemas.openxmlformats.org/officeDocument/2006/relationships/slide" Target="slides/slide562.xml"/><Relationship Id="rId205" Type="http://schemas.openxmlformats.org/officeDocument/2006/relationships/slide" Target="slides/slide198.xml"/><Relationship Id="rId326" Type="http://schemas.openxmlformats.org/officeDocument/2006/relationships/slide" Target="slides/slide319.xml"/><Relationship Id="rId447" Type="http://schemas.openxmlformats.org/officeDocument/2006/relationships/slide" Target="slides/slide440.xml"/><Relationship Id="rId568" Type="http://schemas.openxmlformats.org/officeDocument/2006/relationships/slide" Target="slides/slide561.xml"/><Relationship Id="rId204" Type="http://schemas.openxmlformats.org/officeDocument/2006/relationships/slide" Target="slides/slide197.xml"/><Relationship Id="rId325" Type="http://schemas.openxmlformats.org/officeDocument/2006/relationships/slide" Target="slides/slide318.xml"/><Relationship Id="rId446" Type="http://schemas.openxmlformats.org/officeDocument/2006/relationships/slide" Target="slides/slide439.xml"/><Relationship Id="rId567" Type="http://schemas.openxmlformats.org/officeDocument/2006/relationships/slide" Target="slides/slide560.xml"/><Relationship Id="rId203" Type="http://schemas.openxmlformats.org/officeDocument/2006/relationships/slide" Target="slides/slide196.xml"/><Relationship Id="rId324" Type="http://schemas.openxmlformats.org/officeDocument/2006/relationships/slide" Target="slides/slide317.xml"/><Relationship Id="rId445" Type="http://schemas.openxmlformats.org/officeDocument/2006/relationships/slide" Target="slides/slide438.xml"/><Relationship Id="rId566" Type="http://schemas.openxmlformats.org/officeDocument/2006/relationships/slide" Target="slides/slide559.xml"/><Relationship Id="rId209" Type="http://schemas.openxmlformats.org/officeDocument/2006/relationships/slide" Target="slides/slide202.xml"/><Relationship Id="rId208" Type="http://schemas.openxmlformats.org/officeDocument/2006/relationships/slide" Target="slides/slide201.xml"/><Relationship Id="rId329" Type="http://schemas.openxmlformats.org/officeDocument/2006/relationships/slide" Target="slides/slide322.xml"/><Relationship Id="rId207" Type="http://schemas.openxmlformats.org/officeDocument/2006/relationships/slide" Target="slides/slide200.xml"/><Relationship Id="rId328" Type="http://schemas.openxmlformats.org/officeDocument/2006/relationships/slide" Target="slides/slide321.xml"/><Relationship Id="rId449" Type="http://schemas.openxmlformats.org/officeDocument/2006/relationships/slide" Target="slides/slide442.xml"/><Relationship Id="rId440" Type="http://schemas.openxmlformats.org/officeDocument/2006/relationships/slide" Target="slides/slide433.xml"/><Relationship Id="rId561" Type="http://schemas.openxmlformats.org/officeDocument/2006/relationships/slide" Target="slides/slide554.xml"/><Relationship Id="rId560" Type="http://schemas.openxmlformats.org/officeDocument/2006/relationships/slide" Target="slides/slide553.xml"/><Relationship Id="rId202" Type="http://schemas.openxmlformats.org/officeDocument/2006/relationships/slide" Target="slides/slide195.xml"/><Relationship Id="rId323" Type="http://schemas.openxmlformats.org/officeDocument/2006/relationships/slide" Target="slides/slide316.xml"/><Relationship Id="rId444" Type="http://schemas.openxmlformats.org/officeDocument/2006/relationships/slide" Target="slides/slide437.xml"/><Relationship Id="rId565" Type="http://schemas.openxmlformats.org/officeDocument/2006/relationships/slide" Target="slides/slide558.xml"/><Relationship Id="rId201" Type="http://schemas.openxmlformats.org/officeDocument/2006/relationships/slide" Target="slides/slide194.xml"/><Relationship Id="rId322" Type="http://schemas.openxmlformats.org/officeDocument/2006/relationships/slide" Target="slides/slide315.xml"/><Relationship Id="rId443" Type="http://schemas.openxmlformats.org/officeDocument/2006/relationships/slide" Target="slides/slide436.xml"/><Relationship Id="rId564" Type="http://schemas.openxmlformats.org/officeDocument/2006/relationships/slide" Target="slides/slide557.xml"/><Relationship Id="rId200" Type="http://schemas.openxmlformats.org/officeDocument/2006/relationships/slide" Target="slides/slide193.xml"/><Relationship Id="rId321" Type="http://schemas.openxmlformats.org/officeDocument/2006/relationships/slide" Target="slides/slide314.xml"/><Relationship Id="rId442" Type="http://schemas.openxmlformats.org/officeDocument/2006/relationships/slide" Target="slides/slide435.xml"/><Relationship Id="rId563" Type="http://schemas.openxmlformats.org/officeDocument/2006/relationships/slide" Target="slides/slide556.xml"/><Relationship Id="rId320" Type="http://schemas.openxmlformats.org/officeDocument/2006/relationships/slide" Target="slides/slide313.xml"/><Relationship Id="rId441" Type="http://schemas.openxmlformats.org/officeDocument/2006/relationships/slide" Target="slides/slide434.xml"/><Relationship Id="rId562" Type="http://schemas.openxmlformats.org/officeDocument/2006/relationships/slide" Target="slides/slide555.xml"/><Relationship Id="rId316" Type="http://schemas.openxmlformats.org/officeDocument/2006/relationships/slide" Target="slides/slide309.xml"/><Relationship Id="rId437" Type="http://schemas.openxmlformats.org/officeDocument/2006/relationships/slide" Target="slides/slide430.xml"/><Relationship Id="rId558" Type="http://schemas.openxmlformats.org/officeDocument/2006/relationships/slide" Target="slides/slide551.xml"/><Relationship Id="rId315" Type="http://schemas.openxmlformats.org/officeDocument/2006/relationships/slide" Target="slides/slide308.xml"/><Relationship Id="rId436" Type="http://schemas.openxmlformats.org/officeDocument/2006/relationships/slide" Target="slides/slide429.xml"/><Relationship Id="rId557" Type="http://schemas.openxmlformats.org/officeDocument/2006/relationships/slide" Target="slides/slide550.xml"/><Relationship Id="rId314" Type="http://schemas.openxmlformats.org/officeDocument/2006/relationships/slide" Target="slides/slide307.xml"/><Relationship Id="rId435" Type="http://schemas.openxmlformats.org/officeDocument/2006/relationships/slide" Target="slides/slide428.xml"/><Relationship Id="rId556" Type="http://schemas.openxmlformats.org/officeDocument/2006/relationships/slide" Target="slides/slide549.xml"/><Relationship Id="rId313" Type="http://schemas.openxmlformats.org/officeDocument/2006/relationships/slide" Target="slides/slide306.xml"/><Relationship Id="rId434" Type="http://schemas.openxmlformats.org/officeDocument/2006/relationships/slide" Target="slides/slide427.xml"/><Relationship Id="rId555" Type="http://schemas.openxmlformats.org/officeDocument/2006/relationships/slide" Target="slides/slide548.xml"/><Relationship Id="rId319" Type="http://schemas.openxmlformats.org/officeDocument/2006/relationships/slide" Target="slides/slide312.xml"/><Relationship Id="rId318" Type="http://schemas.openxmlformats.org/officeDocument/2006/relationships/slide" Target="slides/slide311.xml"/><Relationship Id="rId439" Type="http://schemas.openxmlformats.org/officeDocument/2006/relationships/slide" Target="slides/slide432.xml"/><Relationship Id="rId317" Type="http://schemas.openxmlformats.org/officeDocument/2006/relationships/slide" Target="slides/slide310.xml"/><Relationship Id="rId438" Type="http://schemas.openxmlformats.org/officeDocument/2006/relationships/slide" Target="slides/slide431.xml"/><Relationship Id="rId559" Type="http://schemas.openxmlformats.org/officeDocument/2006/relationships/slide" Target="slides/slide552.xml"/><Relationship Id="rId550" Type="http://schemas.openxmlformats.org/officeDocument/2006/relationships/slide" Target="slides/slide543.xml"/><Relationship Id="rId312" Type="http://schemas.openxmlformats.org/officeDocument/2006/relationships/slide" Target="slides/slide305.xml"/><Relationship Id="rId433" Type="http://schemas.openxmlformats.org/officeDocument/2006/relationships/slide" Target="slides/slide426.xml"/><Relationship Id="rId554" Type="http://schemas.openxmlformats.org/officeDocument/2006/relationships/slide" Target="slides/slide547.xml"/><Relationship Id="rId311" Type="http://schemas.openxmlformats.org/officeDocument/2006/relationships/slide" Target="slides/slide304.xml"/><Relationship Id="rId432" Type="http://schemas.openxmlformats.org/officeDocument/2006/relationships/slide" Target="slides/slide425.xml"/><Relationship Id="rId553" Type="http://schemas.openxmlformats.org/officeDocument/2006/relationships/slide" Target="slides/slide546.xml"/><Relationship Id="rId310" Type="http://schemas.openxmlformats.org/officeDocument/2006/relationships/slide" Target="slides/slide303.xml"/><Relationship Id="rId431" Type="http://schemas.openxmlformats.org/officeDocument/2006/relationships/slide" Target="slides/slide424.xml"/><Relationship Id="rId552" Type="http://schemas.openxmlformats.org/officeDocument/2006/relationships/slide" Target="slides/slide545.xml"/><Relationship Id="rId430" Type="http://schemas.openxmlformats.org/officeDocument/2006/relationships/slide" Target="slides/slide423.xml"/><Relationship Id="rId551" Type="http://schemas.openxmlformats.org/officeDocument/2006/relationships/slide" Target="slides/slide5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67226850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e672268506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cb187ffeb7_1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gcb187ffeb7_1_17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cb187ffeb7_1_1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gcb187ffeb7_1_17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cb187ffeb7_1_1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 name="Google Shape;927;gcb187ffeb7_1_17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cb187ffeb7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 name="Google Shape;933;gcb187ffeb7_1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cb187ffeb7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gcb187ffeb7_1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cb187ffeb7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4" name="Google Shape;944;gcb187ffeb7_1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cb187ffeb7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2" name="Google Shape;952;gcb187ffeb7_1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cb187ffeb7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gcb187ffeb7_1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cb187ffeb7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5" name="Google Shape;975;gcb187ffeb7_1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cb187ffeb7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2" name="Google Shape;982;gcb187ffeb7_1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67226850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e672268506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cb187ffeb7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8" name="Google Shape;988;gcb187ffeb7_1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cb187ffeb7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4" name="Google Shape;994;gcb187ffeb7_1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cb187ffeb7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0" name="Google Shape;1000;gcb187ffeb7_1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e58ad497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6" name="Google Shape;1006;ge58ad497b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e931ea782f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ge931ea782f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e672268506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7" name="Google Shape;1017;ge672268506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e931ea782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3" name="Google Shape;1023;ge931ea782f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e931ea782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9" name="Google Shape;1029;ge931ea782f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ed8f07c8ae_0_2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4" name="Google Shape;1034;ged8f07c8ae_0_2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ed8f07c8ae_0_2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0" name="Google Shape;1040;ged8f07c8ae_0_2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67226850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e672268506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ed8f07c8ae_0_2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6" name="Google Shape;1046;ged8f07c8ae_0_2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ed8f07c8ae_0_2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2" name="Google Shape;1052;ged8f07c8ae_0_2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ed8f07c8ae_0_2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8" name="Google Shape;1058;ged8f07c8ae_0_2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ed8f07c8ae_0_2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4" name="Google Shape;1064;ged8f07c8ae_0_2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ed8f07c8ae_0_2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0" name="Google Shape;1070;ged8f07c8ae_0_2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ed8f07c8ae_0_2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6" name="Google Shape;1076;ged8f07c8ae_0_2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ed8f07c8ae_0_2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2" name="Google Shape;1082;ged8f07c8ae_0_2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ed8f07c8ae_0_2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8" name="Google Shape;1088;ged8f07c8ae_0_2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ed8f07c8ae_0_2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4" name="Google Shape;1094;ged8f07c8ae_0_2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eed068b00c_0_1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0" name="Google Shape;1100;geed068b00c_0_1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67226850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e672268506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eed068b00c_0_1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5" name="Google Shape;1105;geed068b00c_0_15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eed068b00c_0_1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1" name="Google Shape;1111;geed068b00c_0_1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eed068b00c_0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7" name="Google Shape;1117;geed068b00c_0_1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eed068b00c_0_1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3" name="Google Shape;1123;geed068b00c_0_15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eed068b00c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9" name="Google Shape;1129;geed068b00c_0_15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eed068b00c_0_1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5" name="Google Shape;1135;geed068b00c_0_15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eed068b00c_0_1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1" name="Google Shape;1141;geed068b00c_0_15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eed068b00c_0_1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7" name="Google Shape;1147;geed068b00c_0_15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eed068b00c_0_1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3" name="Google Shape;1153;geed068b00c_0_1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eed068b00c_0_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9" name="Google Shape;1159;geed068b00c_0_15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67226850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e672268506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eed068b00c_0_1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5" name="Google Shape;1165;geed068b00c_0_15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eed068b00c_0_1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1" name="Google Shape;1171;geed068b00c_0_15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eed068b00c_0_1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7" name="Google Shape;1177;geed068b00c_0_15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eed068b00c_0_1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3" name="Google Shape;1183;geed068b00c_0_16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eed068b00c_0_1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9" name="Google Shape;1189;geed068b00c_0_16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eed068b00c_0_1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5" name="Google Shape;1195;geed068b00c_0_16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eed068b00c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1" name="Google Shape;1201;geed068b00c_0_1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e931ea782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7" name="Google Shape;1207;ge931ea782f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e931ea782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2" name="Google Shape;1212;ge931ea782f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e672268506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8" name="Google Shape;1218;ge672268506_0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67226850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e672268506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e67226850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4" name="Google Shape;1224;ge672268506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e672268506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0" name="Google Shape;1230;ge672268506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e672268506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6" name="Google Shape;1236;ge672268506_0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e672268506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2" name="Google Shape;1242;ge672268506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e672268506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8" name="Google Shape;1248;ge672268506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e67226850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4" name="Google Shape;1254;ge672268506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e672268506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0" name="Google Shape;1260;ge672268506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e672268506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6" name="Google Shape;1266;ge672268506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e672268506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2" name="Google Shape;1272;ge672268506_0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e672268506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8" name="Google Shape;1278;ge672268506_0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67226850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e672268506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e672268506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4" name="Google Shape;1284;ge672268506_0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e672268506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0" name="Google Shape;1290;ge672268506_0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e672268506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6" name="Google Shape;1296;ge672268506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e672268506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2" name="Google Shape;1302;ge672268506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e672268506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8" name="Google Shape;1308;ge672268506_0_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e75c4221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4" name="Google Shape;1314;ge75c42210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e75c42210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9" name="Google Shape;1319;ge75c422108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e75c42210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5" name="Google Shape;1325;ge75c42210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e89408c91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1" name="Google Shape;1331;ge89408c914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e89408c91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e89408c91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67226850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e672268506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e75c42210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2" name="Google Shape;1342;ge75c422108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e75c42210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8" name="Google Shape;1348;ge75c422108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e89408c91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4" name="Google Shape;1354;ge89408c914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e75c42210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0" name="Google Shape;1360;ge75c422108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e89408c91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6" name="Google Shape;1366;ge89408c91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e89408c91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2" name="Google Shape;1372;ge89408c914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e89408c91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8" name="Google Shape;1378;ge89408c914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e89408c91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4" name="Google Shape;1384;ge89408c914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e89408c91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0" name="Google Shape;1390;ge89408c914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e89408c91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6" name="Google Shape;1396;ge89408c914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67226850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e672268506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e89408c91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2" name="Google Shape;1402;ge89408c914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cb187ffeb7_1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8" name="Google Shape;1408;gcb187ffeb7_1_7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cb187ffeb7_1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3" name="Google Shape;1413;gcb187ffeb7_1_7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cb187ffeb7_1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9" name="Google Shape;1419;gcb187ffeb7_1_7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cb187ffeb7_1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5" name="Google Shape;1425;gcb187ffeb7_1_7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cb187ffeb7_1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1" name="Google Shape;1431;gcb187ffeb7_1_7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cb187ffeb7_1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7" name="Google Shape;1437;gcb187ffeb7_1_7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cb187ffeb7_1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3" name="Google Shape;1443;gcb187ffeb7_1_7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cb187ffeb7_1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9" name="Google Shape;1449;gcb187ffeb7_1_7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cb187ffeb7_1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5" name="Google Shape;1455;gcb187ffeb7_1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67226850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e672268506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cb187ffeb7_1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2" name="Google Shape;1462;gcb187ffeb7_1_7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cb187ffeb7_1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8" name="Google Shape;1468;gcb187ffeb7_1_7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cb187ffeb7_1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5" name="Google Shape;1475;gcb187ffeb7_1_7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cb187ffeb7_1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1" name="Google Shape;1481;gcb187ffeb7_1_7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cb187ffeb7_1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7" name="Google Shape;1517;gcb187ffeb7_1_8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cb187ffeb7_1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3" name="Google Shape;1523;gcb187ffeb7_1_8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cb187ffeb7_1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9" name="Google Shape;1529;gcb187ffeb7_1_8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cb187ffeb7_1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5" name="Google Shape;1535;gcb187ffeb7_1_8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cb187ffeb7_1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1" name="Google Shape;1541;gcb187ffeb7_1_8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cb187ffeb7_1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7" name="Google Shape;1547;gcb187ffeb7_1_8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67226850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e672268506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cb187ffeb7_1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3" name="Google Shape;1553;gcb187ffeb7_1_8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cb187ffeb7_1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9" name="Google Shape;1559;gcb187ffeb7_1_8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cb187ffeb7_1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5" name="Google Shape;1565;gcb187ffeb7_1_8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cb187ffeb7_1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1" name="Google Shape;1571;gcb187ffeb7_1_8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cb187ffeb7_1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7" name="Google Shape;1577;gcb187ffeb7_1_8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eed068b00c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3" name="Google Shape;1583;geed068b00c_0_6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eed068b00c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8" name="Google Shape;1588;geed068b00c_0_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eed068b00c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4" name="Google Shape;1594;geed068b00c_0_6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eed068b00c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0" name="Google Shape;1600;geed068b00c_0_6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eed068b00c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6" name="Google Shape;1606;geed068b00c_0_6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67226850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e672268506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eed068b00c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2" name="Google Shape;1612;geed068b00c_0_6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eed068b00c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8" name="Google Shape;1618;geed068b00c_0_6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eed068b00c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4" name="Google Shape;1624;geed068b00c_0_6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eed068b00c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1" name="Google Shape;1641;geed068b00c_0_7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eed068b00c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8" name="Google Shape;1678;geed068b00c_0_7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eed068b00c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4" name="Google Shape;1684;geed068b00c_0_7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ebe1d2d615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1" name="Google Shape;1691;gebe1d2d615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ebe1d2d615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6" name="Google Shape;1696;gebe1d2d615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ebe1d2d615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2" name="Google Shape;1702;gebe1d2d615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ebe1d2d615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8" name="Google Shape;1708;gebe1d2d615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67226850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e672268506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ebe1d2d615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4" name="Google Shape;1714;gebe1d2d615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ebe1d2d615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0" name="Google Shape;1720;gebe1d2d615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ebe1d2d615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6" name="Google Shape;1726;gebe1d2d615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ebe1d2d615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2" name="Google Shape;1732;gebe1d2d615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ebe1d2d615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8" name="Google Shape;1738;gebe1d2d615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ebe1d2d61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4" name="Google Shape;1744;gebe1d2d615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ebe1d2d61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9" name="Google Shape;1749;gebe1d2d615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ebe1d2d61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5" name="Google Shape;1755;gebe1d2d615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ebe1d2d61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1" name="Google Shape;1761;gebe1d2d615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ebe1d2d61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7" name="Google Shape;1767;gebe1d2d615_1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67226850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e672268506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ebe1d2d61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3" name="Google Shape;1773;gebe1d2d615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ebe1d2d615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9" name="Google Shape;1779;gebe1d2d615_1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ebe1d2d615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5" name="Google Shape;1785;gebe1d2d615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ebe1d2d615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1" name="Google Shape;1791;gebe1d2d615_1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ebe1d2d615_1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9" name="Google Shape;1809;gebe1d2d615_1_4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ebe1d2d615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4" name="Google Shape;1814;gebe1d2d615_1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ebe1d2d615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0" name="Google Shape;1820;gebe1d2d615_1_4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ebe1d2d615_1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6" name="Google Shape;1826;gebe1d2d615_1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ebe1d2d615_1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2" name="Google Shape;1832;gebe1d2d615_1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ebe1d2d615_1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8" name="Google Shape;1838;gebe1d2d615_1_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e67226850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e672268506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ebe1d2d615_1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4" name="Google Shape;1844;gebe1d2d615_1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ebe1d2d615_1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0" name="Google Shape;1850;gebe1d2d615_1_4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ebe1d2d615_1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6" name="Google Shape;1856;gebe1d2d615_1_4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ebe1d2d615_1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2" name="Google Shape;1862;gebe1d2d615_1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ebe1d2d615_1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8" name="Google Shape;1868;gebe1d2d615_1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ebe1d2d615_1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4" name="Google Shape;1874;gebe1d2d615_1_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ebe1d2d615_1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1" name="Google Shape;1881;gebe1d2d615_1_8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ebe1d2d615_1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6" name="Google Shape;1886;gebe1d2d615_1_8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ebe1d2d615_1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2" name="Google Shape;1892;gebe1d2d615_1_8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ebe1d2d615_1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8" name="Google Shape;1898;gebe1d2d615_1_8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e67226850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e672268506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ebe1d2d615_1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4" name="Google Shape;1904;gebe1d2d615_1_8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ebe1d2d615_1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0" name="Google Shape;1910;gebe1d2d615_1_8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gebe1d2d615_1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6" name="Google Shape;1916;gebe1d2d615_1_8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ebe1d2d615_1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2" name="Google Shape;1922;gebe1d2d615_1_8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ebe1d2d615_1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8" name="Google Shape;1928;gebe1d2d615_1_8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ebe1d2d615_1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4" name="Google Shape;1934;gebe1d2d615_1_8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ebe1d2d615_1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0" name="Google Shape;1940;gebe1d2d615_1_8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ebe1d2d615_1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6" name="Google Shape;1946;gebe1d2d615_1_9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ebe1d2d615_1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2" name="Google Shape;1952;gebe1d2d615_1_9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gebe1d2d615_1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8" name="Google Shape;1958;gebe1d2d615_1_14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e672268506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e672268506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ebe1d2d615_1_1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3" name="Google Shape;1963;gebe1d2d615_1_14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ebe1d2d615_1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9" name="Google Shape;1969;gebe1d2d615_1_1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ebe1d2d615_1_1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5" name="Google Shape;1975;gebe1d2d615_1_14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ebe1d2d615_1_1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1" name="Google Shape;1981;gebe1d2d615_1_1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ebe1d2d615_1_1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7" name="Google Shape;1987;gebe1d2d615_1_14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ebe1d2d615_1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4" name="Google Shape;1994;gebe1d2d615_1_14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ebe1d2d615_1_1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1" name="Google Shape;2001;gebe1d2d615_1_15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ebe1d2d615_1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7" name="Google Shape;2007;gebe1d2d615_1_15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ebe1d2d615_1_1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3" name="Google Shape;2013;gebe1d2d615_1_15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gebe1d2d615_1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9" name="Google Shape;2019;gebe1d2d615_1_1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67226850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e672268506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gebe1d2d615_1_1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5" name="Google Shape;2025;gebe1d2d615_1_15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gebe1d2d615_1_1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1" name="Google Shape;2031;gebe1d2d615_1_19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ebe1d2d615_1_1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6" name="Google Shape;2036;gebe1d2d615_1_19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ebe1d2d615_1_1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2" name="Google Shape;2042;gebe1d2d615_1_19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ebe1d2d615_1_1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8" name="Google Shape;2048;gebe1d2d615_1_19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gebe1d2d615_1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4" name="Google Shape;2054;gebe1d2d615_1_19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ebe1d2d615_1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0" name="Google Shape;2060;gebe1d2d615_1_19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ebe1d2d615_1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6" name="Google Shape;2066;gebe1d2d615_1_19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ebe1d2d615_1_1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2" name="Google Shape;2072;gebe1d2d615_1_19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gebe1d2d615_1_1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8" name="Google Shape;2078;gebe1d2d615_1_19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67226850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e672268506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2" name="Shape 2082"/>
        <p:cNvGrpSpPr/>
        <p:nvPr/>
      </p:nvGrpSpPr>
      <p:grpSpPr>
        <a:xfrm>
          <a:off x="0" y="0"/>
          <a:ext cx="0" cy="0"/>
          <a:chOff x="0" y="0"/>
          <a:chExt cx="0" cy="0"/>
        </a:xfrm>
      </p:grpSpPr>
      <p:sp>
        <p:nvSpPr>
          <p:cNvPr id="2083" name="Google Shape;2083;gebe1d2d615_1_1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4" name="Google Shape;2084;gebe1d2d615_1_19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ebe1d2d615_1_1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0" name="Google Shape;2090;gebe1d2d615_1_19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ebe1d2d615_1_1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6" name="Google Shape;2096;gebe1d2d615_1_19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gebe1d2d615_1_1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2" name="Google Shape;2102;gebe1d2d615_1_19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ebe1d2d615_1_1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8" name="Google Shape;2108;gebe1d2d615_1_19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ebe1d2d615_1_1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4" name="Google Shape;2114;gebe1d2d615_1_19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gebf7c8c4d5_2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0" name="Google Shape;2120;gebf7c8c4d5_2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gebf7c8c4d5_2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5" name="Google Shape;2125;gebf7c8c4d5_2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gebf7c8c4d5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1" name="Google Shape;2131;gebf7c8c4d5_2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ebf7c8c4d5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7" name="Google Shape;2137;gebf7c8c4d5_2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67226850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e672268506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gebf7c8c4d5_2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3" name="Google Shape;2143;gebf7c8c4d5_2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gebf7c8c4d5_2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9" name="Google Shape;2149;gebf7c8c4d5_2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gebf7c8c4d5_2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5" name="Google Shape;2155;gebf7c8c4d5_2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gebf7c8c4d5_2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1" name="Google Shape;2161;gebf7c8c4d5_2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gebf7c8c4d5_2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7" name="Google Shape;2167;gebf7c8c4d5_2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ebf7c8c4d5_2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3" name="Google Shape;2173;gebf7c8c4d5_2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e931ea78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9" name="Google Shape;2179;ge931ea782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e931ea78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4" name="Google Shape;2184;ge931ea782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ge931ea782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0" name="Google Shape;2190;ge931ea782f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ge931ea782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6" name="Google Shape;2196;ge931ea782f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67226850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e672268506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e67226850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e672268506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e931ea782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2" name="Google Shape;2202;ge931ea782f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gebe1d2d615_1_2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8" name="Google Shape;2208;gebe1d2d615_1_2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gebe1d2d615_1_2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3" name="Google Shape;2213;gebe1d2d615_1_2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gebe1d2d615_1_2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9" name="Google Shape;2219;gebe1d2d615_1_2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gebe1d2d615_1_2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5" name="Google Shape;2225;gebe1d2d615_1_2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gebe1d2d615_1_2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1" name="Google Shape;2231;gebe1d2d615_1_2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5" name="Shape 2235"/>
        <p:cNvGrpSpPr/>
        <p:nvPr/>
      </p:nvGrpSpPr>
      <p:grpSpPr>
        <a:xfrm>
          <a:off x="0" y="0"/>
          <a:ext cx="0" cy="0"/>
          <a:chOff x="0" y="0"/>
          <a:chExt cx="0" cy="0"/>
        </a:xfrm>
      </p:grpSpPr>
      <p:sp>
        <p:nvSpPr>
          <p:cNvPr id="2236" name="Google Shape;2236;gebe1d2d615_1_2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7" name="Google Shape;2237;gebe1d2d615_1_2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1" name="Shape 2241"/>
        <p:cNvGrpSpPr/>
        <p:nvPr/>
      </p:nvGrpSpPr>
      <p:grpSpPr>
        <a:xfrm>
          <a:off x="0" y="0"/>
          <a:ext cx="0" cy="0"/>
          <a:chOff x="0" y="0"/>
          <a:chExt cx="0" cy="0"/>
        </a:xfrm>
      </p:grpSpPr>
      <p:sp>
        <p:nvSpPr>
          <p:cNvPr id="2242" name="Google Shape;2242;gebe1d2d615_1_2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3" name="Google Shape;2243;gebe1d2d615_1_2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gebe1d2d615_1_2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8" name="Google Shape;2258;gebe1d2d615_1_2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ebe1d2d615_1_2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4" name="Google Shape;2264;gebe1d2d615_1_2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e67226850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e672268506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gebe1d2d615_1_2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9" name="Google Shape;2279;gebe1d2d615_1_24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2" name="Shape 2282"/>
        <p:cNvGrpSpPr/>
        <p:nvPr/>
      </p:nvGrpSpPr>
      <p:grpSpPr>
        <a:xfrm>
          <a:off x="0" y="0"/>
          <a:ext cx="0" cy="0"/>
          <a:chOff x="0" y="0"/>
          <a:chExt cx="0" cy="0"/>
        </a:xfrm>
      </p:grpSpPr>
      <p:sp>
        <p:nvSpPr>
          <p:cNvPr id="2283" name="Google Shape;2283;gebe1d2d615_1_2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4" name="Google Shape;2284;gebe1d2d615_1_24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ebe1d2d615_1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0" name="Google Shape;2290;gebe1d2d615_1_2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gebe1d2d615_1_2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1" name="Google Shape;2301;gebe1d2d615_1_2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ebe1d2d615_1_2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7" name="Google Shape;2307;gebe1d2d615_1_24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1" name="Shape 2311"/>
        <p:cNvGrpSpPr/>
        <p:nvPr/>
      </p:nvGrpSpPr>
      <p:grpSpPr>
        <a:xfrm>
          <a:off x="0" y="0"/>
          <a:ext cx="0" cy="0"/>
          <a:chOff x="0" y="0"/>
          <a:chExt cx="0" cy="0"/>
        </a:xfrm>
      </p:grpSpPr>
      <p:sp>
        <p:nvSpPr>
          <p:cNvPr id="2312" name="Google Shape;2312;gebe1d2d615_1_2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3" name="Google Shape;2313;gebe1d2d615_1_2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gebe1d2d615_1_2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9" name="Google Shape;2319;gebe1d2d615_1_2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3" name="Shape 2323"/>
        <p:cNvGrpSpPr/>
        <p:nvPr/>
      </p:nvGrpSpPr>
      <p:grpSpPr>
        <a:xfrm>
          <a:off x="0" y="0"/>
          <a:ext cx="0" cy="0"/>
          <a:chOff x="0" y="0"/>
          <a:chExt cx="0" cy="0"/>
        </a:xfrm>
      </p:grpSpPr>
      <p:sp>
        <p:nvSpPr>
          <p:cNvPr id="2324" name="Google Shape;2324;gebe1d2d615_1_2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5" name="Google Shape;2325;gebe1d2d615_1_25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gebe1d2d615_1_2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1" name="Google Shape;2331;gebe1d2d615_1_25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ebe1d2d615_1_2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7" name="Google Shape;2337;gebe1d2d615_1_2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e672268506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e672268506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ebe1d2d615_1_2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3" name="Google Shape;2343;gebe1d2d615_1_2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gebe1d2d615_1_2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9" name="Google Shape;2349;gebe1d2d615_1_29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gebe1d2d615_1_2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4" name="Google Shape;2354;gebe1d2d615_1_29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gebe1d2d615_1_2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0" name="Google Shape;2360;gebe1d2d615_1_29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gebe1d2d615_1_2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6" name="Google Shape;2366;gebe1d2d615_1_29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0" name="Shape 2370"/>
        <p:cNvGrpSpPr/>
        <p:nvPr/>
      </p:nvGrpSpPr>
      <p:grpSpPr>
        <a:xfrm>
          <a:off x="0" y="0"/>
          <a:ext cx="0" cy="0"/>
          <a:chOff x="0" y="0"/>
          <a:chExt cx="0" cy="0"/>
        </a:xfrm>
      </p:grpSpPr>
      <p:sp>
        <p:nvSpPr>
          <p:cNvPr id="2371" name="Google Shape;2371;gebe1d2d615_1_2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2" name="Google Shape;2372;gebe1d2d615_1_29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gebe1d2d615_1_2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8" name="Google Shape;2378;gebe1d2d615_1_29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gebe1d2d615_1_2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4" name="Google Shape;2384;gebe1d2d615_1_29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ebe1d2d615_1_2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0" name="Google Shape;2390;gebe1d2d615_1_29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ebe1d2d615_1_2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6" name="Google Shape;2396;gebe1d2d615_1_29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672268506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e672268506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0" name="Shape 2400"/>
        <p:cNvGrpSpPr/>
        <p:nvPr/>
      </p:nvGrpSpPr>
      <p:grpSpPr>
        <a:xfrm>
          <a:off x="0" y="0"/>
          <a:ext cx="0" cy="0"/>
          <a:chOff x="0" y="0"/>
          <a:chExt cx="0" cy="0"/>
        </a:xfrm>
      </p:grpSpPr>
      <p:sp>
        <p:nvSpPr>
          <p:cNvPr id="2401" name="Google Shape;2401;gebe1d2d615_1_2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2" name="Google Shape;2402;gebe1d2d615_1_29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ebe1d2d615_1_2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8" name="Google Shape;2408;gebe1d2d615_1_29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gebe1d2d615_1_2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4" name="Google Shape;2414;gebe1d2d615_1_29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gebe1d2d615_1_2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0" name="Google Shape;2420;gebe1d2d615_1_29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gebe1d2d615_1_2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6" name="Google Shape;2426;gebe1d2d615_1_29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gebe1d2d615_1_2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2" name="Google Shape;2432;gebe1d2d615_1_29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gebe1d2d615_1_2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8" name="Google Shape;2438;gebe1d2d615_1_29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2" name="Shape 2442"/>
        <p:cNvGrpSpPr/>
        <p:nvPr/>
      </p:nvGrpSpPr>
      <p:grpSpPr>
        <a:xfrm>
          <a:off x="0" y="0"/>
          <a:ext cx="0" cy="0"/>
          <a:chOff x="0" y="0"/>
          <a:chExt cx="0" cy="0"/>
        </a:xfrm>
      </p:grpSpPr>
      <p:sp>
        <p:nvSpPr>
          <p:cNvPr id="2443" name="Google Shape;2443;gebe1d2d615_1_3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4" name="Google Shape;2444;gebe1d2d615_1_39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ebe1d2d615_1_3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9" name="Google Shape;2449;gebe1d2d615_1_39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gebe1d2d615_1_3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5" name="Google Shape;2455;gebe1d2d615_1_39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672268506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e672268506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gebe1d2d615_1_3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1" name="Google Shape;2461;gebe1d2d615_1_39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gebe1d2d615_1_3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7" name="Google Shape;2467;gebe1d2d615_1_39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gebe1d2d615_1_3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3" name="Google Shape;2473;gebe1d2d615_1_39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7" name="Shape 2477"/>
        <p:cNvGrpSpPr/>
        <p:nvPr/>
      </p:nvGrpSpPr>
      <p:grpSpPr>
        <a:xfrm>
          <a:off x="0" y="0"/>
          <a:ext cx="0" cy="0"/>
          <a:chOff x="0" y="0"/>
          <a:chExt cx="0" cy="0"/>
        </a:xfrm>
      </p:grpSpPr>
      <p:sp>
        <p:nvSpPr>
          <p:cNvPr id="2478" name="Google Shape;2478;gebe1d2d615_1_3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9" name="Google Shape;2479;gebe1d2d615_1_39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ebe1d2d615_1_4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0" name="Google Shape;2490;gebe1d2d615_1_40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4" name="Shape 2494"/>
        <p:cNvGrpSpPr/>
        <p:nvPr/>
      </p:nvGrpSpPr>
      <p:grpSpPr>
        <a:xfrm>
          <a:off x="0" y="0"/>
          <a:ext cx="0" cy="0"/>
          <a:chOff x="0" y="0"/>
          <a:chExt cx="0" cy="0"/>
        </a:xfrm>
      </p:grpSpPr>
      <p:sp>
        <p:nvSpPr>
          <p:cNvPr id="2495" name="Google Shape;2495;gebe1d2d615_1_4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6" name="Google Shape;2496;gebe1d2d615_1_40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ebe1d2d615_1_4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2" name="Google Shape;2502;gebe1d2d615_1_40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gebe1d2d615_1_4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8" name="Google Shape;2508;gebe1d2d615_1_40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ebe1d2d615_1_4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4" name="Google Shape;2514;gebe1d2d615_1_40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8" name="Shape 2518"/>
        <p:cNvGrpSpPr/>
        <p:nvPr/>
      </p:nvGrpSpPr>
      <p:grpSpPr>
        <a:xfrm>
          <a:off x="0" y="0"/>
          <a:ext cx="0" cy="0"/>
          <a:chOff x="0" y="0"/>
          <a:chExt cx="0" cy="0"/>
        </a:xfrm>
      </p:grpSpPr>
      <p:sp>
        <p:nvSpPr>
          <p:cNvPr id="2519" name="Google Shape;2519;gebe1d2d615_1_3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0" name="Google Shape;2520;gebe1d2d615_1_37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e67226850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e672268506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gebe1d2d615_1_3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5" name="Google Shape;2525;gebe1d2d615_1_3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9" name="Shape 2529"/>
        <p:cNvGrpSpPr/>
        <p:nvPr/>
      </p:nvGrpSpPr>
      <p:grpSpPr>
        <a:xfrm>
          <a:off x="0" y="0"/>
          <a:ext cx="0" cy="0"/>
          <a:chOff x="0" y="0"/>
          <a:chExt cx="0" cy="0"/>
        </a:xfrm>
      </p:grpSpPr>
      <p:sp>
        <p:nvSpPr>
          <p:cNvPr id="2530" name="Google Shape;2530;gebe1d2d615_1_3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1" name="Google Shape;2531;gebe1d2d615_1_37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8" name="Shape 2538"/>
        <p:cNvGrpSpPr/>
        <p:nvPr/>
      </p:nvGrpSpPr>
      <p:grpSpPr>
        <a:xfrm>
          <a:off x="0" y="0"/>
          <a:ext cx="0" cy="0"/>
          <a:chOff x="0" y="0"/>
          <a:chExt cx="0" cy="0"/>
        </a:xfrm>
      </p:grpSpPr>
      <p:sp>
        <p:nvSpPr>
          <p:cNvPr id="2539" name="Google Shape;2539;gebe1d2d615_1_3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0" name="Google Shape;2540;gebe1d2d615_1_37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ebe1d2d615_1_3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6" name="Google Shape;2546;gebe1d2d615_1_37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gebe1d2d615_1_3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2" name="Google Shape;2552;gebe1d2d615_1_37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gebe1d2d615_1_3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9" name="Google Shape;2559;gebe1d2d615_1_37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4" name="Shape 2564"/>
        <p:cNvGrpSpPr/>
        <p:nvPr/>
      </p:nvGrpSpPr>
      <p:grpSpPr>
        <a:xfrm>
          <a:off x="0" y="0"/>
          <a:ext cx="0" cy="0"/>
          <a:chOff x="0" y="0"/>
          <a:chExt cx="0" cy="0"/>
        </a:xfrm>
      </p:grpSpPr>
      <p:sp>
        <p:nvSpPr>
          <p:cNvPr id="2565" name="Google Shape;2565;gebe1d2d615_1_3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6" name="Google Shape;2566;gebe1d2d615_1_37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0" name="Shape 2570"/>
        <p:cNvGrpSpPr/>
        <p:nvPr/>
      </p:nvGrpSpPr>
      <p:grpSpPr>
        <a:xfrm>
          <a:off x="0" y="0"/>
          <a:ext cx="0" cy="0"/>
          <a:chOff x="0" y="0"/>
          <a:chExt cx="0" cy="0"/>
        </a:xfrm>
      </p:grpSpPr>
      <p:sp>
        <p:nvSpPr>
          <p:cNvPr id="2571" name="Google Shape;2571;gebe1d2d615_1_3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2" name="Google Shape;2572;gebe1d2d615_1_38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6" name="Shape 2576"/>
        <p:cNvGrpSpPr/>
        <p:nvPr/>
      </p:nvGrpSpPr>
      <p:grpSpPr>
        <a:xfrm>
          <a:off x="0" y="0"/>
          <a:ext cx="0" cy="0"/>
          <a:chOff x="0" y="0"/>
          <a:chExt cx="0" cy="0"/>
        </a:xfrm>
      </p:grpSpPr>
      <p:sp>
        <p:nvSpPr>
          <p:cNvPr id="2577" name="Google Shape;2577;gebe1d2d615_1_3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8" name="Google Shape;2578;gebe1d2d615_1_38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gebe1d2d615_1_3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4" name="Google Shape;2584;gebe1d2d615_1_38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e672268506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e672268506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geed068b00c_0_1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0" name="Google Shape;2590;geed068b00c_0_19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3" name="Shape 2593"/>
        <p:cNvGrpSpPr/>
        <p:nvPr/>
      </p:nvGrpSpPr>
      <p:grpSpPr>
        <a:xfrm>
          <a:off x="0" y="0"/>
          <a:ext cx="0" cy="0"/>
          <a:chOff x="0" y="0"/>
          <a:chExt cx="0" cy="0"/>
        </a:xfrm>
      </p:grpSpPr>
      <p:sp>
        <p:nvSpPr>
          <p:cNvPr id="2594" name="Google Shape;2594;geed068b00c_0_1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5" name="Google Shape;2595;geed068b00c_0_19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9" name="Shape 2599"/>
        <p:cNvGrpSpPr/>
        <p:nvPr/>
      </p:nvGrpSpPr>
      <p:grpSpPr>
        <a:xfrm>
          <a:off x="0" y="0"/>
          <a:ext cx="0" cy="0"/>
          <a:chOff x="0" y="0"/>
          <a:chExt cx="0" cy="0"/>
        </a:xfrm>
      </p:grpSpPr>
      <p:sp>
        <p:nvSpPr>
          <p:cNvPr id="2600" name="Google Shape;2600;geed068b00c_0_1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1" name="Google Shape;2601;geed068b00c_0_19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6" name="Shape 2616"/>
        <p:cNvGrpSpPr/>
        <p:nvPr/>
      </p:nvGrpSpPr>
      <p:grpSpPr>
        <a:xfrm>
          <a:off x="0" y="0"/>
          <a:ext cx="0" cy="0"/>
          <a:chOff x="0" y="0"/>
          <a:chExt cx="0" cy="0"/>
        </a:xfrm>
      </p:grpSpPr>
      <p:sp>
        <p:nvSpPr>
          <p:cNvPr id="2617" name="Google Shape;2617;geed068b00c_0_2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8" name="Google Shape;2618;geed068b00c_0_20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2" name="Shape 2622"/>
        <p:cNvGrpSpPr/>
        <p:nvPr/>
      </p:nvGrpSpPr>
      <p:grpSpPr>
        <a:xfrm>
          <a:off x="0" y="0"/>
          <a:ext cx="0" cy="0"/>
          <a:chOff x="0" y="0"/>
          <a:chExt cx="0" cy="0"/>
        </a:xfrm>
      </p:grpSpPr>
      <p:sp>
        <p:nvSpPr>
          <p:cNvPr id="2623" name="Google Shape;2623;geed068b00c_0_2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4" name="Google Shape;2624;geed068b00c_0_20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eed068b00c_0_2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0" name="Google Shape;2630;geed068b00c_0_20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4" name="Shape 2634"/>
        <p:cNvGrpSpPr/>
        <p:nvPr/>
      </p:nvGrpSpPr>
      <p:grpSpPr>
        <a:xfrm>
          <a:off x="0" y="0"/>
          <a:ext cx="0" cy="0"/>
          <a:chOff x="0" y="0"/>
          <a:chExt cx="0" cy="0"/>
        </a:xfrm>
      </p:grpSpPr>
      <p:sp>
        <p:nvSpPr>
          <p:cNvPr id="2635" name="Google Shape;2635;geed068b00c_0_2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6" name="Google Shape;2636;geed068b00c_0_20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geed068b00c_0_2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2" name="Google Shape;2642;geed068b00c_0_20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geed068b00c_0_2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8" name="Google Shape;2648;geed068b00c_0_20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2" name="Shape 2652"/>
        <p:cNvGrpSpPr/>
        <p:nvPr/>
      </p:nvGrpSpPr>
      <p:grpSpPr>
        <a:xfrm>
          <a:off x="0" y="0"/>
          <a:ext cx="0" cy="0"/>
          <a:chOff x="0" y="0"/>
          <a:chExt cx="0" cy="0"/>
        </a:xfrm>
      </p:grpSpPr>
      <p:sp>
        <p:nvSpPr>
          <p:cNvPr id="2653" name="Google Shape;2653;geed068b00c_0_2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4" name="Google Shape;2654;geed068b00c_0_20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e672268506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e672268506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8" name="Shape 2658"/>
        <p:cNvGrpSpPr/>
        <p:nvPr/>
      </p:nvGrpSpPr>
      <p:grpSpPr>
        <a:xfrm>
          <a:off x="0" y="0"/>
          <a:ext cx="0" cy="0"/>
          <a:chOff x="0" y="0"/>
          <a:chExt cx="0" cy="0"/>
        </a:xfrm>
      </p:grpSpPr>
      <p:sp>
        <p:nvSpPr>
          <p:cNvPr id="2659" name="Google Shape;2659;gecdd834f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0" name="Google Shape;2660;gecdd834fc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gecdd834fc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5" name="Google Shape;2665;gecdd834fc3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9" name="Shape 2669"/>
        <p:cNvGrpSpPr/>
        <p:nvPr/>
      </p:nvGrpSpPr>
      <p:grpSpPr>
        <a:xfrm>
          <a:off x="0" y="0"/>
          <a:ext cx="0" cy="0"/>
          <a:chOff x="0" y="0"/>
          <a:chExt cx="0" cy="0"/>
        </a:xfrm>
      </p:grpSpPr>
      <p:sp>
        <p:nvSpPr>
          <p:cNvPr id="2670" name="Google Shape;2670;gecdd834fc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1" name="Google Shape;2671;gecdd834fc3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5" name="Shape 2675"/>
        <p:cNvGrpSpPr/>
        <p:nvPr/>
      </p:nvGrpSpPr>
      <p:grpSpPr>
        <a:xfrm>
          <a:off x="0" y="0"/>
          <a:ext cx="0" cy="0"/>
          <a:chOff x="0" y="0"/>
          <a:chExt cx="0" cy="0"/>
        </a:xfrm>
      </p:grpSpPr>
      <p:sp>
        <p:nvSpPr>
          <p:cNvPr id="2676" name="Google Shape;2676;gecdd834fc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7" name="Google Shape;2677;gecdd834fc3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1" name="Shape 2681"/>
        <p:cNvGrpSpPr/>
        <p:nvPr/>
      </p:nvGrpSpPr>
      <p:grpSpPr>
        <a:xfrm>
          <a:off x="0" y="0"/>
          <a:ext cx="0" cy="0"/>
          <a:chOff x="0" y="0"/>
          <a:chExt cx="0" cy="0"/>
        </a:xfrm>
      </p:grpSpPr>
      <p:sp>
        <p:nvSpPr>
          <p:cNvPr id="2682" name="Google Shape;2682;gecdd834fc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3" name="Google Shape;2683;gecdd834fc3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3" name="Shape 2713"/>
        <p:cNvGrpSpPr/>
        <p:nvPr/>
      </p:nvGrpSpPr>
      <p:grpSpPr>
        <a:xfrm>
          <a:off x="0" y="0"/>
          <a:ext cx="0" cy="0"/>
          <a:chOff x="0" y="0"/>
          <a:chExt cx="0" cy="0"/>
        </a:xfrm>
      </p:grpSpPr>
      <p:sp>
        <p:nvSpPr>
          <p:cNvPr id="2714" name="Google Shape;2714;gecdd834fc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5" name="Google Shape;2715;gecdd834fc3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9" name="Shape 2719"/>
        <p:cNvGrpSpPr/>
        <p:nvPr/>
      </p:nvGrpSpPr>
      <p:grpSpPr>
        <a:xfrm>
          <a:off x="0" y="0"/>
          <a:ext cx="0" cy="0"/>
          <a:chOff x="0" y="0"/>
          <a:chExt cx="0" cy="0"/>
        </a:xfrm>
      </p:grpSpPr>
      <p:sp>
        <p:nvSpPr>
          <p:cNvPr id="2720" name="Google Shape;2720;gecdd834fc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1" name="Google Shape;2721;gecdd834fc3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7" name="Shape 2727"/>
        <p:cNvGrpSpPr/>
        <p:nvPr/>
      </p:nvGrpSpPr>
      <p:grpSpPr>
        <a:xfrm>
          <a:off x="0" y="0"/>
          <a:ext cx="0" cy="0"/>
          <a:chOff x="0" y="0"/>
          <a:chExt cx="0" cy="0"/>
        </a:xfrm>
      </p:grpSpPr>
      <p:sp>
        <p:nvSpPr>
          <p:cNvPr id="2728" name="Google Shape;2728;gecdd834fc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9" name="Google Shape;2729;gecdd834fc3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3" name="Shape 2733"/>
        <p:cNvGrpSpPr/>
        <p:nvPr/>
      </p:nvGrpSpPr>
      <p:grpSpPr>
        <a:xfrm>
          <a:off x="0" y="0"/>
          <a:ext cx="0" cy="0"/>
          <a:chOff x="0" y="0"/>
          <a:chExt cx="0" cy="0"/>
        </a:xfrm>
      </p:grpSpPr>
      <p:sp>
        <p:nvSpPr>
          <p:cNvPr id="2734" name="Google Shape;2734;gecdd834fc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5" name="Google Shape;2735;gecdd834fc3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9" name="Shape 2739"/>
        <p:cNvGrpSpPr/>
        <p:nvPr/>
      </p:nvGrpSpPr>
      <p:grpSpPr>
        <a:xfrm>
          <a:off x="0" y="0"/>
          <a:ext cx="0" cy="0"/>
          <a:chOff x="0" y="0"/>
          <a:chExt cx="0" cy="0"/>
        </a:xfrm>
      </p:grpSpPr>
      <p:sp>
        <p:nvSpPr>
          <p:cNvPr id="2740" name="Google Shape;2740;gebf7c8c4d5_2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1" name="Google Shape;2741;gebf7c8c4d5_2_5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67226850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e672268506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gebf7c8c4d5_2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6" name="Google Shape;2746;gebf7c8c4d5_2_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0" name="Shape 2750"/>
        <p:cNvGrpSpPr/>
        <p:nvPr/>
      </p:nvGrpSpPr>
      <p:grpSpPr>
        <a:xfrm>
          <a:off x="0" y="0"/>
          <a:ext cx="0" cy="0"/>
          <a:chOff x="0" y="0"/>
          <a:chExt cx="0" cy="0"/>
        </a:xfrm>
      </p:grpSpPr>
      <p:sp>
        <p:nvSpPr>
          <p:cNvPr id="2751" name="Google Shape;2751;gebf7c8c4d5_2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2" name="Google Shape;2752;gebf7c8c4d5_2_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6" name="Shape 2756"/>
        <p:cNvGrpSpPr/>
        <p:nvPr/>
      </p:nvGrpSpPr>
      <p:grpSpPr>
        <a:xfrm>
          <a:off x="0" y="0"/>
          <a:ext cx="0" cy="0"/>
          <a:chOff x="0" y="0"/>
          <a:chExt cx="0" cy="0"/>
        </a:xfrm>
      </p:grpSpPr>
      <p:sp>
        <p:nvSpPr>
          <p:cNvPr id="2757" name="Google Shape;2757;gebf7c8c4d5_2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8" name="Google Shape;2758;gebf7c8c4d5_2_5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2" name="Shape 2762"/>
        <p:cNvGrpSpPr/>
        <p:nvPr/>
      </p:nvGrpSpPr>
      <p:grpSpPr>
        <a:xfrm>
          <a:off x="0" y="0"/>
          <a:ext cx="0" cy="0"/>
          <a:chOff x="0" y="0"/>
          <a:chExt cx="0" cy="0"/>
        </a:xfrm>
      </p:grpSpPr>
      <p:sp>
        <p:nvSpPr>
          <p:cNvPr id="2763" name="Google Shape;2763;gebf7c8c4d5_2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4" name="Google Shape;2764;gebf7c8c4d5_2_6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gebf7c8c4d5_2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0" name="Google Shape;2770;gebf7c8c4d5_2_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4" name="Shape 2774"/>
        <p:cNvGrpSpPr/>
        <p:nvPr/>
      </p:nvGrpSpPr>
      <p:grpSpPr>
        <a:xfrm>
          <a:off x="0" y="0"/>
          <a:ext cx="0" cy="0"/>
          <a:chOff x="0" y="0"/>
          <a:chExt cx="0" cy="0"/>
        </a:xfrm>
      </p:grpSpPr>
      <p:sp>
        <p:nvSpPr>
          <p:cNvPr id="2775" name="Google Shape;2775;gebe1d2d615_1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6" name="Google Shape;2776;gebe1d2d615_1_1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gebe1d2d615_1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1" name="Google Shape;2781;gebe1d2d615_1_1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5" name="Shape 2785"/>
        <p:cNvGrpSpPr/>
        <p:nvPr/>
      </p:nvGrpSpPr>
      <p:grpSpPr>
        <a:xfrm>
          <a:off x="0" y="0"/>
          <a:ext cx="0" cy="0"/>
          <a:chOff x="0" y="0"/>
          <a:chExt cx="0" cy="0"/>
        </a:xfrm>
      </p:grpSpPr>
      <p:sp>
        <p:nvSpPr>
          <p:cNvPr id="2786" name="Google Shape;2786;gebe1d2d615_1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7" name="Google Shape;2787;gebe1d2d615_1_1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1" name="Shape 2791"/>
        <p:cNvGrpSpPr/>
        <p:nvPr/>
      </p:nvGrpSpPr>
      <p:grpSpPr>
        <a:xfrm>
          <a:off x="0" y="0"/>
          <a:ext cx="0" cy="0"/>
          <a:chOff x="0" y="0"/>
          <a:chExt cx="0" cy="0"/>
        </a:xfrm>
      </p:grpSpPr>
      <p:sp>
        <p:nvSpPr>
          <p:cNvPr id="2792" name="Google Shape;2792;gebe1d2d615_1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3" name="Google Shape;2793;gebe1d2d615_1_1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8" name="Shape 2808"/>
        <p:cNvGrpSpPr/>
        <p:nvPr/>
      </p:nvGrpSpPr>
      <p:grpSpPr>
        <a:xfrm>
          <a:off x="0" y="0"/>
          <a:ext cx="0" cy="0"/>
          <a:chOff x="0" y="0"/>
          <a:chExt cx="0" cy="0"/>
        </a:xfrm>
      </p:grpSpPr>
      <p:sp>
        <p:nvSpPr>
          <p:cNvPr id="2809" name="Google Shape;2809;gebe1d2d615_1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0" name="Google Shape;2810;gebe1d2d615_1_1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672268506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e672268506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6" name="Shape 2816"/>
        <p:cNvGrpSpPr/>
        <p:nvPr/>
      </p:nvGrpSpPr>
      <p:grpSpPr>
        <a:xfrm>
          <a:off x="0" y="0"/>
          <a:ext cx="0" cy="0"/>
          <a:chOff x="0" y="0"/>
          <a:chExt cx="0" cy="0"/>
        </a:xfrm>
      </p:grpSpPr>
      <p:sp>
        <p:nvSpPr>
          <p:cNvPr id="2817" name="Google Shape;2817;gebe1d2d615_1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8" name="Google Shape;2818;gebe1d2d615_1_1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3" name="Shape 2823"/>
        <p:cNvGrpSpPr/>
        <p:nvPr/>
      </p:nvGrpSpPr>
      <p:grpSpPr>
        <a:xfrm>
          <a:off x="0" y="0"/>
          <a:ext cx="0" cy="0"/>
          <a:chOff x="0" y="0"/>
          <a:chExt cx="0" cy="0"/>
        </a:xfrm>
      </p:grpSpPr>
      <p:sp>
        <p:nvSpPr>
          <p:cNvPr id="2824" name="Google Shape;2824;gebe1d2d615_1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5" name="Google Shape;2825;gebe1d2d615_1_1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0" name="Shape 2830"/>
        <p:cNvGrpSpPr/>
        <p:nvPr/>
      </p:nvGrpSpPr>
      <p:grpSpPr>
        <a:xfrm>
          <a:off x="0" y="0"/>
          <a:ext cx="0" cy="0"/>
          <a:chOff x="0" y="0"/>
          <a:chExt cx="0" cy="0"/>
        </a:xfrm>
      </p:grpSpPr>
      <p:sp>
        <p:nvSpPr>
          <p:cNvPr id="2831" name="Google Shape;2831;gecc61bcdd7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2" name="Google Shape;2832;gecc61bcdd7_1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5" name="Shape 2835"/>
        <p:cNvGrpSpPr/>
        <p:nvPr/>
      </p:nvGrpSpPr>
      <p:grpSpPr>
        <a:xfrm>
          <a:off x="0" y="0"/>
          <a:ext cx="0" cy="0"/>
          <a:chOff x="0" y="0"/>
          <a:chExt cx="0" cy="0"/>
        </a:xfrm>
      </p:grpSpPr>
      <p:sp>
        <p:nvSpPr>
          <p:cNvPr id="2836" name="Google Shape;2836;gecc61bcdd7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7" name="Google Shape;2837;gecc61bcdd7_1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4" name="Shape 2844"/>
        <p:cNvGrpSpPr/>
        <p:nvPr/>
      </p:nvGrpSpPr>
      <p:grpSpPr>
        <a:xfrm>
          <a:off x="0" y="0"/>
          <a:ext cx="0" cy="0"/>
          <a:chOff x="0" y="0"/>
          <a:chExt cx="0" cy="0"/>
        </a:xfrm>
      </p:grpSpPr>
      <p:sp>
        <p:nvSpPr>
          <p:cNvPr id="2845" name="Google Shape;2845;gecc61bcdd7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6" name="Google Shape;2846;gecc61bcdd7_1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gecc61bcdd7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2" name="Google Shape;2852;gecc61bcdd7_1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6" name="Shape 2856"/>
        <p:cNvGrpSpPr/>
        <p:nvPr/>
      </p:nvGrpSpPr>
      <p:grpSpPr>
        <a:xfrm>
          <a:off x="0" y="0"/>
          <a:ext cx="0" cy="0"/>
          <a:chOff x="0" y="0"/>
          <a:chExt cx="0" cy="0"/>
        </a:xfrm>
      </p:grpSpPr>
      <p:sp>
        <p:nvSpPr>
          <p:cNvPr id="2857" name="Google Shape;2857;gecc61bcdd7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8" name="Google Shape;2858;gecc61bcdd7_1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gecc61bcdd7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4" name="Google Shape;2864;gecc61bcdd7_1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8" name="Shape 2868"/>
        <p:cNvGrpSpPr/>
        <p:nvPr/>
      </p:nvGrpSpPr>
      <p:grpSpPr>
        <a:xfrm>
          <a:off x="0" y="0"/>
          <a:ext cx="0" cy="0"/>
          <a:chOff x="0" y="0"/>
          <a:chExt cx="0" cy="0"/>
        </a:xfrm>
      </p:grpSpPr>
      <p:sp>
        <p:nvSpPr>
          <p:cNvPr id="2869" name="Google Shape;2869;gecc61bcdd7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0" name="Google Shape;2870;gecc61bcdd7_1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4" name="Shape 2874"/>
        <p:cNvGrpSpPr/>
        <p:nvPr/>
      </p:nvGrpSpPr>
      <p:grpSpPr>
        <a:xfrm>
          <a:off x="0" y="0"/>
          <a:ext cx="0" cy="0"/>
          <a:chOff x="0" y="0"/>
          <a:chExt cx="0" cy="0"/>
        </a:xfrm>
      </p:grpSpPr>
      <p:sp>
        <p:nvSpPr>
          <p:cNvPr id="2875" name="Google Shape;2875;gecc61bcdd7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6" name="Google Shape;2876;gecc61bcdd7_1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e672268506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e672268506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0" name="Shape 2880"/>
        <p:cNvGrpSpPr/>
        <p:nvPr/>
      </p:nvGrpSpPr>
      <p:grpSpPr>
        <a:xfrm>
          <a:off x="0" y="0"/>
          <a:ext cx="0" cy="0"/>
          <a:chOff x="0" y="0"/>
          <a:chExt cx="0" cy="0"/>
        </a:xfrm>
      </p:grpSpPr>
      <p:sp>
        <p:nvSpPr>
          <p:cNvPr id="2881" name="Google Shape;2881;gecc61bcdd7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2" name="Google Shape;2882;gecc61bcdd7_1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6" name="Shape 2886"/>
        <p:cNvGrpSpPr/>
        <p:nvPr/>
      </p:nvGrpSpPr>
      <p:grpSpPr>
        <a:xfrm>
          <a:off x="0" y="0"/>
          <a:ext cx="0" cy="0"/>
          <a:chOff x="0" y="0"/>
          <a:chExt cx="0" cy="0"/>
        </a:xfrm>
      </p:grpSpPr>
      <p:sp>
        <p:nvSpPr>
          <p:cNvPr id="2887" name="Google Shape;2887;gecc61bcdd7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8" name="Google Shape;2888;gecc61bcdd7_1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2" name="Shape 2892"/>
        <p:cNvGrpSpPr/>
        <p:nvPr/>
      </p:nvGrpSpPr>
      <p:grpSpPr>
        <a:xfrm>
          <a:off x="0" y="0"/>
          <a:ext cx="0" cy="0"/>
          <a:chOff x="0" y="0"/>
          <a:chExt cx="0" cy="0"/>
        </a:xfrm>
      </p:grpSpPr>
      <p:sp>
        <p:nvSpPr>
          <p:cNvPr id="2893" name="Google Shape;2893;gecc61bcdd7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4" name="Google Shape;2894;gecc61bcdd7_1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8" name="Shape 2898"/>
        <p:cNvGrpSpPr/>
        <p:nvPr/>
      </p:nvGrpSpPr>
      <p:grpSpPr>
        <a:xfrm>
          <a:off x="0" y="0"/>
          <a:ext cx="0" cy="0"/>
          <a:chOff x="0" y="0"/>
          <a:chExt cx="0" cy="0"/>
        </a:xfrm>
      </p:grpSpPr>
      <p:sp>
        <p:nvSpPr>
          <p:cNvPr id="2899" name="Google Shape;2899;geec81f0862_0_2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0" name="Google Shape;2900;geec81f0862_0_2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3" name="Shape 2903"/>
        <p:cNvGrpSpPr/>
        <p:nvPr/>
      </p:nvGrpSpPr>
      <p:grpSpPr>
        <a:xfrm>
          <a:off x="0" y="0"/>
          <a:ext cx="0" cy="0"/>
          <a:chOff x="0" y="0"/>
          <a:chExt cx="0" cy="0"/>
        </a:xfrm>
      </p:grpSpPr>
      <p:sp>
        <p:nvSpPr>
          <p:cNvPr id="2904" name="Google Shape;2904;geec81f0862_0_2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5" name="Google Shape;2905;geec81f0862_0_2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9" name="Shape 2909"/>
        <p:cNvGrpSpPr/>
        <p:nvPr/>
      </p:nvGrpSpPr>
      <p:grpSpPr>
        <a:xfrm>
          <a:off x="0" y="0"/>
          <a:ext cx="0" cy="0"/>
          <a:chOff x="0" y="0"/>
          <a:chExt cx="0" cy="0"/>
        </a:xfrm>
      </p:grpSpPr>
      <p:sp>
        <p:nvSpPr>
          <p:cNvPr id="2910" name="Google Shape;2910;geec81f0862_0_2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1" name="Google Shape;2911;geec81f0862_0_2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5" name="Shape 2915"/>
        <p:cNvGrpSpPr/>
        <p:nvPr/>
      </p:nvGrpSpPr>
      <p:grpSpPr>
        <a:xfrm>
          <a:off x="0" y="0"/>
          <a:ext cx="0" cy="0"/>
          <a:chOff x="0" y="0"/>
          <a:chExt cx="0" cy="0"/>
        </a:xfrm>
      </p:grpSpPr>
      <p:sp>
        <p:nvSpPr>
          <p:cNvPr id="2916" name="Google Shape;2916;geec81f0862_0_2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7" name="Google Shape;2917;geec81f0862_0_2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1" name="Shape 2921"/>
        <p:cNvGrpSpPr/>
        <p:nvPr/>
      </p:nvGrpSpPr>
      <p:grpSpPr>
        <a:xfrm>
          <a:off x="0" y="0"/>
          <a:ext cx="0" cy="0"/>
          <a:chOff x="0" y="0"/>
          <a:chExt cx="0" cy="0"/>
        </a:xfrm>
      </p:grpSpPr>
      <p:sp>
        <p:nvSpPr>
          <p:cNvPr id="2922" name="Google Shape;2922;geec81f0862_0_2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3" name="Google Shape;2923;geec81f0862_0_2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7" name="Shape 2927"/>
        <p:cNvGrpSpPr/>
        <p:nvPr/>
      </p:nvGrpSpPr>
      <p:grpSpPr>
        <a:xfrm>
          <a:off x="0" y="0"/>
          <a:ext cx="0" cy="0"/>
          <a:chOff x="0" y="0"/>
          <a:chExt cx="0" cy="0"/>
        </a:xfrm>
      </p:grpSpPr>
      <p:sp>
        <p:nvSpPr>
          <p:cNvPr id="2928" name="Google Shape;2928;geec81f0862_0_2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9" name="Google Shape;2929;geec81f0862_0_2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4" name="Shape 2934"/>
        <p:cNvGrpSpPr/>
        <p:nvPr/>
      </p:nvGrpSpPr>
      <p:grpSpPr>
        <a:xfrm>
          <a:off x="0" y="0"/>
          <a:ext cx="0" cy="0"/>
          <a:chOff x="0" y="0"/>
          <a:chExt cx="0" cy="0"/>
        </a:xfrm>
      </p:grpSpPr>
      <p:sp>
        <p:nvSpPr>
          <p:cNvPr id="2935" name="Google Shape;2935;geec81f0862_0_2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6" name="Google Shape;2936;geec81f0862_0_2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67226850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e672268506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0" name="Shape 2940"/>
        <p:cNvGrpSpPr/>
        <p:nvPr/>
      </p:nvGrpSpPr>
      <p:grpSpPr>
        <a:xfrm>
          <a:off x="0" y="0"/>
          <a:ext cx="0" cy="0"/>
          <a:chOff x="0" y="0"/>
          <a:chExt cx="0" cy="0"/>
        </a:xfrm>
      </p:grpSpPr>
      <p:sp>
        <p:nvSpPr>
          <p:cNvPr id="2941" name="Google Shape;2941;geec81f0862_0_2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2" name="Google Shape;2942;geec81f0862_0_2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6" name="Shape 2946"/>
        <p:cNvGrpSpPr/>
        <p:nvPr/>
      </p:nvGrpSpPr>
      <p:grpSpPr>
        <a:xfrm>
          <a:off x="0" y="0"/>
          <a:ext cx="0" cy="0"/>
          <a:chOff x="0" y="0"/>
          <a:chExt cx="0" cy="0"/>
        </a:xfrm>
      </p:grpSpPr>
      <p:sp>
        <p:nvSpPr>
          <p:cNvPr id="2947" name="Google Shape;2947;gea8afdff9b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8" name="Google Shape;2948;gea8afdff9b_0_10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1" name="Shape 2951"/>
        <p:cNvGrpSpPr/>
        <p:nvPr/>
      </p:nvGrpSpPr>
      <p:grpSpPr>
        <a:xfrm>
          <a:off x="0" y="0"/>
          <a:ext cx="0" cy="0"/>
          <a:chOff x="0" y="0"/>
          <a:chExt cx="0" cy="0"/>
        </a:xfrm>
      </p:grpSpPr>
      <p:sp>
        <p:nvSpPr>
          <p:cNvPr id="2952" name="Google Shape;2952;gea8afdff9b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3" name="Google Shape;2953;gea8afdff9b_0_10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7" name="Shape 2957"/>
        <p:cNvGrpSpPr/>
        <p:nvPr/>
      </p:nvGrpSpPr>
      <p:grpSpPr>
        <a:xfrm>
          <a:off x="0" y="0"/>
          <a:ext cx="0" cy="0"/>
          <a:chOff x="0" y="0"/>
          <a:chExt cx="0" cy="0"/>
        </a:xfrm>
      </p:grpSpPr>
      <p:sp>
        <p:nvSpPr>
          <p:cNvPr id="2958" name="Google Shape;2958;gea8afdff9b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9" name="Google Shape;2959;gea8afdff9b_0_10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3" name="Shape 2963"/>
        <p:cNvGrpSpPr/>
        <p:nvPr/>
      </p:nvGrpSpPr>
      <p:grpSpPr>
        <a:xfrm>
          <a:off x="0" y="0"/>
          <a:ext cx="0" cy="0"/>
          <a:chOff x="0" y="0"/>
          <a:chExt cx="0" cy="0"/>
        </a:xfrm>
      </p:grpSpPr>
      <p:sp>
        <p:nvSpPr>
          <p:cNvPr id="2964" name="Google Shape;2964;gea8afdff9b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5" name="Google Shape;2965;gea8afdff9b_0_10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9" name="Shape 2969"/>
        <p:cNvGrpSpPr/>
        <p:nvPr/>
      </p:nvGrpSpPr>
      <p:grpSpPr>
        <a:xfrm>
          <a:off x="0" y="0"/>
          <a:ext cx="0" cy="0"/>
          <a:chOff x="0" y="0"/>
          <a:chExt cx="0" cy="0"/>
        </a:xfrm>
      </p:grpSpPr>
      <p:sp>
        <p:nvSpPr>
          <p:cNvPr id="2970" name="Google Shape;2970;gea8afdff9b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1" name="Google Shape;2971;gea8afdff9b_0_10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5" name="Shape 2975"/>
        <p:cNvGrpSpPr/>
        <p:nvPr/>
      </p:nvGrpSpPr>
      <p:grpSpPr>
        <a:xfrm>
          <a:off x="0" y="0"/>
          <a:ext cx="0" cy="0"/>
          <a:chOff x="0" y="0"/>
          <a:chExt cx="0" cy="0"/>
        </a:xfrm>
      </p:grpSpPr>
      <p:sp>
        <p:nvSpPr>
          <p:cNvPr id="2976" name="Google Shape;2976;gea8afdff9b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7" name="Google Shape;2977;gea8afdff9b_0_10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1" name="Shape 2981"/>
        <p:cNvGrpSpPr/>
        <p:nvPr/>
      </p:nvGrpSpPr>
      <p:grpSpPr>
        <a:xfrm>
          <a:off x="0" y="0"/>
          <a:ext cx="0" cy="0"/>
          <a:chOff x="0" y="0"/>
          <a:chExt cx="0" cy="0"/>
        </a:xfrm>
      </p:grpSpPr>
      <p:sp>
        <p:nvSpPr>
          <p:cNvPr id="2982" name="Google Shape;2982;gcb187ffeb7_1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3" name="Google Shape;2983;gcb187ffeb7_1_1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6" name="Shape 2986"/>
        <p:cNvGrpSpPr/>
        <p:nvPr/>
      </p:nvGrpSpPr>
      <p:grpSpPr>
        <a:xfrm>
          <a:off x="0" y="0"/>
          <a:ext cx="0" cy="0"/>
          <a:chOff x="0" y="0"/>
          <a:chExt cx="0" cy="0"/>
        </a:xfrm>
      </p:grpSpPr>
      <p:sp>
        <p:nvSpPr>
          <p:cNvPr id="2987" name="Google Shape;2987;gcb187ffeb7_1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8" name="Google Shape;2988;gcb187ffeb7_1_1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2" name="Shape 2992"/>
        <p:cNvGrpSpPr/>
        <p:nvPr/>
      </p:nvGrpSpPr>
      <p:grpSpPr>
        <a:xfrm>
          <a:off x="0" y="0"/>
          <a:ext cx="0" cy="0"/>
          <a:chOff x="0" y="0"/>
          <a:chExt cx="0" cy="0"/>
        </a:xfrm>
      </p:grpSpPr>
      <p:sp>
        <p:nvSpPr>
          <p:cNvPr id="2993" name="Google Shape;2993;gcb187ffeb7_1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4" name="Google Shape;2994;gcb187ffeb7_1_1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e672268506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e672268506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8" name="Shape 2998"/>
        <p:cNvGrpSpPr/>
        <p:nvPr/>
      </p:nvGrpSpPr>
      <p:grpSpPr>
        <a:xfrm>
          <a:off x="0" y="0"/>
          <a:ext cx="0" cy="0"/>
          <a:chOff x="0" y="0"/>
          <a:chExt cx="0" cy="0"/>
        </a:xfrm>
      </p:grpSpPr>
      <p:sp>
        <p:nvSpPr>
          <p:cNvPr id="2999" name="Google Shape;2999;gcb187ffeb7_1_1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0" name="Google Shape;3000;gcb187ffeb7_1_1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4" name="Shape 3004"/>
        <p:cNvGrpSpPr/>
        <p:nvPr/>
      </p:nvGrpSpPr>
      <p:grpSpPr>
        <a:xfrm>
          <a:off x="0" y="0"/>
          <a:ext cx="0" cy="0"/>
          <a:chOff x="0" y="0"/>
          <a:chExt cx="0" cy="0"/>
        </a:xfrm>
      </p:grpSpPr>
      <p:sp>
        <p:nvSpPr>
          <p:cNvPr id="3005" name="Google Shape;3005;gcb187ffeb7_1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6" name="Google Shape;3006;gcb187ffeb7_1_1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0" name="Shape 3010"/>
        <p:cNvGrpSpPr/>
        <p:nvPr/>
      </p:nvGrpSpPr>
      <p:grpSpPr>
        <a:xfrm>
          <a:off x="0" y="0"/>
          <a:ext cx="0" cy="0"/>
          <a:chOff x="0" y="0"/>
          <a:chExt cx="0" cy="0"/>
        </a:xfrm>
      </p:grpSpPr>
      <p:sp>
        <p:nvSpPr>
          <p:cNvPr id="3011" name="Google Shape;3011;gcb187ffeb7_1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2" name="Google Shape;3012;gcb187ffeb7_1_1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6" name="Shape 3016"/>
        <p:cNvGrpSpPr/>
        <p:nvPr/>
      </p:nvGrpSpPr>
      <p:grpSpPr>
        <a:xfrm>
          <a:off x="0" y="0"/>
          <a:ext cx="0" cy="0"/>
          <a:chOff x="0" y="0"/>
          <a:chExt cx="0" cy="0"/>
        </a:xfrm>
      </p:grpSpPr>
      <p:sp>
        <p:nvSpPr>
          <p:cNvPr id="3017" name="Google Shape;3017;gcb187ffeb7_1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8" name="Google Shape;3018;gcb187ffeb7_1_1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2" name="Shape 3022"/>
        <p:cNvGrpSpPr/>
        <p:nvPr/>
      </p:nvGrpSpPr>
      <p:grpSpPr>
        <a:xfrm>
          <a:off x="0" y="0"/>
          <a:ext cx="0" cy="0"/>
          <a:chOff x="0" y="0"/>
          <a:chExt cx="0" cy="0"/>
        </a:xfrm>
      </p:grpSpPr>
      <p:sp>
        <p:nvSpPr>
          <p:cNvPr id="3023" name="Google Shape;3023;gcb187ffeb7_1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4" name="Google Shape;3024;gcb187ffeb7_1_1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8" name="Shape 3028"/>
        <p:cNvGrpSpPr/>
        <p:nvPr/>
      </p:nvGrpSpPr>
      <p:grpSpPr>
        <a:xfrm>
          <a:off x="0" y="0"/>
          <a:ext cx="0" cy="0"/>
          <a:chOff x="0" y="0"/>
          <a:chExt cx="0" cy="0"/>
        </a:xfrm>
      </p:grpSpPr>
      <p:sp>
        <p:nvSpPr>
          <p:cNvPr id="3029" name="Google Shape;3029;gcb187ffeb7_1_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0" name="Google Shape;3030;gcb187ffeb7_1_1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4" name="Shape 3034"/>
        <p:cNvGrpSpPr/>
        <p:nvPr/>
      </p:nvGrpSpPr>
      <p:grpSpPr>
        <a:xfrm>
          <a:off x="0" y="0"/>
          <a:ext cx="0" cy="0"/>
          <a:chOff x="0" y="0"/>
          <a:chExt cx="0" cy="0"/>
        </a:xfrm>
      </p:grpSpPr>
      <p:sp>
        <p:nvSpPr>
          <p:cNvPr id="3035" name="Google Shape;3035;gcb187ffeb7_1_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6" name="Google Shape;3036;gcb187ffeb7_1_1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0" name="Shape 3040"/>
        <p:cNvGrpSpPr/>
        <p:nvPr/>
      </p:nvGrpSpPr>
      <p:grpSpPr>
        <a:xfrm>
          <a:off x="0" y="0"/>
          <a:ext cx="0" cy="0"/>
          <a:chOff x="0" y="0"/>
          <a:chExt cx="0" cy="0"/>
        </a:xfrm>
      </p:grpSpPr>
      <p:sp>
        <p:nvSpPr>
          <p:cNvPr id="3041" name="Google Shape;3041;gcb187ffeb7_1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2" name="Google Shape;3042;gcb187ffeb7_1_1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6" name="Shape 3046"/>
        <p:cNvGrpSpPr/>
        <p:nvPr/>
      </p:nvGrpSpPr>
      <p:grpSpPr>
        <a:xfrm>
          <a:off x="0" y="0"/>
          <a:ext cx="0" cy="0"/>
          <a:chOff x="0" y="0"/>
          <a:chExt cx="0" cy="0"/>
        </a:xfrm>
      </p:grpSpPr>
      <p:sp>
        <p:nvSpPr>
          <p:cNvPr id="3047" name="Google Shape;3047;gcb187ffeb7_1_1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8" name="Google Shape;3048;gcb187ffeb7_1_1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2" name="Shape 3052"/>
        <p:cNvGrpSpPr/>
        <p:nvPr/>
      </p:nvGrpSpPr>
      <p:grpSpPr>
        <a:xfrm>
          <a:off x="0" y="0"/>
          <a:ext cx="0" cy="0"/>
          <a:chOff x="0" y="0"/>
          <a:chExt cx="0" cy="0"/>
        </a:xfrm>
      </p:grpSpPr>
      <p:sp>
        <p:nvSpPr>
          <p:cNvPr id="3053" name="Google Shape;3053;gcb187ffeb7_1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4" name="Google Shape;3054;gcb187ffeb7_1_1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672268506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e672268506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8" name="Shape 3058"/>
        <p:cNvGrpSpPr/>
        <p:nvPr/>
      </p:nvGrpSpPr>
      <p:grpSpPr>
        <a:xfrm>
          <a:off x="0" y="0"/>
          <a:ext cx="0" cy="0"/>
          <a:chOff x="0" y="0"/>
          <a:chExt cx="0" cy="0"/>
        </a:xfrm>
      </p:grpSpPr>
      <p:sp>
        <p:nvSpPr>
          <p:cNvPr id="3059" name="Google Shape;3059;gcb187ffeb7_1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0" name="Google Shape;3060;gcb187ffeb7_1_1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4" name="Shape 3064"/>
        <p:cNvGrpSpPr/>
        <p:nvPr/>
      </p:nvGrpSpPr>
      <p:grpSpPr>
        <a:xfrm>
          <a:off x="0" y="0"/>
          <a:ext cx="0" cy="0"/>
          <a:chOff x="0" y="0"/>
          <a:chExt cx="0" cy="0"/>
        </a:xfrm>
      </p:grpSpPr>
      <p:sp>
        <p:nvSpPr>
          <p:cNvPr id="3065" name="Google Shape;3065;gcb187ffeb7_1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6" name="Google Shape;3066;gcb187ffeb7_1_1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0" name="Shape 3070"/>
        <p:cNvGrpSpPr/>
        <p:nvPr/>
      </p:nvGrpSpPr>
      <p:grpSpPr>
        <a:xfrm>
          <a:off x="0" y="0"/>
          <a:ext cx="0" cy="0"/>
          <a:chOff x="0" y="0"/>
          <a:chExt cx="0" cy="0"/>
        </a:xfrm>
      </p:grpSpPr>
      <p:sp>
        <p:nvSpPr>
          <p:cNvPr id="3071" name="Google Shape;3071;gcb187ffeb7_1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2" name="Google Shape;3072;gcb187ffeb7_1_1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6" name="Shape 3076"/>
        <p:cNvGrpSpPr/>
        <p:nvPr/>
      </p:nvGrpSpPr>
      <p:grpSpPr>
        <a:xfrm>
          <a:off x="0" y="0"/>
          <a:ext cx="0" cy="0"/>
          <a:chOff x="0" y="0"/>
          <a:chExt cx="0" cy="0"/>
        </a:xfrm>
      </p:grpSpPr>
      <p:sp>
        <p:nvSpPr>
          <p:cNvPr id="3077" name="Google Shape;3077;gcb187ffeb7_1_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8" name="Google Shape;3078;gcb187ffeb7_1_1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2" name="Shape 3082"/>
        <p:cNvGrpSpPr/>
        <p:nvPr/>
      </p:nvGrpSpPr>
      <p:grpSpPr>
        <a:xfrm>
          <a:off x="0" y="0"/>
          <a:ext cx="0" cy="0"/>
          <a:chOff x="0" y="0"/>
          <a:chExt cx="0" cy="0"/>
        </a:xfrm>
      </p:grpSpPr>
      <p:sp>
        <p:nvSpPr>
          <p:cNvPr id="3083" name="Google Shape;3083;gcb187ffeb7_1_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4" name="Google Shape;3084;gcb187ffeb7_1_1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8" name="Shape 3088"/>
        <p:cNvGrpSpPr/>
        <p:nvPr/>
      </p:nvGrpSpPr>
      <p:grpSpPr>
        <a:xfrm>
          <a:off x="0" y="0"/>
          <a:ext cx="0" cy="0"/>
          <a:chOff x="0" y="0"/>
          <a:chExt cx="0" cy="0"/>
        </a:xfrm>
      </p:grpSpPr>
      <p:sp>
        <p:nvSpPr>
          <p:cNvPr id="3089" name="Google Shape;3089;gcb187ffeb7_1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0" name="Google Shape;3090;gcb187ffeb7_1_1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4" name="Shape 3094"/>
        <p:cNvGrpSpPr/>
        <p:nvPr/>
      </p:nvGrpSpPr>
      <p:grpSpPr>
        <a:xfrm>
          <a:off x="0" y="0"/>
          <a:ext cx="0" cy="0"/>
          <a:chOff x="0" y="0"/>
          <a:chExt cx="0" cy="0"/>
        </a:xfrm>
      </p:grpSpPr>
      <p:sp>
        <p:nvSpPr>
          <p:cNvPr id="3095" name="Google Shape;3095;gea8afdff9b_0_1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6" name="Google Shape;3096;gea8afdff9b_0_1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9" name="Shape 3099"/>
        <p:cNvGrpSpPr/>
        <p:nvPr/>
      </p:nvGrpSpPr>
      <p:grpSpPr>
        <a:xfrm>
          <a:off x="0" y="0"/>
          <a:ext cx="0" cy="0"/>
          <a:chOff x="0" y="0"/>
          <a:chExt cx="0" cy="0"/>
        </a:xfrm>
      </p:grpSpPr>
      <p:sp>
        <p:nvSpPr>
          <p:cNvPr id="3100" name="Google Shape;3100;gea8afdff9b_0_1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1" name="Google Shape;3101;gea8afdff9b_0_1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5" name="Shape 3105"/>
        <p:cNvGrpSpPr/>
        <p:nvPr/>
      </p:nvGrpSpPr>
      <p:grpSpPr>
        <a:xfrm>
          <a:off x="0" y="0"/>
          <a:ext cx="0" cy="0"/>
          <a:chOff x="0" y="0"/>
          <a:chExt cx="0" cy="0"/>
        </a:xfrm>
      </p:grpSpPr>
      <p:sp>
        <p:nvSpPr>
          <p:cNvPr id="3106" name="Google Shape;3106;gea8afdff9b_0_1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7" name="Google Shape;3107;gea8afdff9b_0_1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1" name="Shape 3111"/>
        <p:cNvGrpSpPr/>
        <p:nvPr/>
      </p:nvGrpSpPr>
      <p:grpSpPr>
        <a:xfrm>
          <a:off x="0" y="0"/>
          <a:ext cx="0" cy="0"/>
          <a:chOff x="0" y="0"/>
          <a:chExt cx="0" cy="0"/>
        </a:xfrm>
      </p:grpSpPr>
      <p:sp>
        <p:nvSpPr>
          <p:cNvPr id="3112" name="Google Shape;3112;gea8afdff9b_0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3" name="Google Shape;3113;gea8afdff9b_0_1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e672268506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e672268506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7" name="Shape 3117"/>
        <p:cNvGrpSpPr/>
        <p:nvPr/>
      </p:nvGrpSpPr>
      <p:grpSpPr>
        <a:xfrm>
          <a:off x="0" y="0"/>
          <a:ext cx="0" cy="0"/>
          <a:chOff x="0" y="0"/>
          <a:chExt cx="0" cy="0"/>
        </a:xfrm>
      </p:grpSpPr>
      <p:sp>
        <p:nvSpPr>
          <p:cNvPr id="3118" name="Google Shape;3118;gea8afdff9b_0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9" name="Google Shape;3119;gea8afdff9b_0_14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3" name="Shape 3123"/>
        <p:cNvGrpSpPr/>
        <p:nvPr/>
      </p:nvGrpSpPr>
      <p:grpSpPr>
        <a:xfrm>
          <a:off x="0" y="0"/>
          <a:ext cx="0" cy="0"/>
          <a:chOff x="0" y="0"/>
          <a:chExt cx="0" cy="0"/>
        </a:xfrm>
      </p:grpSpPr>
      <p:sp>
        <p:nvSpPr>
          <p:cNvPr id="3124" name="Google Shape;3124;gea8afdff9b_0_1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5" name="Google Shape;3125;gea8afdff9b_0_1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9" name="Shape 3129"/>
        <p:cNvGrpSpPr/>
        <p:nvPr/>
      </p:nvGrpSpPr>
      <p:grpSpPr>
        <a:xfrm>
          <a:off x="0" y="0"/>
          <a:ext cx="0" cy="0"/>
          <a:chOff x="0" y="0"/>
          <a:chExt cx="0" cy="0"/>
        </a:xfrm>
      </p:grpSpPr>
      <p:sp>
        <p:nvSpPr>
          <p:cNvPr id="3130" name="Google Shape;3130;gea8afdff9b_0_1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1" name="Google Shape;3131;gea8afdff9b_0_1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5" name="Shape 3135"/>
        <p:cNvGrpSpPr/>
        <p:nvPr/>
      </p:nvGrpSpPr>
      <p:grpSpPr>
        <a:xfrm>
          <a:off x="0" y="0"/>
          <a:ext cx="0" cy="0"/>
          <a:chOff x="0" y="0"/>
          <a:chExt cx="0" cy="0"/>
        </a:xfrm>
      </p:grpSpPr>
      <p:sp>
        <p:nvSpPr>
          <p:cNvPr id="3136" name="Google Shape;3136;gea8afdff9b_0_1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7" name="Google Shape;3137;gea8afdff9b_0_1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1" name="Shape 3141"/>
        <p:cNvGrpSpPr/>
        <p:nvPr/>
      </p:nvGrpSpPr>
      <p:grpSpPr>
        <a:xfrm>
          <a:off x="0" y="0"/>
          <a:ext cx="0" cy="0"/>
          <a:chOff x="0" y="0"/>
          <a:chExt cx="0" cy="0"/>
        </a:xfrm>
      </p:grpSpPr>
      <p:sp>
        <p:nvSpPr>
          <p:cNvPr id="3142" name="Google Shape;3142;gea8afdff9b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3" name="Google Shape;3143;gea8afdff9b_0_1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7" name="Shape 3147"/>
        <p:cNvGrpSpPr/>
        <p:nvPr/>
      </p:nvGrpSpPr>
      <p:grpSpPr>
        <a:xfrm>
          <a:off x="0" y="0"/>
          <a:ext cx="0" cy="0"/>
          <a:chOff x="0" y="0"/>
          <a:chExt cx="0" cy="0"/>
        </a:xfrm>
      </p:grpSpPr>
      <p:sp>
        <p:nvSpPr>
          <p:cNvPr id="3148" name="Google Shape;3148;gea8afdff9b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9" name="Google Shape;3149;gea8afdff9b_0_6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2" name="Shape 3152"/>
        <p:cNvGrpSpPr/>
        <p:nvPr/>
      </p:nvGrpSpPr>
      <p:grpSpPr>
        <a:xfrm>
          <a:off x="0" y="0"/>
          <a:ext cx="0" cy="0"/>
          <a:chOff x="0" y="0"/>
          <a:chExt cx="0" cy="0"/>
        </a:xfrm>
      </p:grpSpPr>
      <p:sp>
        <p:nvSpPr>
          <p:cNvPr id="3153" name="Google Shape;3153;gea8afdff9b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4" name="Google Shape;3154;gea8afdff9b_0_6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8" name="Shape 3158"/>
        <p:cNvGrpSpPr/>
        <p:nvPr/>
      </p:nvGrpSpPr>
      <p:grpSpPr>
        <a:xfrm>
          <a:off x="0" y="0"/>
          <a:ext cx="0" cy="0"/>
          <a:chOff x="0" y="0"/>
          <a:chExt cx="0" cy="0"/>
        </a:xfrm>
      </p:grpSpPr>
      <p:sp>
        <p:nvSpPr>
          <p:cNvPr id="3159" name="Google Shape;3159;gea8afdff9b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0" name="Google Shape;3160;gea8afdff9b_0_6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4" name="Shape 3164"/>
        <p:cNvGrpSpPr/>
        <p:nvPr/>
      </p:nvGrpSpPr>
      <p:grpSpPr>
        <a:xfrm>
          <a:off x="0" y="0"/>
          <a:ext cx="0" cy="0"/>
          <a:chOff x="0" y="0"/>
          <a:chExt cx="0" cy="0"/>
        </a:xfrm>
      </p:grpSpPr>
      <p:sp>
        <p:nvSpPr>
          <p:cNvPr id="3165" name="Google Shape;3165;gea8afdff9b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6" name="Google Shape;3166;gea8afdff9b_0_6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0" name="Shape 3170"/>
        <p:cNvGrpSpPr/>
        <p:nvPr/>
      </p:nvGrpSpPr>
      <p:grpSpPr>
        <a:xfrm>
          <a:off x="0" y="0"/>
          <a:ext cx="0" cy="0"/>
          <a:chOff x="0" y="0"/>
          <a:chExt cx="0" cy="0"/>
        </a:xfrm>
      </p:grpSpPr>
      <p:sp>
        <p:nvSpPr>
          <p:cNvPr id="3171" name="Google Shape;3171;gea8afdff9b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2" name="Google Shape;3172;gea8afdff9b_0_6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e672268506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e672268506_0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7" name="Shape 3177"/>
        <p:cNvGrpSpPr/>
        <p:nvPr/>
      </p:nvGrpSpPr>
      <p:grpSpPr>
        <a:xfrm>
          <a:off x="0" y="0"/>
          <a:ext cx="0" cy="0"/>
          <a:chOff x="0" y="0"/>
          <a:chExt cx="0" cy="0"/>
        </a:xfrm>
      </p:grpSpPr>
      <p:sp>
        <p:nvSpPr>
          <p:cNvPr id="3178" name="Google Shape;3178;gea8afdff9b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9" name="Google Shape;3179;gea8afdff9b_0_6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3" name="Shape 3183"/>
        <p:cNvGrpSpPr/>
        <p:nvPr/>
      </p:nvGrpSpPr>
      <p:grpSpPr>
        <a:xfrm>
          <a:off x="0" y="0"/>
          <a:ext cx="0" cy="0"/>
          <a:chOff x="0" y="0"/>
          <a:chExt cx="0" cy="0"/>
        </a:xfrm>
      </p:grpSpPr>
      <p:sp>
        <p:nvSpPr>
          <p:cNvPr id="3184" name="Google Shape;3184;gea8afdff9b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5" name="Google Shape;3185;gea8afdff9b_0_6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9" name="Shape 3189"/>
        <p:cNvGrpSpPr/>
        <p:nvPr/>
      </p:nvGrpSpPr>
      <p:grpSpPr>
        <a:xfrm>
          <a:off x="0" y="0"/>
          <a:ext cx="0" cy="0"/>
          <a:chOff x="0" y="0"/>
          <a:chExt cx="0" cy="0"/>
        </a:xfrm>
      </p:grpSpPr>
      <p:sp>
        <p:nvSpPr>
          <p:cNvPr id="3190" name="Google Shape;3190;gea8afdff9b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1" name="Google Shape;3191;gea8afdff9b_0_6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5" name="Shape 3195"/>
        <p:cNvGrpSpPr/>
        <p:nvPr/>
      </p:nvGrpSpPr>
      <p:grpSpPr>
        <a:xfrm>
          <a:off x="0" y="0"/>
          <a:ext cx="0" cy="0"/>
          <a:chOff x="0" y="0"/>
          <a:chExt cx="0" cy="0"/>
        </a:xfrm>
      </p:grpSpPr>
      <p:sp>
        <p:nvSpPr>
          <p:cNvPr id="3196" name="Google Shape;3196;geed068b00c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7" name="Google Shape;3197;geed068b00c_0_10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0" name="Shape 3200"/>
        <p:cNvGrpSpPr/>
        <p:nvPr/>
      </p:nvGrpSpPr>
      <p:grpSpPr>
        <a:xfrm>
          <a:off x="0" y="0"/>
          <a:ext cx="0" cy="0"/>
          <a:chOff x="0" y="0"/>
          <a:chExt cx="0" cy="0"/>
        </a:xfrm>
      </p:grpSpPr>
      <p:sp>
        <p:nvSpPr>
          <p:cNvPr id="3201" name="Google Shape;3201;geed068b00c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2" name="Google Shape;3202;geed068b00c_0_10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6" name="Shape 3206"/>
        <p:cNvGrpSpPr/>
        <p:nvPr/>
      </p:nvGrpSpPr>
      <p:grpSpPr>
        <a:xfrm>
          <a:off x="0" y="0"/>
          <a:ext cx="0" cy="0"/>
          <a:chOff x="0" y="0"/>
          <a:chExt cx="0" cy="0"/>
        </a:xfrm>
      </p:grpSpPr>
      <p:sp>
        <p:nvSpPr>
          <p:cNvPr id="3207" name="Google Shape;3207;geed068b00c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8" name="Google Shape;3208;geed068b00c_0_1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2" name="Shape 3212"/>
        <p:cNvGrpSpPr/>
        <p:nvPr/>
      </p:nvGrpSpPr>
      <p:grpSpPr>
        <a:xfrm>
          <a:off x="0" y="0"/>
          <a:ext cx="0" cy="0"/>
          <a:chOff x="0" y="0"/>
          <a:chExt cx="0" cy="0"/>
        </a:xfrm>
      </p:grpSpPr>
      <p:sp>
        <p:nvSpPr>
          <p:cNvPr id="3213" name="Google Shape;3213;geed068b00c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4" name="Google Shape;3214;geed068b00c_0_1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8" name="Shape 3218"/>
        <p:cNvGrpSpPr/>
        <p:nvPr/>
      </p:nvGrpSpPr>
      <p:grpSpPr>
        <a:xfrm>
          <a:off x="0" y="0"/>
          <a:ext cx="0" cy="0"/>
          <a:chOff x="0" y="0"/>
          <a:chExt cx="0" cy="0"/>
        </a:xfrm>
      </p:grpSpPr>
      <p:sp>
        <p:nvSpPr>
          <p:cNvPr id="3219" name="Google Shape;3219;geed068b00c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0" name="Google Shape;3220;geed068b00c_0_1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4" name="Shape 3224"/>
        <p:cNvGrpSpPr/>
        <p:nvPr/>
      </p:nvGrpSpPr>
      <p:grpSpPr>
        <a:xfrm>
          <a:off x="0" y="0"/>
          <a:ext cx="0" cy="0"/>
          <a:chOff x="0" y="0"/>
          <a:chExt cx="0" cy="0"/>
        </a:xfrm>
      </p:grpSpPr>
      <p:sp>
        <p:nvSpPr>
          <p:cNvPr id="3225" name="Google Shape;3225;geed068b00c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6" name="Google Shape;3226;geed068b00c_0_1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0" name="Shape 3230"/>
        <p:cNvGrpSpPr/>
        <p:nvPr/>
      </p:nvGrpSpPr>
      <p:grpSpPr>
        <a:xfrm>
          <a:off x="0" y="0"/>
          <a:ext cx="0" cy="0"/>
          <a:chOff x="0" y="0"/>
          <a:chExt cx="0" cy="0"/>
        </a:xfrm>
      </p:grpSpPr>
      <p:sp>
        <p:nvSpPr>
          <p:cNvPr id="3231" name="Google Shape;3231;geed068b00c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2" name="Google Shape;3232;geed068b00c_0_1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e672268506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e672268506_0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6" name="Shape 3236"/>
        <p:cNvGrpSpPr/>
        <p:nvPr/>
      </p:nvGrpSpPr>
      <p:grpSpPr>
        <a:xfrm>
          <a:off x="0" y="0"/>
          <a:ext cx="0" cy="0"/>
          <a:chOff x="0" y="0"/>
          <a:chExt cx="0" cy="0"/>
        </a:xfrm>
      </p:grpSpPr>
      <p:sp>
        <p:nvSpPr>
          <p:cNvPr id="3237" name="Google Shape;3237;geed068b00c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8" name="Google Shape;3238;geed068b00c_0_1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2" name="Shape 3242"/>
        <p:cNvGrpSpPr/>
        <p:nvPr/>
      </p:nvGrpSpPr>
      <p:grpSpPr>
        <a:xfrm>
          <a:off x="0" y="0"/>
          <a:ext cx="0" cy="0"/>
          <a:chOff x="0" y="0"/>
          <a:chExt cx="0" cy="0"/>
        </a:xfrm>
      </p:grpSpPr>
      <p:sp>
        <p:nvSpPr>
          <p:cNvPr id="3243" name="Google Shape;3243;geed068b00c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4" name="Google Shape;3244;geed068b00c_0_1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8" name="Shape 3248"/>
        <p:cNvGrpSpPr/>
        <p:nvPr/>
      </p:nvGrpSpPr>
      <p:grpSpPr>
        <a:xfrm>
          <a:off x="0" y="0"/>
          <a:ext cx="0" cy="0"/>
          <a:chOff x="0" y="0"/>
          <a:chExt cx="0" cy="0"/>
        </a:xfrm>
      </p:grpSpPr>
      <p:sp>
        <p:nvSpPr>
          <p:cNvPr id="3249" name="Google Shape;3249;geed068b00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0" name="Google Shape;3250;geed068b00c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3" name="Shape 3253"/>
        <p:cNvGrpSpPr/>
        <p:nvPr/>
      </p:nvGrpSpPr>
      <p:grpSpPr>
        <a:xfrm>
          <a:off x="0" y="0"/>
          <a:ext cx="0" cy="0"/>
          <a:chOff x="0" y="0"/>
          <a:chExt cx="0" cy="0"/>
        </a:xfrm>
      </p:grpSpPr>
      <p:sp>
        <p:nvSpPr>
          <p:cNvPr id="3254" name="Google Shape;3254;geed068b00c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5" name="Google Shape;3255;geed068b00c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9" name="Shape 3259"/>
        <p:cNvGrpSpPr/>
        <p:nvPr/>
      </p:nvGrpSpPr>
      <p:grpSpPr>
        <a:xfrm>
          <a:off x="0" y="0"/>
          <a:ext cx="0" cy="0"/>
          <a:chOff x="0" y="0"/>
          <a:chExt cx="0" cy="0"/>
        </a:xfrm>
      </p:grpSpPr>
      <p:sp>
        <p:nvSpPr>
          <p:cNvPr id="3260" name="Google Shape;3260;geed068b00c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1" name="Google Shape;3261;geed068b00c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6" name="Shape 3266"/>
        <p:cNvGrpSpPr/>
        <p:nvPr/>
      </p:nvGrpSpPr>
      <p:grpSpPr>
        <a:xfrm>
          <a:off x="0" y="0"/>
          <a:ext cx="0" cy="0"/>
          <a:chOff x="0" y="0"/>
          <a:chExt cx="0" cy="0"/>
        </a:xfrm>
      </p:grpSpPr>
      <p:sp>
        <p:nvSpPr>
          <p:cNvPr id="3267" name="Google Shape;3267;geed068b00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8" name="Google Shape;3268;geed068b00c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2" name="Shape 3272"/>
        <p:cNvGrpSpPr/>
        <p:nvPr/>
      </p:nvGrpSpPr>
      <p:grpSpPr>
        <a:xfrm>
          <a:off x="0" y="0"/>
          <a:ext cx="0" cy="0"/>
          <a:chOff x="0" y="0"/>
          <a:chExt cx="0" cy="0"/>
        </a:xfrm>
      </p:grpSpPr>
      <p:sp>
        <p:nvSpPr>
          <p:cNvPr id="3273" name="Google Shape;3273;geed068b00c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4" name="Google Shape;3274;geed068b00c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8" name="Shape 3278"/>
        <p:cNvGrpSpPr/>
        <p:nvPr/>
      </p:nvGrpSpPr>
      <p:grpSpPr>
        <a:xfrm>
          <a:off x="0" y="0"/>
          <a:ext cx="0" cy="0"/>
          <a:chOff x="0" y="0"/>
          <a:chExt cx="0" cy="0"/>
        </a:xfrm>
      </p:grpSpPr>
      <p:sp>
        <p:nvSpPr>
          <p:cNvPr id="3279" name="Google Shape;3279;geed068b00c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0" name="Google Shape;3280;geed068b00c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4" name="Shape 3284"/>
        <p:cNvGrpSpPr/>
        <p:nvPr/>
      </p:nvGrpSpPr>
      <p:grpSpPr>
        <a:xfrm>
          <a:off x="0" y="0"/>
          <a:ext cx="0" cy="0"/>
          <a:chOff x="0" y="0"/>
          <a:chExt cx="0" cy="0"/>
        </a:xfrm>
      </p:grpSpPr>
      <p:sp>
        <p:nvSpPr>
          <p:cNvPr id="3285" name="Google Shape;3285;geed068b00c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6" name="Google Shape;3286;geed068b00c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0" name="Shape 3290"/>
        <p:cNvGrpSpPr/>
        <p:nvPr/>
      </p:nvGrpSpPr>
      <p:grpSpPr>
        <a:xfrm>
          <a:off x="0" y="0"/>
          <a:ext cx="0" cy="0"/>
          <a:chOff x="0" y="0"/>
          <a:chExt cx="0" cy="0"/>
        </a:xfrm>
      </p:grpSpPr>
      <p:sp>
        <p:nvSpPr>
          <p:cNvPr id="3291" name="Google Shape;3291;geed068b00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2" name="Google Shape;3292;geed068b00c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e672268506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e672268506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8" name="Shape 3298"/>
        <p:cNvGrpSpPr/>
        <p:nvPr/>
      </p:nvGrpSpPr>
      <p:grpSpPr>
        <a:xfrm>
          <a:off x="0" y="0"/>
          <a:ext cx="0" cy="0"/>
          <a:chOff x="0" y="0"/>
          <a:chExt cx="0" cy="0"/>
        </a:xfrm>
      </p:grpSpPr>
      <p:sp>
        <p:nvSpPr>
          <p:cNvPr id="3299" name="Google Shape;3299;geed068b00c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0" name="Google Shape;3300;geed068b00c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4" name="Shape 3304"/>
        <p:cNvGrpSpPr/>
        <p:nvPr/>
      </p:nvGrpSpPr>
      <p:grpSpPr>
        <a:xfrm>
          <a:off x="0" y="0"/>
          <a:ext cx="0" cy="0"/>
          <a:chOff x="0" y="0"/>
          <a:chExt cx="0" cy="0"/>
        </a:xfrm>
      </p:grpSpPr>
      <p:sp>
        <p:nvSpPr>
          <p:cNvPr id="3305" name="Google Shape;3305;gea255814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6" name="Google Shape;3306;gea2558145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9" name="Shape 3309"/>
        <p:cNvGrpSpPr/>
        <p:nvPr/>
      </p:nvGrpSpPr>
      <p:grpSpPr>
        <a:xfrm>
          <a:off x="0" y="0"/>
          <a:ext cx="0" cy="0"/>
          <a:chOff x="0" y="0"/>
          <a:chExt cx="0" cy="0"/>
        </a:xfrm>
      </p:grpSpPr>
      <p:sp>
        <p:nvSpPr>
          <p:cNvPr id="3310" name="Google Shape;3310;ged2c771f8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1" name="Google Shape;3311;ged2c771f8b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5" name="Shape 3315"/>
        <p:cNvGrpSpPr/>
        <p:nvPr/>
      </p:nvGrpSpPr>
      <p:grpSpPr>
        <a:xfrm>
          <a:off x="0" y="0"/>
          <a:ext cx="0" cy="0"/>
          <a:chOff x="0" y="0"/>
          <a:chExt cx="0" cy="0"/>
        </a:xfrm>
      </p:grpSpPr>
      <p:sp>
        <p:nvSpPr>
          <p:cNvPr id="3316" name="Google Shape;3316;gea2558145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7" name="Google Shape;3317;gea25581450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1" name="Shape 3321"/>
        <p:cNvGrpSpPr/>
        <p:nvPr/>
      </p:nvGrpSpPr>
      <p:grpSpPr>
        <a:xfrm>
          <a:off x="0" y="0"/>
          <a:ext cx="0" cy="0"/>
          <a:chOff x="0" y="0"/>
          <a:chExt cx="0" cy="0"/>
        </a:xfrm>
      </p:grpSpPr>
      <p:sp>
        <p:nvSpPr>
          <p:cNvPr id="3322" name="Google Shape;3322;gea2558145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3" name="Google Shape;3323;gea25581450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7" name="Shape 3327"/>
        <p:cNvGrpSpPr/>
        <p:nvPr/>
      </p:nvGrpSpPr>
      <p:grpSpPr>
        <a:xfrm>
          <a:off x="0" y="0"/>
          <a:ext cx="0" cy="0"/>
          <a:chOff x="0" y="0"/>
          <a:chExt cx="0" cy="0"/>
        </a:xfrm>
      </p:grpSpPr>
      <p:sp>
        <p:nvSpPr>
          <p:cNvPr id="3328" name="Google Shape;3328;gea2558145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9" name="Google Shape;3329;gea25581450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3" name="Shape 3333"/>
        <p:cNvGrpSpPr/>
        <p:nvPr/>
      </p:nvGrpSpPr>
      <p:grpSpPr>
        <a:xfrm>
          <a:off x="0" y="0"/>
          <a:ext cx="0" cy="0"/>
          <a:chOff x="0" y="0"/>
          <a:chExt cx="0" cy="0"/>
        </a:xfrm>
      </p:grpSpPr>
      <p:sp>
        <p:nvSpPr>
          <p:cNvPr id="3334" name="Google Shape;3334;ged2c771f8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5" name="Google Shape;3335;ged2c771f8b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9" name="Shape 3339"/>
        <p:cNvGrpSpPr/>
        <p:nvPr/>
      </p:nvGrpSpPr>
      <p:grpSpPr>
        <a:xfrm>
          <a:off x="0" y="0"/>
          <a:ext cx="0" cy="0"/>
          <a:chOff x="0" y="0"/>
          <a:chExt cx="0" cy="0"/>
        </a:xfrm>
      </p:grpSpPr>
      <p:sp>
        <p:nvSpPr>
          <p:cNvPr id="3340" name="Google Shape;3340;ged2c771f8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1" name="Google Shape;3341;ged2c771f8b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5" name="Shape 3345"/>
        <p:cNvGrpSpPr/>
        <p:nvPr/>
      </p:nvGrpSpPr>
      <p:grpSpPr>
        <a:xfrm>
          <a:off x="0" y="0"/>
          <a:ext cx="0" cy="0"/>
          <a:chOff x="0" y="0"/>
          <a:chExt cx="0" cy="0"/>
        </a:xfrm>
      </p:grpSpPr>
      <p:sp>
        <p:nvSpPr>
          <p:cNvPr id="3346" name="Google Shape;3346;ged2c771f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7" name="Google Shape;3347;ged2c771f8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1" name="Shape 3351"/>
        <p:cNvGrpSpPr/>
        <p:nvPr/>
      </p:nvGrpSpPr>
      <p:grpSpPr>
        <a:xfrm>
          <a:off x="0" y="0"/>
          <a:ext cx="0" cy="0"/>
          <a:chOff x="0" y="0"/>
          <a:chExt cx="0" cy="0"/>
        </a:xfrm>
      </p:grpSpPr>
      <p:sp>
        <p:nvSpPr>
          <p:cNvPr id="3352" name="Google Shape;3352;ged2c771f8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3" name="Google Shape;3353;ged2c771f8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e58ad497b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e58ad497b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7" name="Shape 3357"/>
        <p:cNvGrpSpPr/>
        <p:nvPr/>
      </p:nvGrpSpPr>
      <p:grpSpPr>
        <a:xfrm>
          <a:off x="0" y="0"/>
          <a:ext cx="0" cy="0"/>
          <a:chOff x="0" y="0"/>
          <a:chExt cx="0" cy="0"/>
        </a:xfrm>
      </p:grpSpPr>
      <p:sp>
        <p:nvSpPr>
          <p:cNvPr id="3358" name="Google Shape;3358;gea8afdff9b_0_1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9" name="Google Shape;3359;gea8afdff9b_0_18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2" name="Shape 3362"/>
        <p:cNvGrpSpPr/>
        <p:nvPr/>
      </p:nvGrpSpPr>
      <p:grpSpPr>
        <a:xfrm>
          <a:off x="0" y="0"/>
          <a:ext cx="0" cy="0"/>
          <a:chOff x="0" y="0"/>
          <a:chExt cx="0" cy="0"/>
        </a:xfrm>
      </p:grpSpPr>
      <p:sp>
        <p:nvSpPr>
          <p:cNvPr id="3363" name="Google Shape;3363;gea8afdff9b_0_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4" name="Google Shape;3364;gea8afdff9b_0_18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8" name="Shape 3368"/>
        <p:cNvGrpSpPr/>
        <p:nvPr/>
      </p:nvGrpSpPr>
      <p:grpSpPr>
        <a:xfrm>
          <a:off x="0" y="0"/>
          <a:ext cx="0" cy="0"/>
          <a:chOff x="0" y="0"/>
          <a:chExt cx="0" cy="0"/>
        </a:xfrm>
      </p:grpSpPr>
      <p:sp>
        <p:nvSpPr>
          <p:cNvPr id="3369" name="Google Shape;3369;gea8afdff9b_0_1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0" name="Google Shape;3370;gea8afdff9b_0_18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4" name="Shape 3374"/>
        <p:cNvGrpSpPr/>
        <p:nvPr/>
      </p:nvGrpSpPr>
      <p:grpSpPr>
        <a:xfrm>
          <a:off x="0" y="0"/>
          <a:ext cx="0" cy="0"/>
          <a:chOff x="0" y="0"/>
          <a:chExt cx="0" cy="0"/>
        </a:xfrm>
      </p:grpSpPr>
      <p:sp>
        <p:nvSpPr>
          <p:cNvPr id="3375" name="Google Shape;3375;gea8afdff9b_0_1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6" name="Google Shape;3376;gea8afdff9b_0_18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0" name="Shape 3380"/>
        <p:cNvGrpSpPr/>
        <p:nvPr/>
      </p:nvGrpSpPr>
      <p:grpSpPr>
        <a:xfrm>
          <a:off x="0" y="0"/>
          <a:ext cx="0" cy="0"/>
          <a:chOff x="0" y="0"/>
          <a:chExt cx="0" cy="0"/>
        </a:xfrm>
      </p:grpSpPr>
      <p:sp>
        <p:nvSpPr>
          <p:cNvPr id="3381" name="Google Shape;3381;gea8afdff9b_0_1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2" name="Google Shape;3382;gea8afdff9b_0_18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7" name="Shape 3397"/>
        <p:cNvGrpSpPr/>
        <p:nvPr/>
      </p:nvGrpSpPr>
      <p:grpSpPr>
        <a:xfrm>
          <a:off x="0" y="0"/>
          <a:ext cx="0" cy="0"/>
          <a:chOff x="0" y="0"/>
          <a:chExt cx="0" cy="0"/>
        </a:xfrm>
      </p:grpSpPr>
      <p:sp>
        <p:nvSpPr>
          <p:cNvPr id="3398" name="Google Shape;3398;gea8afdff9b_0_1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9" name="Google Shape;3399;gea8afdff9b_0_18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3" name="Shape 3403"/>
        <p:cNvGrpSpPr/>
        <p:nvPr/>
      </p:nvGrpSpPr>
      <p:grpSpPr>
        <a:xfrm>
          <a:off x="0" y="0"/>
          <a:ext cx="0" cy="0"/>
          <a:chOff x="0" y="0"/>
          <a:chExt cx="0" cy="0"/>
        </a:xfrm>
      </p:grpSpPr>
      <p:sp>
        <p:nvSpPr>
          <p:cNvPr id="3404" name="Google Shape;3404;gea8afdff9b_0_1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5" name="Google Shape;3405;gea8afdff9b_0_18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9" name="Shape 3409"/>
        <p:cNvGrpSpPr/>
        <p:nvPr/>
      </p:nvGrpSpPr>
      <p:grpSpPr>
        <a:xfrm>
          <a:off x="0" y="0"/>
          <a:ext cx="0" cy="0"/>
          <a:chOff x="0" y="0"/>
          <a:chExt cx="0" cy="0"/>
        </a:xfrm>
      </p:grpSpPr>
      <p:sp>
        <p:nvSpPr>
          <p:cNvPr id="3410" name="Google Shape;3410;gea8afdff9b_0_1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1" name="Google Shape;3411;gea8afdff9b_0_18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6" name="Shape 3416"/>
        <p:cNvGrpSpPr/>
        <p:nvPr/>
      </p:nvGrpSpPr>
      <p:grpSpPr>
        <a:xfrm>
          <a:off x="0" y="0"/>
          <a:ext cx="0" cy="0"/>
          <a:chOff x="0" y="0"/>
          <a:chExt cx="0" cy="0"/>
        </a:xfrm>
      </p:grpSpPr>
      <p:sp>
        <p:nvSpPr>
          <p:cNvPr id="3417" name="Google Shape;3417;gea8afdff9b_0_1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8" name="Google Shape;3418;gea8afdff9b_0_18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3" name="Shape 3423"/>
        <p:cNvGrpSpPr/>
        <p:nvPr/>
      </p:nvGrpSpPr>
      <p:grpSpPr>
        <a:xfrm>
          <a:off x="0" y="0"/>
          <a:ext cx="0" cy="0"/>
          <a:chOff x="0" y="0"/>
          <a:chExt cx="0" cy="0"/>
        </a:xfrm>
      </p:grpSpPr>
      <p:sp>
        <p:nvSpPr>
          <p:cNvPr id="3424" name="Google Shape;3424;gea8afdff9b_0_1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5" name="Google Shape;3425;gea8afdff9b_0_18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e58ad497b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e58ad497b5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9" name="Shape 3429"/>
        <p:cNvGrpSpPr/>
        <p:nvPr/>
      </p:nvGrpSpPr>
      <p:grpSpPr>
        <a:xfrm>
          <a:off x="0" y="0"/>
          <a:ext cx="0" cy="0"/>
          <a:chOff x="0" y="0"/>
          <a:chExt cx="0" cy="0"/>
        </a:xfrm>
      </p:grpSpPr>
      <p:sp>
        <p:nvSpPr>
          <p:cNvPr id="3430" name="Google Shape;3430;gecaaf092b8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1" name="Google Shape;3431;gecaaf092b8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4" name="Shape 3434"/>
        <p:cNvGrpSpPr/>
        <p:nvPr/>
      </p:nvGrpSpPr>
      <p:grpSpPr>
        <a:xfrm>
          <a:off x="0" y="0"/>
          <a:ext cx="0" cy="0"/>
          <a:chOff x="0" y="0"/>
          <a:chExt cx="0" cy="0"/>
        </a:xfrm>
      </p:grpSpPr>
      <p:sp>
        <p:nvSpPr>
          <p:cNvPr id="3435" name="Google Shape;3435;gecaaf092b8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6" name="Google Shape;3436;gecaaf092b8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0" name="Shape 3440"/>
        <p:cNvGrpSpPr/>
        <p:nvPr/>
      </p:nvGrpSpPr>
      <p:grpSpPr>
        <a:xfrm>
          <a:off x="0" y="0"/>
          <a:ext cx="0" cy="0"/>
          <a:chOff x="0" y="0"/>
          <a:chExt cx="0" cy="0"/>
        </a:xfrm>
      </p:grpSpPr>
      <p:sp>
        <p:nvSpPr>
          <p:cNvPr id="3441" name="Google Shape;3441;gecaaf092b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2" name="Google Shape;3442;gecaaf092b8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6" name="Shape 3446"/>
        <p:cNvGrpSpPr/>
        <p:nvPr/>
      </p:nvGrpSpPr>
      <p:grpSpPr>
        <a:xfrm>
          <a:off x="0" y="0"/>
          <a:ext cx="0" cy="0"/>
          <a:chOff x="0" y="0"/>
          <a:chExt cx="0" cy="0"/>
        </a:xfrm>
      </p:grpSpPr>
      <p:sp>
        <p:nvSpPr>
          <p:cNvPr id="3447" name="Google Shape;3447;gecaaf092b8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8" name="Google Shape;3448;gecaaf092b8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2" name="Shape 3452"/>
        <p:cNvGrpSpPr/>
        <p:nvPr/>
      </p:nvGrpSpPr>
      <p:grpSpPr>
        <a:xfrm>
          <a:off x="0" y="0"/>
          <a:ext cx="0" cy="0"/>
          <a:chOff x="0" y="0"/>
          <a:chExt cx="0" cy="0"/>
        </a:xfrm>
      </p:grpSpPr>
      <p:sp>
        <p:nvSpPr>
          <p:cNvPr id="3453" name="Google Shape;3453;gecaaf092b8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4" name="Google Shape;3454;gecaaf092b8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8" name="Shape 3458"/>
        <p:cNvGrpSpPr/>
        <p:nvPr/>
      </p:nvGrpSpPr>
      <p:grpSpPr>
        <a:xfrm>
          <a:off x="0" y="0"/>
          <a:ext cx="0" cy="0"/>
          <a:chOff x="0" y="0"/>
          <a:chExt cx="0" cy="0"/>
        </a:xfrm>
      </p:grpSpPr>
      <p:sp>
        <p:nvSpPr>
          <p:cNvPr id="3459" name="Google Shape;3459;gecaaf092b8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0" name="Google Shape;3460;gecaaf092b8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4" name="Shape 3464"/>
        <p:cNvGrpSpPr/>
        <p:nvPr/>
      </p:nvGrpSpPr>
      <p:grpSpPr>
        <a:xfrm>
          <a:off x="0" y="0"/>
          <a:ext cx="0" cy="0"/>
          <a:chOff x="0" y="0"/>
          <a:chExt cx="0" cy="0"/>
        </a:xfrm>
      </p:grpSpPr>
      <p:sp>
        <p:nvSpPr>
          <p:cNvPr id="3465" name="Google Shape;3465;ged8f07c8ae_0_2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6" name="Google Shape;3466;ged8f07c8ae_0_2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9" name="Shape 3469"/>
        <p:cNvGrpSpPr/>
        <p:nvPr/>
      </p:nvGrpSpPr>
      <p:grpSpPr>
        <a:xfrm>
          <a:off x="0" y="0"/>
          <a:ext cx="0" cy="0"/>
          <a:chOff x="0" y="0"/>
          <a:chExt cx="0" cy="0"/>
        </a:xfrm>
      </p:grpSpPr>
      <p:sp>
        <p:nvSpPr>
          <p:cNvPr id="3470" name="Google Shape;3470;ged8f07c8ae_0_2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1" name="Google Shape;3471;ged8f07c8ae_0_24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5" name="Shape 3475"/>
        <p:cNvGrpSpPr/>
        <p:nvPr/>
      </p:nvGrpSpPr>
      <p:grpSpPr>
        <a:xfrm>
          <a:off x="0" y="0"/>
          <a:ext cx="0" cy="0"/>
          <a:chOff x="0" y="0"/>
          <a:chExt cx="0" cy="0"/>
        </a:xfrm>
      </p:grpSpPr>
      <p:sp>
        <p:nvSpPr>
          <p:cNvPr id="3476" name="Google Shape;3476;ged8f07c8ae_0_2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7" name="Google Shape;3477;ged8f07c8ae_0_24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1" name="Shape 3481"/>
        <p:cNvGrpSpPr/>
        <p:nvPr/>
      </p:nvGrpSpPr>
      <p:grpSpPr>
        <a:xfrm>
          <a:off x="0" y="0"/>
          <a:ext cx="0" cy="0"/>
          <a:chOff x="0" y="0"/>
          <a:chExt cx="0" cy="0"/>
        </a:xfrm>
      </p:grpSpPr>
      <p:sp>
        <p:nvSpPr>
          <p:cNvPr id="3482" name="Google Shape;3482;ged8f07c8ae_0_2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3" name="Google Shape;3483;ged8f07c8ae_0_2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67226850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e672268506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58ad497b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e58ad497b5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8" name="Shape 3488"/>
        <p:cNvGrpSpPr/>
        <p:nvPr/>
      </p:nvGrpSpPr>
      <p:grpSpPr>
        <a:xfrm>
          <a:off x="0" y="0"/>
          <a:ext cx="0" cy="0"/>
          <a:chOff x="0" y="0"/>
          <a:chExt cx="0" cy="0"/>
        </a:xfrm>
      </p:grpSpPr>
      <p:sp>
        <p:nvSpPr>
          <p:cNvPr id="3489" name="Google Shape;3489;ged6bbfe532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0" name="Google Shape;3490;ged6bbfe532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3" name="Shape 3493"/>
        <p:cNvGrpSpPr/>
        <p:nvPr/>
      </p:nvGrpSpPr>
      <p:grpSpPr>
        <a:xfrm>
          <a:off x="0" y="0"/>
          <a:ext cx="0" cy="0"/>
          <a:chOff x="0" y="0"/>
          <a:chExt cx="0" cy="0"/>
        </a:xfrm>
      </p:grpSpPr>
      <p:sp>
        <p:nvSpPr>
          <p:cNvPr id="3494" name="Google Shape;3494;ged6bbfe53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5" name="Google Shape;3495;ged6bbfe532_0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9" name="Shape 3499"/>
        <p:cNvGrpSpPr/>
        <p:nvPr/>
      </p:nvGrpSpPr>
      <p:grpSpPr>
        <a:xfrm>
          <a:off x="0" y="0"/>
          <a:ext cx="0" cy="0"/>
          <a:chOff x="0" y="0"/>
          <a:chExt cx="0" cy="0"/>
        </a:xfrm>
      </p:grpSpPr>
      <p:sp>
        <p:nvSpPr>
          <p:cNvPr id="3500" name="Google Shape;3500;ged6bbfe532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1" name="Google Shape;3501;ged6bbfe532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5" name="Shape 3505"/>
        <p:cNvGrpSpPr/>
        <p:nvPr/>
      </p:nvGrpSpPr>
      <p:grpSpPr>
        <a:xfrm>
          <a:off x="0" y="0"/>
          <a:ext cx="0" cy="0"/>
          <a:chOff x="0" y="0"/>
          <a:chExt cx="0" cy="0"/>
        </a:xfrm>
      </p:grpSpPr>
      <p:sp>
        <p:nvSpPr>
          <p:cNvPr id="3506" name="Google Shape;3506;ged6bbfe532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7" name="Google Shape;3507;ged6bbfe532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1" name="Shape 3511"/>
        <p:cNvGrpSpPr/>
        <p:nvPr/>
      </p:nvGrpSpPr>
      <p:grpSpPr>
        <a:xfrm>
          <a:off x="0" y="0"/>
          <a:ext cx="0" cy="0"/>
          <a:chOff x="0" y="0"/>
          <a:chExt cx="0" cy="0"/>
        </a:xfrm>
      </p:grpSpPr>
      <p:sp>
        <p:nvSpPr>
          <p:cNvPr id="3512" name="Google Shape;3512;ged6bbfe532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3" name="Google Shape;3513;ged6bbfe532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7" name="Shape 3517"/>
        <p:cNvGrpSpPr/>
        <p:nvPr/>
      </p:nvGrpSpPr>
      <p:grpSpPr>
        <a:xfrm>
          <a:off x="0" y="0"/>
          <a:ext cx="0" cy="0"/>
          <a:chOff x="0" y="0"/>
          <a:chExt cx="0" cy="0"/>
        </a:xfrm>
      </p:grpSpPr>
      <p:sp>
        <p:nvSpPr>
          <p:cNvPr id="3518" name="Google Shape;3518;ged6bbfe532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9" name="Google Shape;3519;ged6bbfe532_0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3" name="Shape 3523"/>
        <p:cNvGrpSpPr/>
        <p:nvPr/>
      </p:nvGrpSpPr>
      <p:grpSpPr>
        <a:xfrm>
          <a:off x="0" y="0"/>
          <a:ext cx="0" cy="0"/>
          <a:chOff x="0" y="0"/>
          <a:chExt cx="0" cy="0"/>
        </a:xfrm>
      </p:grpSpPr>
      <p:sp>
        <p:nvSpPr>
          <p:cNvPr id="3524" name="Google Shape;3524;ged6bbfe53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5" name="Google Shape;3525;ged6bbfe532_0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9" name="Shape 3529"/>
        <p:cNvGrpSpPr/>
        <p:nvPr/>
      </p:nvGrpSpPr>
      <p:grpSpPr>
        <a:xfrm>
          <a:off x="0" y="0"/>
          <a:ext cx="0" cy="0"/>
          <a:chOff x="0" y="0"/>
          <a:chExt cx="0" cy="0"/>
        </a:xfrm>
      </p:grpSpPr>
      <p:sp>
        <p:nvSpPr>
          <p:cNvPr id="3530" name="Google Shape;3530;ged6bbfe532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1" name="Google Shape;3531;ged6bbfe532_0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5" name="Shape 3535"/>
        <p:cNvGrpSpPr/>
        <p:nvPr/>
      </p:nvGrpSpPr>
      <p:grpSpPr>
        <a:xfrm>
          <a:off x="0" y="0"/>
          <a:ext cx="0" cy="0"/>
          <a:chOff x="0" y="0"/>
          <a:chExt cx="0" cy="0"/>
        </a:xfrm>
      </p:grpSpPr>
      <p:sp>
        <p:nvSpPr>
          <p:cNvPr id="3536" name="Google Shape;3536;ged6bbfe532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7" name="Google Shape;3537;ged6bbfe532_0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1" name="Shape 3541"/>
        <p:cNvGrpSpPr/>
        <p:nvPr/>
      </p:nvGrpSpPr>
      <p:grpSpPr>
        <a:xfrm>
          <a:off x="0" y="0"/>
          <a:ext cx="0" cy="0"/>
          <a:chOff x="0" y="0"/>
          <a:chExt cx="0" cy="0"/>
        </a:xfrm>
      </p:grpSpPr>
      <p:sp>
        <p:nvSpPr>
          <p:cNvPr id="3542" name="Google Shape;3542;ged2c771f8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3" name="Google Shape;3543;ged2c771f8b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e58ad497b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e58ad497b5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6" name="Shape 3546"/>
        <p:cNvGrpSpPr/>
        <p:nvPr/>
      </p:nvGrpSpPr>
      <p:grpSpPr>
        <a:xfrm>
          <a:off x="0" y="0"/>
          <a:ext cx="0" cy="0"/>
          <a:chOff x="0" y="0"/>
          <a:chExt cx="0" cy="0"/>
        </a:xfrm>
      </p:grpSpPr>
      <p:sp>
        <p:nvSpPr>
          <p:cNvPr id="3547" name="Google Shape;3547;ged6bbfe532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8" name="Google Shape;3548;ged6bbfe532_0_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2" name="Shape 3552"/>
        <p:cNvGrpSpPr/>
        <p:nvPr/>
      </p:nvGrpSpPr>
      <p:grpSpPr>
        <a:xfrm>
          <a:off x="0" y="0"/>
          <a:ext cx="0" cy="0"/>
          <a:chOff x="0" y="0"/>
          <a:chExt cx="0" cy="0"/>
        </a:xfrm>
      </p:grpSpPr>
      <p:sp>
        <p:nvSpPr>
          <p:cNvPr id="3553" name="Google Shape;3553;ged6bbfe532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4" name="Google Shape;3554;ged6bbfe532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8" name="Shape 3558"/>
        <p:cNvGrpSpPr/>
        <p:nvPr/>
      </p:nvGrpSpPr>
      <p:grpSpPr>
        <a:xfrm>
          <a:off x="0" y="0"/>
          <a:ext cx="0" cy="0"/>
          <a:chOff x="0" y="0"/>
          <a:chExt cx="0" cy="0"/>
        </a:xfrm>
      </p:grpSpPr>
      <p:sp>
        <p:nvSpPr>
          <p:cNvPr id="3559" name="Google Shape;3559;ged6bbfe532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0" name="Google Shape;3560;ged6bbfe532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4" name="Shape 3564"/>
        <p:cNvGrpSpPr/>
        <p:nvPr/>
      </p:nvGrpSpPr>
      <p:grpSpPr>
        <a:xfrm>
          <a:off x="0" y="0"/>
          <a:ext cx="0" cy="0"/>
          <a:chOff x="0" y="0"/>
          <a:chExt cx="0" cy="0"/>
        </a:xfrm>
      </p:grpSpPr>
      <p:sp>
        <p:nvSpPr>
          <p:cNvPr id="3565" name="Google Shape;3565;ged6bbfe532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6" name="Google Shape;3566;ged6bbfe532_0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0" name="Shape 3570"/>
        <p:cNvGrpSpPr/>
        <p:nvPr/>
      </p:nvGrpSpPr>
      <p:grpSpPr>
        <a:xfrm>
          <a:off x="0" y="0"/>
          <a:ext cx="0" cy="0"/>
          <a:chOff x="0" y="0"/>
          <a:chExt cx="0" cy="0"/>
        </a:xfrm>
      </p:grpSpPr>
      <p:sp>
        <p:nvSpPr>
          <p:cNvPr id="3571" name="Google Shape;3571;ged6bbfe532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2" name="Google Shape;3572;ged6bbfe532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6" name="Shape 3576"/>
        <p:cNvGrpSpPr/>
        <p:nvPr/>
      </p:nvGrpSpPr>
      <p:grpSpPr>
        <a:xfrm>
          <a:off x="0" y="0"/>
          <a:ext cx="0" cy="0"/>
          <a:chOff x="0" y="0"/>
          <a:chExt cx="0" cy="0"/>
        </a:xfrm>
      </p:grpSpPr>
      <p:sp>
        <p:nvSpPr>
          <p:cNvPr id="3577" name="Google Shape;3577;ged2c771f8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8" name="Google Shape;3578;ged2c771f8b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2" name="Shape 3582"/>
        <p:cNvGrpSpPr/>
        <p:nvPr/>
      </p:nvGrpSpPr>
      <p:grpSpPr>
        <a:xfrm>
          <a:off x="0" y="0"/>
          <a:ext cx="0" cy="0"/>
          <a:chOff x="0" y="0"/>
          <a:chExt cx="0" cy="0"/>
        </a:xfrm>
      </p:grpSpPr>
      <p:sp>
        <p:nvSpPr>
          <p:cNvPr id="3583" name="Google Shape;3583;ged2c771f8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4" name="Google Shape;3584;ged2c771f8b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8" name="Shape 3588"/>
        <p:cNvGrpSpPr/>
        <p:nvPr/>
      </p:nvGrpSpPr>
      <p:grpSpPr>
        <a:xfrm>
          <a:off x="0" y="0"/>
          <a:ext cx="0" cy="0"/>
          <a:chOff x="0" y="0"/>
          <a:chExt cx="0" cy="0"/>
        </a:xfrm>
      </p:grpSpPr>
      <p:sp>
        <p:nvSpPr>
          <p:cNvPr id="3589" name="Google Shape;3589;ged2c771f8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0" name="Google Shape;3590;ged2c771f8b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4" name="Shape 3594"/>
        <p:cNvGrpSpPr/>
        <p:nvPr/>
      </p:nvGrpSpPr>
      <p:grpSpPr>
        <a:xfrm>
          <a:off x="0" y="0"/>
          <a:ext cx="0" cy="0"/>
          <a:chOff x="0" y="0"/>
          <a:chExt cx="0" cy="0"/>
        </a:xfrm>
      </p:grpSpPr>
      <p:sp>
        <p:nvSpPr>
          <p:cNvPr id="3595" name="Google Shape;3595;ged2c771f8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6" name="Google Shape;3596;ged2c771f8b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0" name="Shape 3600"/>
        <p:cNvGrpSpPr/>
        <p:nvPr/>
      </p:nvGrpSpPr>
      <p:grpSpPr>
        <a:xfrm>
          <a:off x="0" y="0"/>
          <a:ext cx="0" cy="0"/>
          <a:chOff x="0" y="0"/>
          <a:chExt cx="0" cy="0"/>
        </a:xfrm>
      </p:grpSpPr>
      <p:sp>
        <p:nvSpPr>
          <p:cNvPr id="3601" name="Google Shape;3601;ged2c771f8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2" name="Google Shape;3602;ged2c771f8b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e58ad497b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e58ad497b5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6" name="Shape 3606"/>
        <p:cNvGrpSpPr/>
        <p:nvPr/>
      </p:nvGrpSpPr>
      <p:grpSpPr>
        <a:xfrm>
          <a:off x="0" y="0"/>
          <a:ext cx="0" cy="0"/>
          <a:chOff x="0" y="0"/>
          <a:chExt cx="0" cy="0"/>
        </a:xfrm>
      </p:grpSpPr>
      <p:sp>
        <p:nvSpPr>
          <p:cNvPr id="3607" name="Google Shape;3607;ged2c771f8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8" name="Google Shape;3608;ged2c771f8b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2" name="Shape 3612"/>
        <p:cNvGrpSpPr/>
        <p:nvPr/>
      </p:nvGrpSpPr>
      <p:grpSpPr>
        <a:xfrm>
          <a:off x="0" y="0"/>
          <a:ext cx="0" cy="0"/>
          <a:chOff x="0" y="0"/>
          <a:chExt cx="0" cy="0"/>
        </a:xfrm>
      </p:grpSpPr>
      <p:sp>
        <p:nvSpPr>
          <p:cNvPr id="3613" name="Google Shape;3613;ged2c771f8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4" name="Google Shape;3614;ged2c771f8b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7" name="Shape 3617"/>
        <p:cNvGrpSpPr/>
        <p:nvPr/>
      </p:nvGrpSpPr>
      <p:grpSpPr>
        <a:xfrm>
          <a:off x="0" y="0"/>
          <a:ext cx="0" cy="0"/>
          <a:chOff x="0" y="0"/>
          <a:chExt cx="0" cy="0"/>
        </a:xfrm>
      </p:grpSpPr>
      <p:sp>
        <p:nvSpPr>
          <p:cNvPr id="3618" name="Google Shape;3618;ged2c771f8b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9" name="Google Shape;3619;ged2c771f8b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3" name="Shape 3623"/>
        <p:cNvGrpSpPr/>
        <p:nvPr/>
      </p:nvGrpSpPr>
      <p:grpSpPr>
        <a:xfrm>
          <a:off x="0" y="0"/>
          <a:ext cx="0" cy="0"/>
          <a:chOff x="0" y="0"/>
          <a:chExt cx="0" cy="0"/>
        </a:xfrm>
      </p:grpSpPr>
      <p:sp>
        <p:nvSpPr>
          <p:cNvPr id="3624" name="Google Shape;3624;ged2c771f8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5" name="Google Shape;3625;ged2c771f8b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9" name="Shape 3629"/>
        <p:cNvGrpSpPr/>
        <p:nvPr/>
      </p:nvGrpSpPr>
      <p:grpSpPr>
        <a:xfrm>
          <a:off x="0" y="0"/>
          <a:ext cx="0" cy="0"/>
          <a:chOff x="0" y="0"/>
          <a:chExt cx="0" cy="0"/>
        </a:xfrm>
      </p:grpSpPr>
      <p:sp>
        <p:nvSpPr>
          <p:cNvPr id="3630" name="Google Shape;3630;ged2c771f8b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1" name="Google Shape;3631;ged2c771f8b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5" name="Shape 3635"/>
        <p:cNvGrpSpPr/>
        <p:nvPr/>
      </p:nvGrpSpPr>
      <p:grpSpPr>
        <a:xfrm>
          <a:off x="0" y="0"/>
          <a:ext cx="0" cy="0"/>
          <a:chOff x="0" y="0"/>
          <a:chExt cx="0" cy="0"/>
        </a:xfrm>
      </p:grpSpPr>
      <p:sp>
        <p:nvSpPr>
          <p:cNvPr id="3636" name="Google Shape;3636;ged2c771f8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7" name="Google Shape;3637;ged2c771f8b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1" name="Shape 3641"/>
        <p:cNvGrpSpPr/>
        <p:nvPr/>
      </p:nvGrpSpPr>
      <p:grpSpPr>
        <a:xfrm>
          <a:off x="0" y="0"/>
          <a:ext cx="0" cy="0"/>
          <a:chOff x="0" y="0"/>
          <a:chExt cx="0" cy="0"/>
        </a:xfrm>
      </p:grpSpPr>
      <p:sp>
        <p:nvSpPr>
          <p:cNvPr id="3642" name="Google Shape;3642;ged2c771f8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3" name="Google Shape;3643;ged2c771f8b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7" name="Shape 3647"/>
        <p:cNvGrpSpPr/>
        <p:nvPr/>
      </p:nvGrpSpPr>
      <p:grpSpPr>
        <a:xfrm>
          <a:off x="0" y="0"/>
          <a:ext cx="0" cy="0"/>
          <a:chOff x="0" y="0"/>
          <a:chExt cx="0" cy="0"/>
        </a:xfrm>
      </p:grpSpPr>
      <p:sp>
        <p:nvSpPr>
          <p:cNvPr id="3648" name="Google Shape;3648;ged2c771f8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9" name="Google Shape;3649;ged2c771f8b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3" name="Shape 3653"/>
        <p:cNvGrpSpPr/>
        <p:nvPr/>
      </p:nvGrpSpPr>
      <p:grpSpPr>
        <a:xfrm>
          <a:off x="0" y="0"/>
          <a:ext cx="0" cy="0"/>
          <a:chOff x="0" y="0"/>
          <a:chExt cx="0" cy="0"/>
        </a:xfrm>
      </p:grpSpPr>
      <p:sp>
        <p:nvSpPr>
          <p:cNvPr id="3654" name="Google Shape;3654;ged6bbfe5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5" name="Google Shape;3655;ged6bbfe53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8" name="Shape 3658"/>
        <p:cNvGrpSpPr/>
        <p:nvPr/>
      </p:nvGrpSpPr>
      <p:grpSpPr>
        <a:xfrm>
          <a:off x="0" y="0"/>
          <a:ext cx="0" cy="0"/>
          <a:chOff x="0" y="0"/>
          <a:chExt cx="0" cy="0"/>
        </a:xfrm>
      </p:grpSpPr>
      <p:sp>
        <p:nvSpPr>
          <p:cNvPr id="3659" name="Google Shape;3659;ged6bbfe53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0" name="Google Shape;3660;ged6bbfe532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e7f7b7426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e7f7b7426b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4" name="Shape 3664"/>
        <p:cNvGrpSpPr/>
        <p:nvPr/>
      </p:nvGrpSpPr>
      <p:grpSpPr>
        <a:xfrm>
          <a:off x="0" y="0"/>
          <a:ext cx="0" cy="0"/>
          <a:chOff x="0" y="0"/>
          <a:chExt cx="0" cy="0"/>
        </a:xfrm>
      </p:grpSpPr>
      <p:sp>
        <p:nvSpPr>
          <p:cNvPr id="3665" name="Google Shape;3665;ged6bbfe53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6" name="Google Shape;3666;ged6bbfe532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0" name="Shape 3670"/>
        <p:cNvGrpSpPr/>
        <p:nvPr/>
      </p:nvGrpSpPr>
      <p:grpSpPr>
        <a:xfrm>
          <a:off x="0" y="0"/>
          <a:ext cx="0" cy="0"/>
          <a:chOff x="0" y="0"/>
          <a:chExt cx="0" cy="0"/>
        </a:xfrm>
      </p:grpSpPr>
      <p:sp>
        <p:nvSpPr>
          <p:cNvPr id="3671" name="Google Shape;3671;ged6bbfe53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2" name="Google Shape;3672;ged6bbfe532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6" name="Shape 3676"/>
        <p:cNvGrpSpPr/>
        <p:nvPr/>
      </p:nvGrpSpPr>
      <p:grpSpPr>
        <a:xfrm>
          <a:off x="0" y="0"/>
          <a:ext cx="0" cy="0"/>
          <a:chOff x="0" y="0"/>
          <a:chExt cx="0" cy="0"/>
        </a:xfrm>
      </p:grpSpPr>
      <p:sp>
        <p:nvSpPr>
          <p:cNvPr id="3677" name="Google Shape;3677;ged6bbfe53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8" name="Google Shape;3678;ged6bbfe532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2" name="Shape 3682"/>
        <p:cNvGrpSpPr/>
        <p:nvPr/>
      </p:nvGrpSpPr>
      <p:grpSpPr>
        <a:xfrm>
          <a:off x="0" y="0"/>
          <a:ext cx="0" cy="0"/>
          <a:chOff x="0" y="0"/>
          <a:chExt cx="0" cy="0"/>
        </a:xfrm>
      </p:grpSpPr>
      <p:sp>
        <p:nvSpPr>
          <p:cNvPr id="3683" name="Google Shape;3683;ged6bbfe53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4" name="Google Shape;3684;ged6bbfe532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8" name="Shape 3688"/>
        <p:cNvGrpSpPr/>
        <p:nvPr/>
      </p:nvGrpSpPr>
      <p:grpSpPr>
        <a:xfrm>
          <a:off x="0" y="0"/>
          <a:ext cx="0" cy="0"/>
          <a:chOff x="0" y="0"/>
          <a:chExt cx="0" cy="0"/>
        </a:xfrm>
      </p:grpSpPr>
      <p:sp>
        <p:nvSpPr>
          <p:cNvPr id="3689" name="Google Shape;3689;ged6bbfe53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0" name="Google Shape;3690;ged6bbfe532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4" name="Shape 3694"/>
        <p:cNvGrpSpPr/>
        <p:nvPr/>
      </p:nvGrpSpPr>
      <p:grpSpPr>
        <a:xfrm>
          <a:off x="0" y="0"/>
          <a:ext cx="0" cy="0"/>
          <a:chOff x="0" y="0"/>
          <a:chExt cx="0" cy="0"/>
        </a:xfrm>
      </p:grpSpPr>
      <p:sp>
        <p:nvSpPr>
          <p:cNvPr id="3695" name="Google Shape;3695;ged6bbfe53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6" name="Google Shape;3696;ged6bbfe532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0" name="Shape 3700"/>
        <p:cNvGrpSpPr/>
        <p:nvPr/>
      </p:nvGrpSpPr>
      <p:grpSpPr>
        <a:xfrm>
          <a:off x="0" y="0"/>
          <a:ext cx="0" cy="0"/>
          <a:chOff x="0" y="0"/>
          <a:chExt cx="0" cy="0"/>
        </a:xfrm>
      </p:grpSpPr>
      <p:sp>
        <p:nvSpPr>
          <p:cNvPr id="3701" name="Google Shape;3701;ged6bbfe53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2" name="Google Shape;3702;ged6bbfe53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6" name="Shape 3706"/>
        <p:cNvGrpSpPr/>
        <p:nvPr/>
      </p:nvGrpSpPr>
      <p:grpSpPr>
        <a:xfrm>
          <a:off x="0" y="0"/>
          <a:ext cx="0" cy="0"/>
          <a:chOff x="0" y="0"/>
          <a:chExt cx="0" cy="0"/>
        </a:xfrm>
      </p:grpSpPr>
      <p:sp>
        <p:nvSpPr>
          <p:cNvPr id="3707" name="Google Shape;3707;ged8f07c8ae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8" name="Google Shape;3708;ged8f07c8ae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1" name="Shape 3711"/>
        <p:cNvGrpSpPr/>
        <p:nvPr/>
      </p:nvGrpSpPr>
      <p:grpSpPr>
        <a:xfrm>
          <a:off x="0" y="0"/>
          <a:ext cx="0" cy="0"/>
          <a:chOff x="0" y="0"/>
          <a:chExt cx="0" cy="0"/>
        </a:xfrm>
      </p:grpSpPr>
      <p:sp>
        <p:nvSpPr>
          <p:cNvPr id="3712" name="Google Shape;3712;ged8f07c8ae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3" name="Google Shape;3713;ged8f07c8ae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7" name="Shape 3717"/>
        <p:cNvGrpSpPr/>
        <p:nvPr/>
      </p:nvGrpSpPr>
      <p:grpSpPr>
        <a:xfrm>
          <a:off x="0" y="0"/>
          <a:ext cx="0" cy="0"/>
          <a:chOff x="0" y="0"/>
          <a:chExt cx="0" cy="0"/>
        </a:xfrm>
      </p:grpSpPr>
      <p:sp>
        <p:nvSpPr>
          <p:cNvPr id="3718" name="Google Shape;3718;ged8f07c8ae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9" name="Google Shape;3719;ged8f07c8ae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e7f7b7426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e7f7b7426b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3" name="Shape 3723"/>
        <p:cNvGrpSpPr/>
        <p:nvPr/>
      </p:nvGrpSpPr>
      <p:grpSpPr>
        <a:xfrm>
          <a:off x="0" y="0"/>
          <a:ext cx="0" cy="0"/>
          <a:chOff x="0" y="0"/>
          <a:chExt cx="0" cy="0"/>
        </a:xfrm>
      </p:grpSpPr>
      <p:sp>
        <p:nvSpPr>
          <p:cNvPr id="3724" name="Google Shape;3724;ged8f07c8ae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5" name="Google Shape;3725;ged8f07c8ae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9" name="Shape 3729"/>
        <p:cNvGrpSpPr/>
        <p:nvPr/>
      </p:nvGrpSpPr>
      <p:grpSpPr>
        <a:xfrm>
          <a:off x="0" y="0"/>
          <a:ext cx="0" cy="0"/>
          <a:chOff x="0" y="0"/>
          <a:chExt cx="0" cy="0"/>
        </a:xfrm>
      </p:grpSpPr>
      <p:sp>
        <p:nvSpPr>
          <p:cNvPr id="3730" name="Google Shape;3730;ged8f07c8ae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1" name="Google Shape;3731;ged8f07c8ae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5" name="Shape 3735"/>
        <p:cNvGrpSpPr/>
        <p:nvPr/>
      </p:nvGrpSpPr>
      <p:grpSpPr>
        <a:xfrm>
          <a:off x="0" y="0"/>
          <a:ext cx="0" cy="0"/>
          <a:chOff x="0" y="0"/>
          <a:chExt cx="0" cy="0"/>
        </a:xfrm>
      </p:grpSpPr>
      <p:sp>
        <p:nvSpPr>
          <p:cNvPr id="3736" name="Google Shape;3736;ged8f07c8ae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7" name="Google Shape;3737;ged8f07c8ae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1" name="Shape 3741"/>
        <p:cNvGrpSpPr/>
        <p:nvPr/>
      </p:nvGrpSpPr>
      <p:grpSpPr>
        <a:xfrm>
          <a:off x="0" y="0"/>
          <a:ext cx="0" cy="0"/>
          <a:chOff x="0" y="0"/>
          <a:chExt cx="0" cy="0"/>
        </a:xfrm>
      </p:grpSpPr>
      <p:sp>
        <p:nvSpPr>
          <p:cNvPr id="3742" name="Google Shape;3742;ged8f07c8a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3" name="Google Shape;3743;ged8f07c8ae_0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7" name="Shape 3747"/>
        <p:cNvGrpSpPr/>
        <p:nvPr/>
      </p:nvGrpSpPr>
      <p:grpSpPr>
        <a:xfrm>
          <a:off x="0" y="0"/>
          <a:ext cx="0" cy="0"/>
          <a:chOff x="0" y="0"/>
          <a:chExt cx="0" cy="0"/>
        </a:xfrm>
      </p:grpSpPr>
      <p:sp>
        <p:nvSpPr>
          <p:cNvPr id="3748" name="Google Shape;3748;ged8f07c8ae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9" name="Google Shape;3749;ged8f07c8ae_0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3" name="Shape 3753"/>
        <p:cNvGrpSpPr/>
        <p:nvPr/>
      </p:nvGrpSpPr>
      <p:grpSpPr>
        <a:xfrm>
          <a:off x="0" y="0"/>
          <a:ext cx="0" cy="0"/>
          <a:chOff x="0" y="0"/>
          <a:chExt cx="0" cy="0"/>
        </a:xfrm>
      </p:grpSpPr>
      <p:sp>
        <p:nvSpPr>
          <p:cNvPr id="3754" name="Google Shape;3754;ged8f07c8ae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5" name="Google Shape;3755;ged8f07c8ae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9" name="Shape 3759"/>
        <p:cNvGrpSpPr/>
        <p:nvPr/>
      </p:nvGrpSpPr>
      <p:grpSpPr>
        <a:xfrm>
          <a:off x="0" y="0"/>
          <a:ext cx="0" cy="0"/>
          <a:chOff x="0" y="0"/>
          <a:chExt cx="0" cy="0"/>
        </a:xfrm>
      </p:grpSpPr>
      <p:sp>
        <p:nvSpPr>
          <p:cNvPr id="3760" name="Google Shape;3760;ged8f07c8a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1" name="Google Shape;3761;ged8f07c8ae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5" name="Shape 3765"/>
        <p:cNvGrpSpPr/>
        <p:nvPr/>
      </p:nvGrpSpPr>
      <p:grpSpPr>
        <a:xfrm>
          <a:off x="0" y="0"/>
          <a:ext cx="0" cy="0"/>
          <a:chOff x="0" y="0"/>
          <a:chExt cx="0" cy="0"/>
        </a:xfrm>
      </p:grpSpPr>
      <p:sp>
        <p:nvSpPr>
          <p:cNvPr id="3766" name="Google Shape;3766;ged8f07c8a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7" name="Google Shape;3767;ged8f07c8ae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1" name="Shape 3771"/>
        <p:cNvGrpSpPr/>
        <p:nvPr/>
      </p:nvGrpSpPr>
      <p:grpSpPr>
        <a:xfrm>
          <a:off x="0" y="0"/>
          <a:ext cx="0" cy="0"/>
          <a:chOff x="0" y="0"/>
          <a:chExt cx="0" cy="0"/>
        </a:xfrm>
      </p:grpSpPr>
      <p:sp>
        <p:nvSpPr>
          <p:cNvPr id="3772" name="Google Shape;3772;ged8f07c8ae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3" name="Google Shape;3773;ged8f07c8ae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7" name="Shape 3777"/>
        <p:cNvGrpSpPr/>
        <p:nvPr/>
      </p:nvGrpSpPr>
      <p:grpSpPr>
        <a:xfrm>
          <a:off x="0" y="0"/>
          <a:ext cx="0" cy="0"/>
          <a:chOff x="0" y="0"/>
          <a:chExt cx="0" cy="0"/>
        </a:xfrm>
      </p:grpSpPr>
      <p:sp>
        <p:nvSpPr>
          <p:cNvPr id="3778" name="Google Shape;3778;ged8f07c8ae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9" name="Google Shape;3779;ged8f07c8ae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e7f7b7426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e7f7b7426b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3" name="Shape 3783"/>
        <p:cNvGrpSpPr/>
        <p:nvPr/>
      </p:nvGrpSpPr>
      <p:grpSpPr>
        <a:xfrm>
          <a:off x="0" y="0"/>
          <a:ext cx="0" cy="0"/>
          <a:chOff x="0" y="0"/>
          <a:chExt cx="0" cy="0"/>
        </a:xfrm>
      </p:grpSpPr>
      <p:sp>
        <p:nvSpPr>
          <p:cNvPr id="3784" name="Google Shape;3784;ged8f07c8ae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5" name="Google Shape;3785;ged8f07c8ae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9" name="Shape 3789"/>
        <p:cNvGrpSpPr/>
        <p:nvPr/>
      </p:nvGrpSpPr>
      <p:grpSpPr>
        <a:xfrm>
          <a:off x="0" y="0"/>
          <a:ext cx="0" cy="0"/>
          <a:chOff x="0" y="0"/>
          <a:chExt cx="0" cy="0"/>
        </a:xfrm>
      </p:grpSpPr>
      <p:sp>
        <p:nvSpPr>
          <p:cNvPr id="3790" name="Google Shape;3790;ged8f07c8ae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1" name="Google Shape;3791;ged8f07c8ae_0_6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4" name="Shape 3794"/>
        <p:cNvGrpSpPr/>
        <p:nvPr/>
      </p:nvGrpSpPr>
      <p:grpSpPr>
        <a:xfrm>
          <a:off x="0" y="0"/>
          <a:ext cx="0" cy="0"/>
          <a:chOff x="0" y="0"/>
          <a:chExt cx="0" cy="0"/>
        </a:xfrm>
      </p:grpSpPr>
      <p:sp>
        <p:nvSpPr>
          <p:cNvPr id="3795" name="Google Shape;3795;ged8f07c8ae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6" name="Google Shape;3796;ged8f07c8ae_0_6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0" name="Shape 3800"/>
        <p:cNvGrpSpPr/>
        <p:nvPr/>
      </p:nvGrpSpPr>
      <p:grpSpPr>
        <a:xfrm>
          <a:off x="0" y="0"/>
          <a:ext cx="0" cy="0"/>
          <a:chOff x="0" y="0"/>
          <a:chExt cx="0" cy="0"/>
        </a:xfrm>
      </p:grpSpPr>
      <p:sp>
        <p:nvSpPr>
          <p:cNvPr id="3801" name="Google Shape;3801;ged8f07c8ae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2" name="Google Shape;3802;ged8f07c8ae_0_6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6" name="Shape 3806"/>
        <p:cNvGrpSpPr/>
        <p:nvPr/>
      </p:nvGrpSpPr>
      <p:grpSpPr>
        <a:xfrm>
          <a:off x="0" y="0"/>
          <a:ext cx="0" cy="0"/>
          <a:chOff x="0" y="0"/>
          <a:chExt cx="0" cy="0"/>
        </a:xfrm>
      </p:grpSpPr>
      <p:sp>
        <p:nvSpPr>
          <p:cNvPr id="3807" name="Google Shape;3807;ged8f07c8ae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8" name="Google Shape;3808;ged8f07c8ae_0_6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2" name="Shape 3812"/>
        <p:cNvGrpSpPr/>
        <p:nvPr/>
      </p:nvGrpSpPr>
      <p:grpSpPr>
        <a:xfrm>
          <a:off x="0" y="0"/>
          <a:ext cx="0" cy="0"/>
          <a:chOff x="0" y="0"/>
          <a:chExt cx="0" cy="0"/>
        </a:xfrm>
      </p:grpSpPr>
      <p:sp>
        <p:nvSpPr>
          <p:cNvPr id="3813" name="Google Shape;3813;ged8f07c8ae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4" name="Google Shape;3814;ged8f07c8ae_0_6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8" name="Shape 3818"/>
        <p:cNvGrpSpPr/>
        <p:nvPr/>
      </p:nvGrpSpPr>
      <p:grpSpPr>
        <a:xfrm>
          <a:off x="0" y="0"/>
          <a:ext cx="0" cy="0"/>
          <a:chOff x="0" y="0"/>
          <a:chExt cx="0" cy="0"/>
        </a:xfrm>
      </p:grpSpPr>
      <p:sp>
        <p:nvSpPr>
          <p:cNvPr id="3819" name="Google Shape;3819;ged8f07c8ae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0" name="Google Shape;3820;ged8f07c8ae_0_6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4" name="Shape 3824"/>
        <p:cNvGrpSpPr/>
        <p:nvPr/>
      </p:nvGrpSpPr>
      <p:grpSpPr>
        <a:xfrm>
          <a:off x="0" y="0"/>
          <a:ext cx="0" cy="0"/>
          <a:chOff x="0" y="0"/>
          <a:chExt cx="0" cy="0"/>
        </a:xfrm>
      </p:grpSpPr>
      <p:sp>
        <p:nvSpPr>
          <p:cNvPr id="3825" name="Google Shape;3825;ged8f07c8ae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6" name="Google Shape;3826;ged8f07c8ae_0_6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0" name="Shape 3830"/>
        <p:cNvGrpSpPr/>
        <p:nvPr/>
      </p:nvGrpSpPr>
      <p:grpSpPr>
        <a:xfrm>
          <a:off x="0" y="0"/>
          <a:ext cx="0" cy="0"/>
          <a:chOff x="0" y="0"/>
          <a:chExt cx="0" cy="0"/>
        </a:xfrm>
      </p:grpSpPr>
      <p:sp>
        <p:nvSpPr>
          <p:cNvPr id="3831" name="Google Shape;3831;ged8f07c8ae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2" name="Google Shape;3832;ged8f07c8ae_0_6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6" name="Shape 3836"/>
        <p:cNvGrpSpPr/>
        <p:nvPr/>
      </p:nvGrpSpPr>
      <p:grpSpPr>
        <a:xfrm>
          <a:off x="0" y="0"/>
          <a:ext cx="0" cy="0"/>
          <a:chOff x="0" y="0"/>
          <a:chExt cx="0" cy="0"/>
        </a:xfrm>
      </p:grpSpPr>
      <p:sp>
        <p:nvSpPr>
          <p:cNvPr id="3837" name="Google Shape;3837;ged8f07c8ae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8" name="Google Shape;3838;ged8f07c8ae_0_6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e931ea782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e931ea782f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2" name="Shape 3842"/>
        <p:cNvGrpSpPr/>
        <p:nvPr/>
      </p:nvGrpSpPr>
      <p:grpSpPr>
        <a:xfrm>
          <a:off x="0" y="0"/>
          <a:ext cx="0" cy="0"/>
          <a:chOff x="0" y="0"/>
          <a:chExt cx="0" cy="0"/>
        </a:xfrm>
      </p:grpSpPr>
      <p:sp>
        <p:nvSpPr>
          <p:cNvPr id="3843" name="Google Shape;3843;ged8f07c8ae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4" name="Google Shape;3844;ged8f07c8ae_0_6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8" name="Shape 3848"/>
        <p:cNvGrpSpPr/>
        <p:nvPr/>
      </p:nvGrpSpPr>
      <p:grpSpPr>
        <a:xfrm>
          <a:off x="0" y="0"/>
          <a:ext cx="0" cy="0"/>
          <a:chOff x="0" y="0"/>
          <a:chExt cx="0" cy="0"/>
        </a:xfrm>
      </p:grpSpPr>
      <p:sp>
        <p:nvSpPr>
          <p:cNvPr id="3849" name="Google Shape;3849;ged8f07c8ae_0_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0" name="Google Shape;3850;ged8f07c8ae_0_18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3" name="Shape 3853"/>
        <p:cNvGrpSpPr/>
        <p:nvPr/>
      </p:nvGrpSpPr>
      <p:grpSpPr>
        <a:xfrm>
          <a:off x="0" y="0"/>
          <a:ext cx="0" cy="0"/>
          <a:chOff x="0" y="0"/>
          <a:chExt cx="0" cy="0"/>
        </a:xfrm>
      </p:grpSpPr>
      <p:sp>
        <p:nvSpPr>
          <p:cNvPr id="3854" name="Google Shape;3854;ged8f07c8ae_0_1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5" name="Google Shape;3855;ged8f07c8ae_0_18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9" name="Shape 3859"/>
        <p:cNvGrpSpPr/>
        <p:nvPr/>
      </p:nvGrpSpPr>
      <p:grpSpPr>
        <a:xfrm>
          <a:off x="0" y="0"/>
          <a:ext cx="0" cy="0"/>
          <a:chOff x="0" y="0"/>
          <a:chExt cx="0" cy="0"/>
        </a:xfrm>
      </p:grpSpPr>
      <p:sp>
        <p:nvSpPr>
          <p:cNvPr id="3860" name="Google Shape;3860;ged8f07c8ae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1" name="Google Shape;3861;ged8f07c8ae_0_18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5" name="Shape 3865"/>
        <p:cNvGrpSpPr/>
        <p:nvPr/>
      </p:nvGrpSpPr>
      <p:grpSpPr>
        <a:xfrm>
          <a:off x="0" y="0"/>
          <a:ext cx="0" cy="0"/>
          <a:chOff x="0" y="0"/>
          <a:chExt cx="0" cy="0"/>
        </a:xfrm>
      </p:grpSpPr>
      <p:sp>
        <p:nvSpPr>
          <p:cNvPr id="3866" name="Google Shape;3866;ged8f07c8ae_0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7" name="Google Shape;3867;ged8f07c8ae_0_18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1" name="Shape 3871"/>
        <p:cNvGrpSpPr/>
        <p:nvPr/>
      </p:nvGrpSpPr>
      <p:grpSpPr>
        <a:xfrm>
          <a:off x="0" y="0"/>
          <a:ext cx="0" cy="0"/>
          <a:chOff x="0" y="0"/>
          <a:chExt cx="0" cy="0"/>
        </a:xfrm>
      </p:grpSpPr>
      <p:sp>
        <p:nvSpPr>
          <p:cNvPr id="3872" name="Google Shape;3872;ged8f07c8ae_0_1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3" name="Google Shape;3873;ged8f07c8ae_0_18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7" name="Shape 3877"/>
        <p:cNvGrpSpPr/>
        <p:nvPr/>
      </p:nvGrpSpPr>
      <p:grpSpPr>
        <a:xfrm>
          <a:off x="0" y="0"/>
          <a:ext cx="0" cy="0"/>
          <a:chOff x="0" y="0"/>
          <a:chExt cx="0" cy="0"/>
        </a:xfrm>
      </p:grpSpPr>
      <p:sp>
        <p:nvSpPr>
          <p:cNvPr id="3878" name="Google Shape;3878;ged8f07c8ae_0_1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9" name="Google Shape;3879;ged8f07c8ae_0_18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3" name="Shape 3883"/>
        <p:cNvGrpSpPr/>
        <p:nvPr/>
      </p:nvGrpSpPr>
      <p:grpSpPr>
        <a:xfrm>
          <a:off x="0" y="0"/>
          <a:ext cx="0" cy="0"/>
          <a:chOff x="0" y="0"/>
          <a:chExt cx="0" cy="0"/>
        </a:xfrm>
      </p:grpSpPr>
      <p:sp>
        <p:nvSpPr>
          <p:cNvPr id="3884" name="Google Shape;3884;ged8f07c8ae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5" name="Google Shape;3885;ged8f07c8ae_0_18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9" name="Shape 3889"/>
        <p:cNvGrpSpPr/>
        <p:nvPr/>
      </p:nvGrpSpPr>
      <p:grpSpPr>
        <a:xfrm>
          <a:off x="0" y="0"/>
          <a:ext cx="0" cy="0"/>
          <a:chOff x="0" y="0"/>
          <a:chExt cx="0" cy="0"/>
        </a:xfrm>
      </p:grpSpPr>
      <p:sp>
        <p:nvSpPr>
          <p:cNvPr id="3890" name="Google Shape;3890;ged8f07c8ae_0_1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1" name="Google Shape;3891;ged8f07c8ae_0_18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5" name="Shape 3895"/>
        <p:cNvGrpSpPr/>
        <p:nvPr/>
      </p:nvGrpSpPr>
      <p:grpSpPr>
        <a:xfrm>
          <a:off x="0" y="0"/>
          <a:ext cx="0" cy="0"/>
          <a:chOff x="0" y="0"/>
          <a:chExt cx="0" cy="0"/>
        </a:xfrm>
      </p:grpSpPr>
      <p:sp>
        <p:nvSpPr>
          <p:cNvPr id="3896" name="Google Shape;3896;gebe1d2d615_1_3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7" name="Google Shape;3897;gebe1d2d615_1_3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e7f7b7426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e7f7b7426b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0" name="Shape 3900"/>
        <p:cNvGrpSpPr/>
        <p:nvPr/>
      </p:nvGrpSpPr>
      <p:grpSpPr>
        <a:xfrm>
          <a:off x="0" y="0"/>
          <a:ext cx="0" cy="0"/>
          <a:chOff x="0" y="0"/>
          <a:chExt cx="0" cy="0"/>
        </a:xfrm>
      </p:grpSpPr>
      <p:sp>
        <p:nvSpPr>
          <p:cNvPr id="3901" name="Google Shape;3901;gebe1d2d615_1_3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2" name="Google Shape;3902;gebe1d2d615_1_3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6" name="Shape 3906"/>
        <p:cNvGrpSpPr/>
        <p:nvPr/>
      </p:nvGrpSpPr>
      <p:grpSpPr>
        <a:xfrm>
          <a:off x="0" y="0"/>
          <a:ext cx="0" cy="0"/>
          <a:chOff x="0" y="0"/>
          <a:chExt cx="0" cy="0"/>
        </a:xfrm>
      </p:grpSpPr>
      <p:sp>
        <p:nvSpPr>
          <p:cNvPr id="3907" name="Google Shape;3907;gebe1d2d615_1_3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8" name="Google Shape;3908;gebe1d2d615_1_3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2" name="Shape 3912"/>
        <p:cNvGrpSpPr/>
        <p:nvPr/>
      </p:nvGrpSpPr>
      <p:grpSpPr>
        <a:xfrm>
          <a:off x="0" y="0"/>
          <a:ext cx="0" cy="0"/>
          <a:chOff x="0" y="0"/>
          <a:chExt cx="0" cy="0"/>
        </a:xfrm>
      </p:grpSpPr>
      <p:sp>
        <p:nvSpPr>
          <p:cNvPr id="3913" name="Google Shape;3913;gebe1d2d615_1_3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4" name="Google Shape;3914;gebe1d2d615_1_3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8" name="Shape 3918"/>
        <p:cNvGrpSpPr/>
        <p:nvPr/>
      </p:nvGrpSpPr>
      <p:grpSpPr>
        <a:xfrm>
          <a:off x="0" y="0"/>
          <a:ext cx="0" cy="0"/>
          <a:chOff x="0" y="0"/>
          <a:chExt cx="0" cy="0"/>
        </a:xfrm>
      </p:grpSpPr>
      <p:sp>
        <p:nvSpPr>
          <p:cNvPr id="3919" name="Google Shape;3919;gebe1d2d615_1_3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0" name="Google Shape;3920;gebe1d2d615_1_3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4" name="Shape 3924"/>
        <p:cNvGrpSpPr/>
        <p:nvPr/>
      </p:nvGrpSpPr>
      <p:grpSpPr>
        <a:xfrm>
          <a:off x="0" y="0"/>
          <a:ext cx="0" cy="0"/>
          <a:chOff x="0" y="0"/>
          <a:chExt cx="0" cy="0"/>
        </a:xfrm>
      </p:grpSpPr>
      <p:sp>
        <p:nvSpPr>
          <p:cNvPr id="3925" name="Google Shape;3925;gebe1d2d615_1_3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6" name="Google Shape;3926;gebe1d2d615_1_3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0" name="Shape 3930"/>
        <p:cNvGrpSpPr/>
        <p:nvPr/>
      </p:nvGrpSpPr>
      <p:grpSpPr>
        <a:xfrm>
          <a:off x="0" y="0"/>
          <a:ext cx="0" cy="0"/>
          <a:chOff x="0" y="0"/>
          <a:chExt cx="0" cy="0"/>
        </a:xfrm>
      </p:grpSpPr>
      <p:sp>
        <p:nvSpPr>
          <p:cNvPr id="3931" name="Google Shape;3931;gebe1d2d615_1_3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2" name="Google Shape;3932;gebe1d2d615_1_3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6" name="Shape 3936"/>
        <p:cNvGrpSpPr/>
        <p:nvPr/>
      </p:nvGrpSpPr>
      <p:grpSpPr>
        <a:xfrm>
          <a:off x="0" y="0"/>
          <a:ext cx="0" cy="0"/>
          <a:chOff x="0" y="0"/>
          <a:chExt cx="0" cy="0"/>
        </a:xfrm>
      </p:grpSpPr>
      <p:sp>
        <p:nvSpPr>
          <p:cNvPr id="3937" name="Google Shape;3937;gebe1d2d615_1_3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8" name="Google Shape;3938;gebe1d2d615_1_3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2" name="Shape 3942"/>
        <p:cNvGrpSpPr/>
        <p:nvPr/>
      </p:nvGrpSpPr>
      <p:grpSpPr>
        <a:xfrm>
          <a:off x="0" y="0"/>
          <a:ext cx="0" cy="0"/>
          <a:chOff x="0" y="0"/>
          <a:chExt cx="0" cy="0"/>
        </a:xfrm>
      </p:grpSpPr>
      <p:sp>
        <p:nvSpPr>
          <p:cNvPr id="3943" name="Google Shape;3943;gebe1d2d615_1_3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4" name="Google Shape;3944;gebe1d2d615_1_3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9" name="Shape 3949"/>
        <p:cNvGrpSpPr/>
        <p:nvPr/>
      </p:nvGrpSpPr>
      <p:grpSpPr>
        <a:xfrm>
          <a:off x="0" y="0"/>
          <a:ext cx="0" cy="0"/>
          <a:chOff x="0" y="0"/>
          <a:chExt cx="0" cy="0"/>
        </a:xfrm>
      </p:grpSpPr>
      <p:sp>
        <p:nvSpPr>
          <p:cNvPr id="3950" name="Google Shape;3950;gebe1d2d615_1_3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1" name="Google Shape;3951;gebe1d2d615_1_3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5" name="Shape 3955"/>
        <p:cNvGrpSpPr/>
        <p:nvPr/>
      </p:nvGrpSpPr>
      <p:grpSpPr>
        <a:xfrm>
          <a:off x="0" y="0"/>
          <a:ext cx="0" cy="0"/>
          <a:chOff x="0" y="0"/>
          <a:chExt cx="0" cy="0"/>
        </a:xfrm>
      </p:grpSpPr>
      <p:sp>
        <p:nvSpPr>
          <p:cNvPr id="3956" name="Google Shape;3956;gebe1d2d615_1_3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7" name="Google Shape;3957;gebe1d2d615_1_3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e7f7b7426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e7f7b7426b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1" name="Shape 3961"/>
        <p:cNvGrpSpPr/>
        <p:nvPr/>
      </p:nvGrpSpPr>
      <p:grpSpPr>
        <a:xfrm>
          <a:off x="0" y="0"/>
          <a:ext cx="0" cy="0"/>
          <a:chOff x="0" y="0"/>
          <a:chExt cx="0" cy="0"/>
        </a:xfrm>
      </p:grpSpPr>
      <p:sp>
        <p:nvSpPr>
          <p:cNvPr id="3962" name="Google Shape;3962;gebe1d2d615_1_3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3" name="Google Shape;3963;gebe1d2d615_1_33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7" name="Shape 3967"/>
        <p:cNvGrpSpPr/>
        <p:nvPr/>
      </p:nvGrpSpPr>
      <p:grpSpPr>
        <a:xfrm>
          <a:off x="0" y="0"/>
          <a:ext cx="0" cy="0"/>
          <a:chOff x="0" y="0"/>
          <a:chExt cx="0" cy="0"/>
        </a:xfrm>
      </p:grpSpPr>
      <p:sp>
        <p:nvSpPr>
          <p:cNvPr id="3968" name="Google Shape;3968;geec81f0862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9" name="Google Shape;3969;geec81f0862_0_1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2" name="Shape 3972"/>
        <p:cNvGrpSpPr/>
        <p:nvPr/>
      </p:nvGrpSpPr>
      <p:grpSpPr>
        <a:xfrm>
          <a:off x="0" y="0"/>
          <a:ext cx="0" cy="0"/>
          <a:chOff x="0" y="0"/>
          <a:chExt cx="0" cy="0"/>
        </a:xfrm>
      </p:grpSpPr>
      <p:sp>
        <p:nvSpPr>
          <p:cNvPr id="3973" name="Google Shape;3973;geec81f0862_0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4" name="Google Shape;3974;geec81f0862_0_1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8" name="Shape 3978"/>
        <p:cNvGrpSpPr/>
        <p:nvPr/>
      </p:nvGrpSpPr>
      <p:grpSpPr>
        <a:xfrm>
          <a:off x="0" y="0"/>
          <a:ext cx="0" cy="0"/>
          <a:chOff x="0" y="0"/>
          <a:chExt cx="0" cy="0"/>
        </a:xfrm>
      </p:grpSpPr>
      <p:sp>
        <p:nvSpPr>
          <p:cNvPr id="3979" name="Google Shape;3979;geec81f0862_0_1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0" name="Google Shape;3980;geec81f0862_0_1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4" name="Shape 3984"/>
        <p:cNvGrpSpPr/>
        <p:nvPr/>
      </p:nvGrpSpPr>
      <p:grpSpPr>
        <a:xfrm>
          <a:off x="0" y="0"/>
          <a:ext cx="0" cy="0"/>
          <a:chOff x="0" y="0"/>
          <a:chExt cx="0" cy="0"/>
        </a:xfrm>
      </p:grpSpPr>
      <p:sp>
        <p:nvSpPr>
          <p:cNvPr id="3985" name="Google Shape;3985;geec81f0862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6" name="Google Shape;3986;geec81f0862_0_1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0" name="Shape 3990"/>
        <p:cNvGrpSpPr/>
        <p:nvPr/>
      </p:nvGrpSpPr>
      <p:grpSpPr>
        <a:xfrm>
          <a:off x="0" y="0"/>
          <a:ext cx="0" cy="0"/>
          <a:chOff x="0" y="0"/>
          <a:chExt cx="0" cy="0"/>
        </a:xfrm>
      </p:grpSpPr>
      <p:sp>
        <p:nvSpPr>
          <p:cNvPr id="3991" name="Google Shape;3991;geec81f0862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2" name="Google Shape;3992;geec81f0862_0_1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6" name="Shape 3996"/>
        <p:cNvGrpSpPr/>
        <p:nvPr/>
      </p:nvGrpSpPr>
      <p:grpSpPr>
        <a:xfrm>
          <a:off x="0" y="0"/>
          <a:ext cx="0" cy="0"/>
          <a:chOff x="0" y="0"/>
          <a:chExt cx="0" cy="0"/>
        </a:xfrm>
      </p:grpSpPr>
      <p:sp>
        <p:nvSpPr>
          <p:cNvPr id="3997" name="Google Shape;3997;geec81f0862_0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8" name="Google Shape;3998;geec81f0862_0_1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2" name="Shape 4002"/>
        <p:cNvGrpSpPr/>
        <p:nvPr/>
      </p:nvGrpSpPr>
      <p:grpSpPr>
        <a:xfrm>
          <a:off x="0" y="0"/>
          <a:ext cx="0" cy="0"/>
          <a:chOff x="0" y="0"/>
          <a:chExt cx="0" cy="0"/>
        </a:xfrm>
      </p:grpSpPr>
      <p:sp>
        <p:nvSpPr>
          <p:cNvPr id="4003" name="Google Shape;4003;geec81f0862_0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4" name="Google Shape;4004;geec81f0862_0_1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8" name="Shape 4008"/>
        <p:cNvGrpSpPr/>
        <p:nvPr/>
      </p:nvGrpSpPr>
      <p:grpSpPr>
        <a:xfrm>
          <a:off x="0" y="0"/>
          <a:ext cx="0" cy="0"/>
          <a:chOff x="0" y="0"/>
          <a:chExt cx="0" cy="0"/>
        </a:xfrm>
      </p:grpSpPr>
      <p:sp>
        <p:nvSpPr>
          <p:cNvPr id="4009" name="Google Shape;4009;geec81f0862_0_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0" name="Google Shape;4010;geec81f0862_0_1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5" name="Shape 4015"/>
        <p:cNvGrpSpPr/>
        <p:nvPr/>
      </p:nvGrpSpPr>
      <p:grpSpPr>
        <a:xfrm>
          <a:off x="0" y="0"/>
          <a:ext cx="0" cy="0"/>
          <a:chOff x="0" y="0"/>
          <a:chExt cx="0" cy="0"/>
        </a:xfrm>
      </p:grpSpPr>
      <p:sp>
        <p:nvSpPr>
          <p:cNvPr id="4016" name="Google Shape;4016;geec81f0862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7" name="Google Shape;4017;geec81f0862_0_1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e7f7b7426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e7f7b7426b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4" name="Shape 4024"/>
        <p:cNvGrpSpPr/>
        <p:nvPr/>
      </p:nvGrpSpPr>
      <p:grpSpPr>
        <a:xfrm>
          <a:off x="0" y="0"/>
          <a:ext cx="0" cy="0"/>
          <a:chOff x="0" y="0"/>
          <a:chExt cx="0" cy="0"/>
        </a:xfrm>
      </p:grpSpPr>
      <p:sp>
        <p:nvSpPr>
          <p:cNvPr id="4025" name="Google Shape;4025;geec81f0862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6" name="Google Shape;4026;geec81f0862_0_1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0" name="Shape 4030"/>
        <p:cNvGrpSpPr/>
        <p:nvPr/>
      </p:nvGrpSpPr>
      <p:grpSpPr>
        <a:xfrm>
          <a:off x="0" y="0"/>
          <a:ext cx="0" cy="0"/>
          <a:chOff x="0" y="0"/>
          <a:chExt cx="0" cy="0"/>
        </a:xfrm>
      </p:grpSpPr>
      <p:sp>
        <p:nvSpPr>
          <p:cNvPr id="4031" name="Google Shape;4031;geec81f0862_0_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2" name="Google Shape;4032;geec81f0862_0_1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6" name="Shape 4036"/>
        <p:cNvGrpSpPr/>
        <p:nvPr/>
      </p:nvGrpSpPr>
      <p:grpSpPr>
        <a:xfrm>
          <a:off x="0" y="0"/>
          <a:ext cx="0" cy="0"/>
          <a:chOff x="0" y="0"/>
          <a:chExt cx="0" cy="0"/>
        </a:xfrm>
      </p:grpSpPr>
      <p:sp>
        <p:nvSpPr>
          <p:cNvPr id="4037" name="Google Shape;4037;gebe1d2d615_1_3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8" name="Google Shape;4038;gebe1d2d615_1_3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1" name="Shape 4041"/>
        <p:cNvGrpSpPr/>
        <p:nvPr/>
      </p:nvGrpSpPr>
      <p:grpSpPr>
        <a:xfrm>
          <a:off x="0" y="0"/>
          <a:ext cx="0" cy="0"/>
          <a:chOff x="0" y="0"/>
          <a:chExt cx="0" cy="0"/>
        </a:xfrm>
      </p:grpSpPr>
      <p:sp>
        <p:nvSpPr>
          <p:cNvPr id="4042" name="Google Shape;4042;gebe1d2d615_1_3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3" name="Google Shape;4043;gebe1d2d615_1_3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7" name="Shape 4047"/>
        <p:cNvGrpSpPr/>
        <p:nvPr/>
      </p:nvGrpSpPr>
      <p:grpSpPr>
        <a:xfrm>
          <a:off x="0" y="0"/>
          <a:ext cx="0" cy="0"/>
          <a:chOff x="0" y="0"/>
          <a:chExt cx="0" cy="0"/>
        </a:xfrm>
      </p:grpSpPr>
      <p:sp>
        <p:nvSpPr>
          <p:cNvPr id="4048" name="Google Shape;4048;gebe1d2d615_1_3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9" name="Google Shape;4049;gebe1d2d615_1_3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3" name="Shape 4053"/>
        <p:cNvGrpSpPr/>
        <p:nvPr/>
      </p:nvGrpSpPr>
      <p:grpSpPr>
        <a:xfrm>
          <a:off x="0" y="0"/>
          <a:ext cx="0" cy="0"/>
          <a:chOff x="0" y="0"/>
          <a:chExt cx="0" cy="0"/>
        </a:xfrm>
      </p:grpSpPr>
      <p:sp>
        <p:nvSpPr>
          <p:cNvPr id="4054" name="Google Shape;4054;gebe1d2d615_1_3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5" name="Google Shape;4055;gebe1d2d615_1_3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9" name="Shape 4059"/>
        <p:cNvGrpSpPr/>
        <p:nvPr/>
      </p:nvGrpSpPr>
      <p:grpSpPr>
        <a:xfrm>
          <a:off x="0" y="0"/>
          <a:ext cx="0" cy="0"/>
          <a:chOff x="0" y="0"/>
          <a:chExt cx="0" cy="0"/>
        </a:xfrm>
      </p:grpSpPr>
      <p:sp>
        <p:nvSpPr>
          <p:cNvPr id="4060" name="Google Shape;4060;gebe1d2d615_1_3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1" name="Google Shape;4061;gebe1d2d615_1_3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5" name="Shape 4065"/>
        <p:cNvGrpSpPr/>
        <p:nvPr/>
      </p:nvGrpSpPr>
      <p:grpSpPr>
        <a:xfrm>
          <a:off x="0" y="0"/>
          <a:ext cx="0" cy="0"/>
          <a:chOff x="0" y="0"/>
          <a:chExt cx="0" cy="0"/>
        </a:xfrm>
      </p:grpSpPr>
      <p:sp>
        <p:nvSpPr>
          <p:cNvPr id="4066" name="Google Shape;4066;gebe1d2d615_1_3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7" name="Google Shape;4067;gebe1d2d615_1_3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1" name="Shape 4071"/>
        <p:cNvGrpSpPr/>
        <p:nvPr/>
      </p:nvGrpSpPr>
      <p:grpSpPr>
        <a:xfrm>
          <a:off x="0" y="0"/>
          <a:ext cx="0" cy="0"/>
          <a:chOff x="0" y="0"/>
          <a:chExt cx="0" cy="0"/>
        </a:xfrm>
      </p:grpSpPr>
      <p:sp>
        <p:nvSpPr>
          <p:cNvPr id="4072" name="Google Shape;4072;gebe1d2d615_1_3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3" name="Google Shape;4073;gebe1d2d615_1_3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7" name="Shape 4077"/>
        <p:cNvGrpSpPr/>
        <p:nvPr/>
      </p:nvGrpSpPr>
      <p:grpSpPr>
        <a:xfrm>
          <a:off x="0" y="0"/>
          <a:ext cx="0" cy="0"/>
          <a:chOff x="0" y="0"/>
          <a:chExt cx="0" cy="0"/>
        </a:xfrm>
      </p:grpSpPr>
      <p:sp>
        <p:nvSpPr>
          <p:cNvPr id="4078" name="Google Shape;4078;gebe1d2d615_1_3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9" name="Google Shape;4079;gebe1d2d615_1_3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67226850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e672268506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e7f7b7426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e7f7b7426b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6" name="Shape 4086"/>
        <p:cNvGrpSpPr/>
        <p:nvPr/>
      </p:nvGrpSpPr>
      <p:grpSpPr>
        <a:xfrm>
          <a:off x="0" y="0"/>
          <a:ext cx="0" cy="0"/>
          <a:chOff x="0" y="0"/>
          <a:chExt cx="0" cy="0"/>
        </a:xfrm>
      </p:grpSpPr>
      <p:sp>
        <p:nvSpPr>
          <p:cNvPr id="4087" name="Google Shape;4087;geec81f0862_0_1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8" name="Google Shape;4088;geec81f0862_0_14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1" name="Shape 4091"/>
        <p:cNvGrpSpPr/>
        <p:nvPr/>
      </p:nvGrpSpPr>
      <p:grpSpPr>
        <a:xfrm>
          <a:off x="0" y="0"/>
          <a:ext cx="0" cy="0"/>
          <a:chOff x="0" y="0"/>
          <a:chExt cx="0" cy="0"/>
        </a:xfrm>
      </p:grpSpPr>
      <p:sp>
        <p:nvSpPr>
          <p:cNvPr id="4092" name="Google Shape;4092;geec81f0862_0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3" name="Google Shape;4093;geec81f0862_0_15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7" name="Shape 4097"/>
        <p:cNvGrpSpPr/>
        <p:nvPr/>
      </p:nvGrpSpPr>
      <p:grpSpPr>
        <a:xfrm>
          <a:off x="0" y="0"/>
          <a:ext cx="0" cy="0"/>
          <a:chOff x="0" y="0"/>
          <a:chExt cx="0" cy="0"/>
        </a:xfrm>
      </p:grpSpPr>
      <p:sp>
        <p:nvSpPr>
          <p:cNvPr id="4098" name="Google Shape;4098;geec81f0862_0_1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9" name="Google Shape;4099;geec81f0862_0_1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3" name="Shape 4103"/>
        <p:cNvGrpSpPr/>
        <p:nvPr/>
      </p:nvGrpSpPr>
      <p:grpSpPr>
        <a:xfrm>
          <a:off x="0" y="0"/>
          <a:ext cx="0" cy="0"/>
          <a:chOff x="0" y="0"/>
          <a:chExt cx="0" cy="0"/>
        </a:xfrm>
      </p:grpSpPr>
      <p:sp>
        <p:nvSpPr>
          <p:cNvPr id="4104" name="Google Shape;4104;geec81f0862_0_1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5" name="Google Shape;4105;geec81f0862_0_1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1" name="Shape 4111"/>
        <p:cNvGrpSpPr/>
        <p:nvPr/>
      </p:nvGrpSpPr>
      <p:grpSpPr>
        <a:xfrm>
          <a:off x="0" y="0"/>
          <a:ext cx="0" cy="0"/>
          <a:chOff x="0" y="0"/>
          <a:chExt cx="0" cy="0"/>
        </a:xfrm>
      </p:grpSpPr>
      <p:sp>
        <p:nvSpPr>
          <p:cNvPr id="4112" name="Google Shape;4112;ged8ab6c5f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3" name="Google Shape;4113;ged8ab6c5f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6" name="Shape 4116"/>
        <p:cNvGrpSpPr/>
        <p:nvPr/>
      </p:nvGrpSpPr>
      <p:grpSpPr>
        <a:xfrm>
          <a:off x="0" y="0"/>
          <a:ext cx="0" cy="0"/>
          <a:chOff x="0" y="0"/>
          <a:chExt cx="0" cy="0"/>
        </a:xfrm>
      </p:grpSpPr>
      <p:sp>
        <p:nvSpPr>
          <p:cNvPr id="4117" name="Google Shape;4117;ged8ab6c5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8" name="Google Shape;4118;ged8ab6c5fd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2" name="Shape 4122"/>
        <p:cNvGrpSpPr/>
        <p:nvPr/>
      </p:nvGrpSpPr>
      <p:grpSpPr>
        <a:xfrm>
          <a:off x="0" y="0"/>
          <a:ext cx="0" cy="0"/>
          <a:chOff x="0" y="0"/>
          <a:chExt cx="0" cy="0"/>
        </a:xfrm>
      </p:grpSpPr>
      <p:sp>
        <p:nvSpPr>
          <p:cNvPr id="4123" name="Google Shape;4123;ged8ab6c5f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4" name="Google Shape;4124;ged8ab6c5fd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8" name="Shape 4128"/>
        <p:cNvGrpSpPr/>
        <p:nvPr/>
      </p:nvGrpSpPr>
      <p:grpSpPr>
        <a:xfrm>
          <a:off x="0" y="0"/>
          <a:ext cx="0" cy="0"/>
          <a:chOff x="0" y="0"/>
          <a:chExt cx="0" cy="0"/>
        </a:xfrm>
      </p:grpSpPr>
      <p:sp>
        <p:nvSpPr>
          <p:cNvPr id="4129" name="Google Shape;4129;ged8ab6c5f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0" name="Google Shape;4130;ged8ab6c5fd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4" name="Shape 4134"/>
        <p:cNvGrpSpPr/>
        <p:nvPr/>
      </p:nvGrpSpPr>
      <p:grpSpPr>
        <a:xfrm>
          <a:off x="0" y="0"/>
          <a:ext cx="0" cy="0"/>
          <a:chOff x="0" y="0"/>
          <a:chExt cx="0" cy="0"/>
        </a:xfrm>
      </p:grpSpPr>
      <p:sp>
        <p:nvSpPr>
          <p:cNvPr id="4135" name="Google Shape;4135;ged8ab6c5f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6" name="Google Shape;4136;ged8ab6c5fd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0" name="Shape 4140"/>
        <p:cNvGrpSpPr/>
        <p:nvPr/>
      </p:nvGrpSpPr>
      <p:grpSpPr>
        <a:xfrm>
          <a:off x="0" y="0"/>
          <a:ext cx="0" cy="0"/>
          <a:chOff x="0" y="0"/>
          <a:chExt cx="0" cy="0"/>
        </a:xfrm>
      </p:grpSpPr>
      <p:sp>
        <p:nvSpPr>
          <p:cNvPr id="4141" name="Google Shape;4141;ged8ab6c5f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2" name="Google Shape;4142;ged8ab6c5fd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e7f7b7426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e7f7b7426b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6" name="Shape 4146"/>
        <p:cNvGrpSpPr/>
        <p:nvPr/>
      </p:nvGrpSpPr>
      <p:grpSpPr>
        <a:xfrm>
          <a:off x="0" y="0"/>
          <a:ext cx="0" cy="0"/>
          <a:chOff x="0" y="0"/>
          <a:chExt cx="0" cy="0"/>
        </a:xfrm>
      </p:grpSpPr>
      <p:sp>
        <p:nvSpPr>
          <p:cNvPr id="4147" name="Google Shape;4147;ged8ab6c5f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8" name="Google Shape;4148;ged8ab6c5fd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2" name="Shape 4152"/>
        <p:cNvGrpSpPr/>
        <p:nvPr/>
      </p:nvGrpSpPr>
      <p:grpSpPr>
        <a:xfrm>
          <a:off x="0" y="0"/>
          <a:ext cx="0" cy="0"/>
          <a:chOff x="0" y="0"/>
          <a:chExt cx="0" cy="0"/>
        </a:xfrm>
      </p:grpSpPr>
      <p:sp>
        <p:nvSpPr>
          <p:cNvPr id="4153" name="Google Shape;4153;ged8ab6c5f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4" name="Google Shape;4154;ged8ab6c5fd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8" name="Shape 4158"/>
        <p:cNvGrpSpPr/>
        <p:nvPr/>
      </p:nvGrpSpPr>
      <p:grpSpPr>
        <a:xfrm>
          <a:off x="0" y="0"/>
          <a:ext cx="0" cy="0"/>
          <a:chOff x="0" y="0"/>
          <a:chExt cx="0" cy="0"/>
        </a:xfrm>
      </p:grpSpPr>
      <p:sp>
        <p:nvSpPr>
          <p:cNvPr id="4159" name="Google Shape;4159;ged8ab6c5f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0" name="Google Shape;4160;ged8ab6c5fd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4" name="Shape 4164"/>
        <p:cNvGrpSpPr/>
        <p:nvPr/>
      </p:nvGrpSpPr>
      <p:grpSpPr>
        <a:xfrm>
          <a:off x="0" y="0"/>
          <a:ext cx="0" cy="0"/>
          <a:chOff x="0" y="0"/>
          <a:chExt cx="0" cy="0"/>
        </a:xfrm>
      </p:grpSpPr>
      <p:sp>
        <p:nvSpPr>
          <p:cNvPr id="4165" name="Google Shape;4165;ged8ab6c5fd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6" name="Google Shape;4166;ged8ab6c5fd_0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9" name="Shape 4169"/>
        <p:cNvGrpSpPr/>
        <p:nvPr/>
      </p:nvGrpSpPr>
      <p:grpSpPr>
        <a:xfrm>
          <a:off x="0" y="0"/>
          <a:ext cx="0" cy="0"/>
          <a:chOff x="0" y="0"/>
          <a:chExt cx="0" cy="0"/>
        </a:xfrm>
      </p:grpSpPr>
      <p:sp>
        <p:nvSpPr>
          <p:cNvPr id="4170" name="Google Shape;4170;geec81f0862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1" name="Google Shape;4171;geec81f0862_0_8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5" name="Shape 4175"/>
        <p:cNvGrpSpPr/>
        <p:nvPr/>
      </p:nvGrpSpPr>
      <p:grpSpPr>
        <a:xfrm>
          <a:off x="0" y="0"/>
          <a:ext cx="0" cy="0"/>
          <a:chOff x="0" y="0"/>
          <a:chExt cx="0" cy="0"/>
        </a:xfrm>
      </p:grpSpPr>
      <p:sp>
        <p:nvSpPr>
          <p:cNvPr id="4176" name="Google Shape;4176;geec81f0862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7" name="Google Shape;4177;geec81f0862_0_8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1" name="Shape 4181"/>
        <p:cNvGrpSpPr/>
        <p:nvPr/>
      </p:nvGrpSpPr>
      <p:grpSpPr>
        <a:xfrm>
          <a:off x="0" y="0"/>
          <a:ext cx="0" cy="0"/>
          <a:chOff x="0" y="0"/>
          <a:chExt cx="0" cy="0"/>
        </a:xfrm>
      </p:grpSpPr>
      <p:sp>
        <p:nvSpPr>
          <p:cNvPr id="4182" name="Google Shape;4182;geec81f0862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3" name="Google Shape;4183;geec81f0862_0_8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7" name="Shape 4187"/>
        <p:cNvGrpSpPr/>
        <p:nvPr/>
      </p:nvGrpSpPr>
      <p:grpSpPr>
        <a:xfrm>
          <a:off x="0" y="0"/>
          <a:ext cx="0" cy="0"/>
          <a:chOff x="0" y="0"/>
          <a:chExt cx="0" cy="0"/>
        </a:xfrm>
      </p:grpSpPr>
      <p:sp>
        <p:nvSpPr>
          <p:cNvPr id="4188" name="Google Shape;4188;geec81f0862_0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9" name="Google Shape;4189;geec81f0862_0_8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3" name="Shape 4193"/>
        <p:cNvGrpSpPr/>
        <p:nvPr/>
      </p:nvGrpSpPr>
      <p:grpSpPr>
        <a:xfrm>
          <a:off x="0" y="0"/>
          <a:ext cx="0" cy="0"/>
          <a:chOff x="0" y="0"/>
          <a:chExt cx="0" cy="0"/>
        </a:xfrm>
      </p:grpSpPr>
      <p:sp>
        <p:nvSpPr>
          <p:cNvPr id="4194" name="Google Shape;4194;geec81f0862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5" name="Google Shape;4195;geec81f0862_0_9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9" name="Shape 4199"/>
        <p:cNvGrpSpPr/>
        <p:nvPr/>
      </p:nvGrpSpPr>
      <p:grpSpPr>
        <a:xfrm>
          <a:off x="0" y="0"/>
          <a:ext cx="0" cy="0"/>
          <a:chOff x="0" y="0"/>
          <a:chExt cx="0" cy="0"/>
        </a:xfrm>
      </p:grpSpPr>
      <p:sp>
        <p:nvSpPr>
          <p:cNvPr id="4200" name="Google Shape;4200;geec81f0862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1" name="Google Shape;4201;geec81f0862_0_9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e7f7b7426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e7f7b7426b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5" name="Shape 4205"/>
        <p:cNvGrpSpPr/>
        <p:nvPr/>
      </p:nvGrpSpPr>
      <p:grpSpPr>
        <a:xfrm>
          <a:off x="0" y="0"/>
          <a:ext cx="0" cy="0"/>
          <a:chOff x="0" y="0"/>
          <a:chExt cx="0" cy="0"/>
        </a:xfrm>
      </p:grpSpPr>
      <p:sp>
        <p:nvSpPr>
          <p:cNvPr id="4206" name="Google Shape;4206;geec81f0862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7" name="Google Shape;4207;geec81f0862_0_9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2" name="Shape 4212"/>
        <p:cNvGrpSpPr/>
        <p:nvPr/>
      </p:nvGrpSpPr>
      <p:grpSpPr>
        <a:xfrm>
          <a:off x="0" y="0"/>
          <a:ext cx="0" cy="0"/>
          <a:chOff x="0" y="0"/>
          <a:chExt cx="0" cy="0"/>
        </a:xfrm>
      </p:grpSpPr>
      <p:sp>
        <p:nvSpPr>
          <p:cNvPr id="4213" name="Google Shape;4213;geec81f0862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4" name="Google Shape;4214;geec81f0862_0_9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e7f7b7426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ge7f7b7426b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e7f7b7426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e7f7b7426b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e7f7b7426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ge7f7b7426b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e7f7b7426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ge7f7b7426b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e7f7b7426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ge7f7b7426b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e931ea782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e931ea782f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e931ea782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ge931ea782f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e931ea782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ge931ea782f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e931ea782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e931ea782f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e931ea782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ge931ea782f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ef1ce2e4aa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ef1ce2e4aa_1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ef1ce2e4aa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gef1ce2e4aa_1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ef1ce2e4aa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ef1ce2e4aa_1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ef1ce2e4aa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gef1ce2e4aa_1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ef1ce2e4aa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gef1ce2e4aa_1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ef1ce2e4aa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gef1ce2e4aa_1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ef1ce2e4aa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gef1ce2e4aa_1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ef1ce2e4aa_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gef1ce2e4aa_1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ef1ce2e4aa_1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ef1ce2e4aa_1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ef1ce2e4aa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gef1ce2e4aa_1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ef1ce2e4aa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gef1ce2e4aa_1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ef1ce2e4a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ef1ce2e4aa_1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ef1ce2e4aa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gef1ce2e4aa_1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ef1ce2e4aa_1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1" name="Google Shape;831;gef1ce2e4aa_1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ef1ce2e4aa_1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gef1ce2e4aa_1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ef1ce2e4aa_1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ef1ce2e4aa_1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ef1ce2e4aa_1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gef1ce2e4aa_1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67226850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e672268506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ef1ce2e4aa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gef1ce2e4aa_1_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ef1ce2e4aa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1" name="Google Shape;861;gef1ce2e4aa_1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cb187ffeb7_1_1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7" name="Google Shape;867;gcb187ffeb7_1_17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cb187ffeb7_1_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gcb187ffeb7_1_17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cb187ffeb7_1_1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8" name="Google Shape;878;gcb187ffeb7_1_17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cb187ffeb7_1_1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gcb187ffeb7_1_17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cb187ffeb7_1_1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gcb187ffeb7_1_17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cb187ffeb7_1_1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 name="Google Shape;897;gcb187ffeb7_1_1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cb187ffeb7_1_1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gcb187ffeb7_1_17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cb187ffeb7_1_1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cb187ffeb7_1_17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3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7"/>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3600"/>
              <a:buNone/>
              <a:defRPr b="1" sz="36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13" name="Google Shape;13;p7"/>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6"/>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56" name="Google Shape;56;p16"/>
          <p:cNvPicPr preferRelativeResize="0"/>
          <p:nvPr/>
        </p:nvPicPr>
        <p:blipFill rotWithShape="1">
          <a:blip r:embed="rId3">
            <a:alphaModFix/>
          </a:blip>
          <a:srcRect b="0" l="0" r="0" t="0"/>
          <a:stretch/>
        </p:blipFill>
        <p:spPr>
          <a:xfrm rot="5400000">
            <a:off x="3278924" y="414049"/>
            <a:ext cx="7626550" cy="2883800"/>
          </a:xfrm>
          <a:prstGeom prst="rect">
            <a:avLst/>
          </a:prstGeom>
          <a:noFill/>
          <a:ln>
            <a:noFill/>
          </a:ln>
        </p:spPr>
      </p:pic>
      <p:pic>
        <p:nvPicPr>
          <p:cNvPr id="57" name="Google Shape;57;p16"/>
          <p:cNvPicPr preferRelativeResize="0"/>
          <p:nvPr/>
        </p:nvPicPr>
        <p:blipFill rotWithShape="1">
          <a:blip r:embed="rId3">
            <a:alphaModFix/>
          </a:blip>
          <a:srcRect b="0" l="0" r="0" t="0"/>
          <a:stretch/>
        </p:blipFill>
        <p:spPr>
          <a:xfrm flipH="1" rot="5400000">
            <a:off x="4822413" y="-351912"/>
            <a:ext cx="9309800" cy="352027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60" name="Google Shape;60;p17"/>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Char char="●"/>
              <a:defRPr sz="1600">
                <a:solidFill>
                  <a:schemeClr val="lt1"/>
                </a:solidFill>
              </a:defRPr>
            </a:lvl1pPr>
            <a:lvl2pPr indent="-330200" lvl="1" marL="914400" algn="l">
              <a:lnSpc>
                <a:spcPct val="100000"/>
              </a:lnSpc>
              <a:spcBef>
                <a:spcPts val="1600"/>
              </a:spcBef>
              <a:spcAft>
                <a:spcPts val="0"/>
              </a:spcAft>
              <a:buClr>
                <a:schemeClr val="lt1"/>
              </a:buClr>
              <a:buSzPts val="1600"/>
              <a:buChar char="○"/>
              <a:defRPr sz="1600">
                <a:solidFill>
                  <a:schemeClr val="lt1"/>
                </a:solidFill>
              </a:defRPr>
            </a:lvl2pPr>
            <a:lvl3pPr indent="-330200" lvl="2" marL="1371600" algn="l">
              <a:lnSpc>
                <a:spcPct val="100000"/>
              </a:lnSpc>
              <a:spcBef>
                <a:spcPts val="1600"/>
              </a:spcBef>
              <a:spcAft>
                <a:spcPts val="0"/>
              </a:spcAft>
              <a:buClr>
                <a:schemeClr val="lt1"/>
              </a:buClr>
              <a:buSzPts val="1600"/>
              <a:buChar char="■"/>
              <a:defRPr sz="1600">
                <a:solidFill>
                  <a:schemeClr val="lt1"/>
                </a:solidFill>
              </a:defRPr>
            </a:lvl3pPr>
            <a:lvl4pPr indent="-330200" lvl="3" marL="1828800" algn="l">
              <a:lnSpc>
                <a:spcPct val="100000"/>
              </a:lnSpc>
              <a:spcBef>
                <a:spcPts val="1600"/>
              </a:spcBef>
              <a:spcAft>
                <a:spcPts val="0"/>
              </a:spcAft>
              <a:buClr>
                <a:schemeClr val="lt1"/>
              </a:buClr>
              <a:buSzPts val="1600"/>
              <a:buChar char="●"/>
              <a:defRPr sz="1600">
                <a:solidFill>
                  <a:schemeClr val="lt1"/>
                </a:solidFill>
              </a:defRPr>
            </a:lvl4pPr>
            <a:lvl5pPr indent="-330200" lvl="4" marL="2286000" algn="l">
              <a:lnSpc>
                <a:spcPct val="100000"/>
              </a:lnSpc>
              <a:spcBef>
                <a:spcPts val="1600"/>
              </a:spcBef>
              <a:spcAft>
                <a:spcPts val="0"/>
              </a:spcAft>
              <a:buClr>
                <a:schemeClr val="lt1"/>
              </a:buClr>
              <a:buSzPts val="1600"/>
              <a:buChar char="○"/>
              <a:defRPr sz="1600">
                <a:solidFill>
                  <a:schemeClr val="lt1"/>
                </a:solidFill>
              </a:defRPr>
            </a:lvl5pPr>
            <a:lvl6pPr indent="-330200" lvl="5" marL="2743200" algn="l">
              <a:lnSpc>
                <a:spcPct val="100000"/>
              </a:lnSpc>
              <a:spcBef>
                <a:spcPts val="1600"/>
              </a:spcBef>
              <a:spcAft>
                <a:spcPts val="0"/>
              </a:spcAft>
              <a:buClr>
                <a:schemeClr val="lt1"/>
              </a:buClr>
              <a:buSzPts val="1600"/>
              <a:buChar char="■"/>
              <a:defRPr sz="1600">
                <a:solidFill>
                  <a:schemeClr val="lt1"/>
                </a:solidFill>
              </a:defRPr>
            </a:lvl6pPr>
            <a:lvl7pPr indent="-330200" lvl="6" marL="3200400" algn="l">
              <a:lnSpc>
                <a:spcPct val="100000"/>
              </a:lnSpc>
              <a:spcBef>
                <a:spcPts val="1600"/>
              </a:spcBef>
              <a:spcAft>
                <a:spcPts val="0"/>
              </a:spcAft>
              <a:buClr>
                <a:schemeClr val="lt1"/>
              </a:buClr>
              <a:buSzPts val="1600"/>
              <a:buChar char="●"/>
              <a:defRPr sz="1600">
                <a:solidFill>
                  <a:schemeClr val="lt1"/>
                </a:solidFill>
              </a:defRPr>
            </a:lvl7pPr>
            <a:lvl8pPr indent="-330200" lvl="7" marL="3657600" algn="l">
              <a:lnSpc>
                <a:spcPct val="100000"/>
              </a:lnSpc>
              <a:spcBef>
                <a:spcPts val="1600"/>
              </a:spcBef>
              <a:spcAft>
                <a:spcPts val="0"/>
              </a:spcAft>
              <a:buClr>
                <a:schemeClr val="lt1"/>
              </a:buClr>
              <a:buSzPts val="1600"/>
              <a:buChar char="○"/>
              <a:defRPr sz="1600">
                <a:solidFill>
                  <a:schemeClr val="lt1"/>
                </a:solidFill>
              </a:defRPr>
            </a:lvl8pPr>
            <a:lvl9pPr indent="-330200" lvl="8" marL="411480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8"/>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500"/>
              <a:buNone/>
              <a:defRPr b="1" sz="45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63" name="Google Shape;63;p18"/>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9"/>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20"/>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21"/>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22"/>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3"/>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24"/>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76" name="Google Shape;76;p24"/>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accent1"/>
              </a:buClr>
              <a:buSzPts val="1800"/>
              <a:buChar char="●"/>
              <a:defRPr>
                <a:solidFill>
                  <a:schemeClr val="accent1"/>
                </a:solidFill>
              </a:defRPr>
            </a:lvl1pPr>
            <a:lvl2pPr indent="-342900" lvl="1" marL="91440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5"/>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9" name="Google Shape;79;p25"/>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80" name="Google Shape;80;p25"/>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81" name="Google Shape;81;p25"/>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82" name="Google Shape;82;p25"/>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8"/>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6" name="Google Shape;16;p8"/>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6"/>
          <p:cNvSpPr txBox="1"/>
          <p:nvPr>
            <p:ph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5" name="Google Shape;85;p26"/>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6" name="Google Shape;86;p26"/>
          <p:cNvSpPr txBox="1"/>
          <p:nvPr>
            <p:ph idx="2"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7" name="Google Shape;87;p26"/>
          <p:cNvSpPr txBox="1"/>
          <p:nvPr>
            <p:ph idx="3"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8" name="Google Shape;88;p26"/>
          <p:cNvSpPr txBox="1"/>
          <p:nvPr>
            <p:ph idx="4"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9" name="Google Shape;89;p26"/>
          <p:cNvSpPr txBox="1"/>
          <p:nvPr>
            <p:ph idx="5"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90" name="Google Shape;90;p26"/>
          <p:cNvSpPr txBox="1"/>
          <p:nvPr>
            <p:ph idx="6"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91" name="Google Shape;91;p26"/>
          <p:cNvSpPr txBox="1"/>
          <p:nvPr>
            <p:ph idx="7"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92" name="Google Shape;92;p26"/>
          <p:cNvSpPr txBox="1"/>
          <p:nvPr>
            <p:ph idx="8"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7"/>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5" name="Google Shape;95;p27"/>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96" name="Google Shape;96;p27"/>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7" name="Google Shape;97;p27"/>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98" name="Google Shape;98;p27"/>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9" name="Google Shape;99;p27"/>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28"/>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9"/>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4" name="Google Shape;104;p29"/>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5" name="Google Shape;105;p29"/>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6" name="Google Shape;106;p29"/>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7" name="Google Shape;107;p29"/>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08" name="Google Shape;108;p29"/>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9" name="Google Shape;109;p29"/>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0" name="Google Shape;110;p29"/>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1" name="Google Shape;111;p29"/>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2" name="Google Shape;112;p29"/>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29"/>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29"/>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5" name="Google Shape;115;p29"/>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30"/>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18" name="Google Shape;118;p30"/>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19" name="Google Shape;119;p30"/>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1"/>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22" name="Google Shape;122;p31"/>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31"/>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24" name="Google Shape;124;p31"/>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25" name="Google Shape;125;p31"/>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31"/>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27" name="Google Shape;127;p31"/>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31"/>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29" name="Google Shape;129;p31"/>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2"/>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32" name="Google Shape;132;p32"/>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33"/>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35" name="Google Shape;135;p33"/>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34"/>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8" name="Google Shape;138;p34"/>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35"/>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1" name="Google Shape;141;p35"/>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9"/>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9" name="Google Shape;19;p9"/>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algn="l">
              <a:lnSpc>
                <a:spcPct val="100000"/>
              </a:lnSpc>
              <a:spcBef>
                <a:spcPts val="0"/>
              </a:spcBef>
              <a:spcAft>
                <a:spcPts val="0"/>
              </a:spcAft>
              <a:buClr>
                <a:schemeClr val="lt1"/>
              </a:buClr>
              <a:buSzPts val="1150"/>
              <a:buChar char="●"/>
              <a:defRPr sz="1150">
                <a:solidFill>
                  <a:schemeClr val="lt1"/>
                </a:solidFill>
              </a:defRPr>
            </a:lvl1pPr>
            <a:lvl2pPr indent="-301625" lvl="1" marL="914400" algn="l">
              <a:lnSpc>
                <a:spcPct val="100000"/>
              </a:lnSpc>
              <a:spcBef>
                <a:spcPts val="1600"/>
              </a:spcBef>
              <a:spcAft>
                <a:spcPts val="0"/>
              </a:spcAft>
              <a:buClr>
                <a:schemeClr val="lt1"/>
              </a:buClr>
              <a:buSzPts val="1150"/>
              <a:buChar char="○"/>
              <a:defRPr sz="1150">
                <a:solidFill>
                  <a:schemeClr val="lt1"/>
                </a:solidFill>
              </a:defRPr>
            </a:lvl2pPr>
            <a:lvl3pPr indent="-301625" lvl="2" marL="1371600" algn="l">
              <a:lnSpc>
                <a:spcPct val="100000"/>
              </a:lnSpc>
              <a:spcBef>
                <a:spcPts val="1600"/>
              </a:spcBef>
              <a:spcAft>
                <a:spcPts val="0"/>
              </a:spcAft>
              <a:buClr>
                <a:schemeClr val="lt1"/>
              </a:buClr>
              <a:buSzPts val="1150"/>
              <a:buChar char="■"/>
              <a:defRPr sz="1150">
                <a:solidFill>
                  <a:schemeClr val="lt1"/>
                </a:solidFill>
              </a:defRPr>
            </a:lvl3pPr>
            <a:lvl4pPr indent="-301625" lvl="3" marL="1828800" algn="l">
              <a:lnSpc>
                <a:spcPct val="100000"/>
              </a:lnSpc>
              <a:spcBef>
                <a:spcPts val="1600"/>
              </a:spcBef>
              <a:spcAft>
                <a:spcPts val="0"/>
              </a:spcAft>
              <a:buClr>
                <a:schemeClr val="lt1"/>
              </a:buClr>
              <a:buSzPts val="1150"/>
              <a:buChar char="●"/>
              <a:defRPr sz="1150">
                <a:solidFill>
                  <a:schemeClr val="lt1"/>
                </a:solidFill>
              </a:defRPr>
            </a:lvl4pPr>
            <a:lvl5pPr indent="-301625" lvl="4" marL="2286000" algn="l">
              <a:lnSpc>
                <a:spcPct val="100000"/>
              </a:lnSpc>
              <a:spcBef>
                <a:spcPts val="1600"/>
              </a:spcBef>
              <a:spcAft>
                <a:spcPts val="0"/>
              </a:spcAft>
              <a:buClr>
                <a:schemeClr val="lt1"/>
              </a:buClr>
              <a:buSzPts val="1150"/>
              <a:buChar char="○"/>
              <a:defRPr sz="1150">
                <a:solidFill>
                  <a:schemeClr val="lt1"/>
                </a:solidFill>
              </a:defRPr>
            </a:lvl5pPr>
            <a:lvl6pPr indent="-301625" lvl="5" marL="2743200" algn="l">
              <a:lnSpc>
                <a:spcPct val="100000"/>
              </a:lnSpc>
              <a:spcBef>
                <a:spcPts val="1600"/>
              </a:spcBef>
              <a:spcAft>
                <a:spcPts val="0"/>
              </a:spcAft>
              <a:buClr>
                <a:schemeClr val="lt1"/>
              </a:buClr>
              <a:buSzPts val="1150"/>
              <a:buChar char="■"/>
              <a:defRPr sz="1150">
                <a:solidFill>
                  <a:schemeClr val="lt1"/>
                </a:solidFill>
              </a:defRPr>
            </a:lvl6pPr>
            <a:lvl7pPr indent="-301625" lvl="6" marL="3200400" algn="l">
              <a:lnSpc>
                <a:spcPct val="100000"/>
              </a:lnSpc>
              <a:spcBef>
                <a:spcPts val="1600"/>
              </a:spcBef>
              <a:spcAft>
                <a:spcPts val="0"/>
              </a:spcAft>
              <a:buClr>
                <a:schemeClr val="lt1"/>
              </a:buClr>
              <a:buSzPts val="1150"/>
              <a:buChar char="●"/>
              <a:defRPr sz="1150">
                <a:solidFill>
                  <a:schemeClr val="lt1"/>
                </a:solidFill>
              </a:defRPr>
            </a:lvl7pPr>
            <a:lvl8pPr indent="-301625" lvl="7" marL="3657600" algn="l">
              <a:lnSpc>
                <a:spcPct val="100000"/>
              </a:lnSpc>
              <a:spcBef>
                <a:spcPts val="1600"/>
              </a:spcBef>
              <a:spcAft>
                <a:spcPts val="0"/>
              </a:spcAft>
              <a:buClr>
                <a:schemeClr val="lt1"/>
              </a:buClr>
              <a:buSzPts val="1150"/>
              <a:buChar char="○"/>
              <a:defRPr sz="1150">
                <a:solidFill>
                  <a:schemeClr val="lt1"/>
                </a:solidFill>
              </a:defRPr>
            </a:lvl8pPr>
            <a:lvl9pPr indent="-301625" lvl="8" marL="411480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36"/>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4" name="Google Shape;144;p36"/>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
        <p:nvSpPr>
          <p:cNvPr id="145" name="Google Shape;145;p36"/>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GB" sz="1000" u="none" cap="none" strike="noStrike">
                <a:solidFill>
                  <a:schemeClr val="accent1"/>
                </a:solidFill>
                <a:latin typeface="Arial"/>
                <a:ea typeface="Arial"/>
                <a:cs typeface="Arial"/>
                <a:sym typeface="Arial"/>
              </a:rPr>
              <a:t>CREDITS: This presentation template was created by </a:t>
            </a:r>
            <a:r>
              <a:rPr b="0" i="0" lang="en-GB" sz="1000" u="none" cap="none" strike="noStrike">
                <a:solidFill>
                  <a:schemeClr val="accent1"/>
                </a:solidFill>
                <a:uFill>
                  <a:noFill/>
                </a:uFill>
                <a:latin typeface="Arial"/>
                <a:ea typeface="Arial"/>
                <a:cs typeface="Arial"/>
                <a:sym typeface="Arial"/>
                <a:hlinkClick r:id="rId3">
                  <a:extLst>
                    <a:ext uri="{A12FA001-AC4F-418D-AE19-62706E023703}">
                      <ahyp:hlinkClr val="tx"/>
                    </a:ext>
                  </a:extLst>
                </a:hlinkClick>
              </a:rPr>
              <a:t>Slidesgo</a:t>
            </a:r>
            <a:r>
              <a:rPr b="0" i="0" lang="en-GB" sz="1000" u="none" cap="none" strike="noStrike">
                <a:solidFill>
                  <a:schemeClr val="accent1"/>
                </a:solidFill>
                <a:latin typeface="Arial"/>
                <a:ea typeface="Arial"/>
                <a:cs typeface="Arial"/>
                <a:sym typeface="Arial"/>
              </a:rPr>
              <a:t>, including icons by </a:t>
            </a:r>
            <a:r>
              <a:rPr b="0" i="0" lang="en-GB" sz="1000" u="none" cap="none" strike="noStrike">
                <a:solidFill>
                  <a:schemeClr val="accent1"/>
                </a:solidFill>
                <a:uFill>
                  <a:noFill/>
                </a:uFill>
                <a:latin typeface="Arial"/>
                <a:ea typeface="Arial"/>
                <a:cs typeface="Arial"/>
                <a:sym typeface="Arial"/>
                <a:hlinkClick r:id="rId4">
                  <a:extLst>
                    <a:ext uri="{A12FA001-AC4F-418D-AE19-62706E023703}">
                      <ahyp:hlinkClr val="tx"/>
                    </a:ext>
                  </a:extLst>
                </a:hlinkClick>
              </a:rPr>
              <a:t>Flaticon</a:t>
            </a:r>
            <a:r>
              <a:rPr b="0" i="0" lang="en-GB" sz="1000" u="none" cap="none" strike="noStrike">
                <a:solidFill>
                  <a:schemeClr val="accent1"/>
                </a:solidFill>
                <a:latin typeface="Arial"/>
                <a:ea typeface="Arial"/>
                <a:cs typeface="Arial"/>
                <a:sym typeface="Arial"/>
              </a:rPr>
              <a:t>, and infographics &amp; images by </a:t>
            </a:r>
            <a:r>
              <a:rPr b="0" i="0" lang="en-GB" sz="1000" u="none" cap="none" strike="noStrike">
                <a:solidFill>
                  <a:schemeClr val="accent1"/>
                </a:solidFill>
                <a:uFill>
                  <a:noFill/>
                </a:uFill>
                <a:latin typeface="Arial"/>
                <a:ea typeface="Arial"/>
                <a:cs typeface="Arial"/>
                <a:sym typeface="Arial"/>
                <a:hlinkClick r:id="rId5">
                  <a:extLst>
                    <a:ext uri="{A12FA001-AC4F-418D-AE19-62706E023703}">
                      <ahyp:hlinkClr val="tx"/>
                    </a:ext>
                  </a:extLst>
                </a:hlinkClick>
              </a:rPr>
              <a:t>Freepik</a:t>
            </a:r>
            <a:r>
              <a:rPr b="0" i="0" lang="en-GB" sz="1000" u="none" cap="none" strike="noStrike">
                <a:solidFill>
                  <a:schemeClr val="accent1"/>
                </a:solidFill>
                <a:latin typeface="Arial"/>
                <a:ea typeface="Arial"/>
                <a:cs typeface="Arial"/>
                <a:sym typeface="Arial"/>
              </a:rPr>
              <a:t>. </a:t>
            </a:r>
            <a:endParaRPr b="0" i="0" sz="1000" u="none" cap="none" strike="noStrike">
              <a:solidFill>
                <a:schemeClr val="accent1"/>
              </a:solidFill>
              <a:latin typeface="Arial"/>
              <a:ea typeface="Arial"/>
              <a:cs typeface="Arial"/>
              <a:sym typeface="Arial"/>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3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8" name="Google Shape;148;p37"/>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3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1" name="Google Shape;151;p38"/>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52" name="Shape 152"/>
        <p:cNvGrpSpPr/>
        <p:nvPr/>
      </p:nvGrpSpPr>
      <p:grpSpPr>
        <a:xfrm>
          <a:off x="0" y="0"/>
          <a:ext cx="0" cy="0"/>
          <a:chOff x="0" y="0"/>
          <a:chExt cx="0" cy="0"/>
        </a:xfrm>
      </p:grpSpPr>
      <p:sp>
        <p:nvSpPr>
          <p:cNvPr id="153" name="Google Shape;153;p39"/>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4" name="Google Shape;154;p39"/>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55" name="Google Shape;155;p39"/>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6" name="Shape 156"/>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gebf7c8c4d5_2_618"/>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3600"/>
              <a:buNone/>
              <a:defRPr b="1" sz="3600">
                <a:solidFill>
                  <a:schemeClr val="lt1"/>
                </a:solidFill>
              </a:defRPr>
            </a:lvl1pPr>
            <a:lvl2pPr lvl="1" rtl="0" algn="ctr">
              <a:lnSpc>
                <a:spcPct val="100000"/>
              </a:lnSpc>
              <a:spcBef>
                <a:spcPts val="0"/>
              </a:spcBef>
              <a:spcAft>
                <a:spcPts val="0"/>
              </a:spcAft>
              <a:buClr>
                <a:schemeClr val="lt1"/>
              </a:buClr>
              <a:buSzPts val="3600"/>
              <a:buNone/>
              <a:defRPr b="1" sz="3600">
                <a:solidFill>
                  <a:schemeClr val="lt1"/>
                </a:solidFill>
              </a:defRPr>
            </a:lvl2pPr>
            <a:lvl3pPr lvl="2" rtl="0" algn="ctr">
              <a:lnSpc>
                <a:spcPct val="100000"/>
              </a:lnSpc>
              <a:spcBef>
                <a:spcPts val="0"/>
              </a:spcBef>
              <a:spcAft>
                <a:spcPts val="0"/>
              </a:spcAft>
              <a:buClr>
                <a:schemeClr val="lt1"/>
              </a:buClr>
              <a:buSzPts val="3600"/>
              <a:buNone/>
              <a:defRPr b="1" sz="3600">
                <a:solidFill>
                  <a:schemeClr val="lt1"/>
                </a:solidFill>
              </a:defRPr>
            </a:lvl3pPr>
            <a:lvl4pPr lvl="3" rtl="0" algn="ctr">
              <a:lnSpc>
                <a:spcPct val="100000"/>
              </a:lnSpc>
              <a:spcBef>
                <a:spcPts val="0"/>
              </a:spcBef>
              <a:spcAft>
                <a:spcPts val="0"/>
              </a:spcAft>
              <a:buClr>
                <a:schemeClr val="lt1"/>
              </a:buClr>
              <a:buSzPts val="3600"/>
              <a:buNone/>
              <a:defRPr b="1" sz="3600">
                <a:solidFill>
                  <a:schemeClr val="lt1"/>
                </a:solidFill>
              </a:defRPr>
            </a:lvl4pPr>
            <a:lvl5pPr lvl="4" rtl="0" algn="ctr">
              <a:lnSpc>
                <a:spcPct val="100000"/>
              </a:lnSpc>
              <a:spcBef>
                <a:spcPts val="0"/>
              </a:spcBef>
              <a:spcAft>
                <a:spcPts val="0"/>
              </a:spcAft>
              <a:buClr>
                <a:schemeClr val="lt1"/>
              </a:buClr>
              <a:buSzPts val="3600"/>
              <a:buNone/>
              <a:defRPr b="1" sz="3600">
                <a:solidFill>
                  <a:schemeClr val="lt1"/>
                </a:solidFill>
              </a:defRPr>
            </a:lvl5pPr>
            <a:lvl6pPr lvl="5" rtl="0" algn="ctr">
              <a:lnSpc>
                <a:spcPct val="100000"/>
              </a:lnSpc>
              <a:spcBef>
                <a:spcPts val="0"/>
              </a:spcBef>
              <a:spcAft>
                <a:spcPts val="0"/>
              </a:spcAft>
              <a:buClr>
                <a:schemeClr val="lt1"/>
              </a:buClr>
              <a:buSzPts val="3600"/>
              <a:buNone/>
              <a:defRPr b="1" sz="3600">
                <a:solidFill>
                  <a:schemeClr val="lt1"/>
                </a:solidFill>
              </a:defRPr>
            </a:lvl6pPr>
            <a:lvl7pPr lvl="6" rtl="0" algn="ctr">
              <a:lnSpc>
                <a:spcPct val="100000"/>
              </a:lnSpc>
              <a:spcBef>
                <a:spcPts val="0"/>
              </a:spcBef>
              <a:spcAft>
                <a:spcPts val="0"/>
              </a:spcAft>
              <a:buClr>
                <a:schemeClr val="lt1"/>
              </a:buClr>
              <a:buSzPts val="3600"/>
              <a:buNone/>
              <a:defRPr b="1" sz="3600">
                <a:solidFill>
                  <a:schemeClr val="lt1"/>
                </a:solidFill>
              </a:defRPr>
            </a:lvl7pPr>
            <a:lvl8pPr lvl="7" rtl="0" algn="ctr">
              <a:lnSpc>
                <a:spcPct val="100000"/>
              </a:lnSpc>
              <a:spcBef>
                <a:spcPts val="0"/>
              </a:spcBef>
              <a:spcAft>
                <a:spcPts val="0"/>
              </a:spcAft>
              <a:buClr>
                <a:schemeClr val="lt1"/>
              </a:buClr>
              <a:buSzPts val="3600"/>
              <a:buNone/>
              <a:defRPr b="1" sz="3600">
                <a:solidFill>
                  <a:schemeClr val="lt1"/>
                </a:solidFill>
              </a:defRPr>
            </a:lvl8pPr>
            <a:lvl9pPr lvl="8" rtl="0" algn="ctr">
              <a:lnSpc>
                <a:spcPct val="100000"/>
              </a:lnSpc>
              <a:spcBef>
                <a:spcPts val="0"/>
              </a:spcBef>
              <a:spcAft>
                <a:spcPts val="0"/>
              </a:spcAft>
              <a:buClr>
                <a:schemeClr val="lt1"/>
              </a:buClr>
              <a:buSzPts val="3600"/>
              <a:buNone/>
              <a:defRPr b="1" sz="3600">
                <a:solidFill>
                  <a:schemeClr val="lt1"/>
                </a:solidFill>
              </a:defRPr>
            </a:lvl9pPr>
          </a:lstStyle>
          <a:p/>
        </p:txBody>
      </p:sp>
      <p:sp>
        <p:nvSpPr>
          <p:cNvPr id="165" name="Google Shape;165;gebf7c8c4d5_2_618"/>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gebf7c8c4d5_2_621"/>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168" name="Google Shape;168;gebf7c8c4d5_2_621"/>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169" name="Shape 169"/>
        <p:cNvGrpSpPr/>
        <p:nvPr/>
      </p:nvGrpSpPr>
      <p:grpSpPr>
        <a:xfrm>
          <a:off x="0" y="0"/>
          <a:ext cx="0" cy="0"/>
          <a:chOff x="0" y="0"/>
          <a:chExt cx="0" cy="0"/>
        </a:xfrm>
      </p:grpSpPr>
      <p:sp>
        <p:nvSpPr>
          <p:cNvPr id="170" name="Google Shape;170;gebf7c8c4d5_2_624"/>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171" name="Google Shape;171;gebf7c8c4d5_2_624"/>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rtl="0" algn="l">
              <a:lnSpc>
                <a:spcPct val="100000"/>
              </a:lnSpc>
              <a:spcBef>
                <a:spcPts val="0"/>
              </a:spcBef>
              <a:spcAft>
                <a:spcPts val="0"/>
              </a:spcAft>
              <a:buClr>
                <a:schemeClr val="lt1"/>
              </a:buClr>
              <a:buSzPts val="1150"/>
              <a:buChar char="●"/>
              <a:defRPr sz="1150">
                <a:solidFill>
                  <a:schemeClr val="lt1"/>
                </a:solidFill>
              </a:defRPr>
            </a:lvl1pPr>
            <a:lvl2pPr indent="-301625" lvl="1" marL="914400" rtl="0" algn="l">
              <a:lnSpc>
                <a:spcPct val="100000"/>
              </a:lnSpc>
              <a:spcBef>
                <a:spcPts val="1600"/>
              </a:spcBef>
              <a:spcAft>
                <a:spcPts val="0"/>
              </a:spcAft>
              <a:buClr>
                <a:schemeClr val="lt1"/>
              </a:buClr>
              <a:buSzPts val="1150"/>
              <a:buChar char="○"/>
              <a:defRPr sz="1150">
                <a:solidFill>
                  <a:schemeClr val="lt1"/>
                </a:solidFill>
              </a:defRPr>
            </a:lvl2pPr>
            <a:lvl3pPr indent="-301625" lvl="2" marL="1371600" rtl="0" algn="l">
              <a:lnSpc>
                <a:spcPct val="100000"/>
              </a:lnSpc>
              <a:spcBef>
                <a:spcPts val="1600"/>
              </a:spcBef>
              <a:spcAft>
                <a:spcPts val="0"/>
              </a:spcAft>
              <a:buClr>
                <a:schemeClr val="lt1"/>
              </a:buClr>
              <a:buSzPts val="1150"/>
              <a:buChar char="■"/>
              <a:defRPr sz="1150">
                <a:solidFill>
                  <a:schemeClr val="lt1"/>
                </a:solidFill>
              </a:defRPr>
            </a:lvl3pPr>
            <a:lvl4pPr indent="-301625" lvl="3" marL="1828800" rtl="0" algn="l">
              <a:lnSpc>
                <a:spcPct val="100000"/>
              </a:lnSpc>
              <a:spcBef>
                <a:spcPts val="1600"/>
              </a:spcBef>
              <a:spcAft>
                <a:spcPts val="0"/>
              </a:spcAft>
              <a:buClr>
                <a:schemeClr val="lt1"/>
              </a:buClr>
              <a:buSzPts val="1150"/>
              <a:buChar char="●"/>
              <a:defRPr sz="1150">
                <a:solidFill>
                  <a:schemeClr val="lt1"/>
                </a:solidFill>
              </a:defRPr>
            </a:lvl4pPr>
            <a:lvl5pPr indent="-301625" lvl="4" marL="2286000" rtl="0" algn="l">
              <a:lnSpc>
                <a:spcPct val="100000"/>
              </a:lnSpc>
              <a:spcBef>
                <a:spcPts val="1600"/>
              </a:spcBef>
              <a:spcAft>
                <a:spcPts val="0"/>
              </a:spcAft>
              <a:buClr>
                <a:schemeClr val="lt1"/>
              </a:buClr>
              <a:buSzPts val="1150"/>
              <a:buChar char="○"/>
              <a:defRPr sz="1150">
                <a:solidFill>
                  <a:schemeClr val="lt1"/>
                </a:solidFill>
              </a:defRPr>
            </a:lvl5pPr>
            <a:lvl6pPr indent="-301625" lvl="5" marL="2743200" rtl="0" algn="l">
              <a:lnSpc>
                <a:spcPct val="100000"/>
              </a:lnSpc>
              <a:spcBef>
                <a:spcPts val="1600"/>
              </a:spcBef>
              <a:spcAft>
                <a:spcPts val="0"/>
              </a:spcAft>
              <a:buClr>
                <a:schemeClr val="lt1"/>
              </a:buClr>
              <a:buSzPts val="1150"/>
              <a:buChar char="■"/>
              <a:defRPr sz="1150">
                <a:solidFill>
                  <a:schemeClr val="lt1"/>
                </a:solidFill>
              </a:defRPr>
            </a:lvl6pPr>
            <a:lvl7pPr indent="-301625" lvl="6" marL="3200400" rtl="0" algn="l">
              <a:lnSpc>
                <a:spcPct val="100000"/>
              </a:lnSpc>
              <a:spcBef>
                <a:spcPts val="1600"/>
              </a:spcBef>
              <a:spcAft>
                <a:spcPts val="0"/>
              </a:spcAft>
              <a:buClr>
                <a:schemeClr val="lt1"/>
              </a:buClr>
              <a:buSzPts val="1150"/>
              <a:buChar char="●"/>
              <a:defRPr sz="1150">
                <a:solidFill>
                  <a:schemeClr val="lt1"/>
                </a:solidFill>
              </a:defRPr>
            </a:lvl7pPr>
            <a:lvl8pPr indent="-301625" lvl="7" marL="3657600" rtl="0" algn="l">
              <a:lnSpc>
                <a:spcPct val="100000"/>
              </a:lnSpc>
              <a:spcBef>
                <a:spcPts val="1600"/>
              </a:spcBef>
              <a:spcAft>
                <a:spcPts val="0"/>
              </a:spcAft>
              <a:buClr>
                <a:schemeClr val="lt1"/>
              </a:buClr>
              <a:buSzPts val="1150"/>
              <a:buChar char="○"/>
              <a:defRPr sz="1150">
                <a:solidFill>
                  <a:schemeClr val="lt1"/>
                </a:solidFill>
              </a:defRPr>
            </a:lvl8pPr>
            <a:lvl9pPr indent="-301625" lvl="8" marL="4114800" rtl="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gebf7c8c4d5_2_627"/>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74" name="Google Shape;174;gebf7c8c4d5_2_627"/>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75" name="Google Shape;175;gebf7c8c4d5_2_627"/>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gebf7c8c4d5_2_627"/>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77" name="Google Shape;177;gebf7c8c4d5_2_627"/>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78" name="Google Shape;178;gebf7c8c4d5_2_627"/>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79" name="Google Shape;179;gebf7c8c4d5_2_627"/>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3600"/>
              <a:buNone/>
              <a:defRPr sz="3600">
                <a:solidFill>
                  <a:schemeClr val="lt2"/>
                </a:solidFill>
              </a:defRPr>
            </a:lvl1pPr>
            <a:lvl2pPr lvl="1" rtl="0" algn="ctr">
              <a:lnSpc>
                <a:spcPct val="100000"/>
              </a:lnSpc>
              <a:spcBef>
                <a:spcPts val="0"/>
              </a:spcBef>
              <a:spcAft>
                <a:spcPts val="0"/>
              </a:spcAft>
              <a:buClr>
                <a:schemeClr val="lt2"/>
              </a:buClr>
              <a:buSzPts val="3600"/>
              <a:buNone/>
              <a:defRPr sz="3600">
                <a:solidFill>
                  <a:schemeClr val="lt2"/>
                </a:solidFill>
              </a:defRPr>
            </a:lvl2pPr>
            <a:lvl3pPr lvl="2" rtl="0" algn="ctr">
              <a:lnSpc>
                <a:spcPct val="100000"/>
              </a:lnSpc>
              <a:spcBef>
                <a:spcPts val="0"/>
              </a:spcBef>
              <a:spcAft>
                <a:spcPts val="0"/>
              </a:spcAft>
              <a:buClr>
                <a:schemeClr val="lt2"/>
              </a:buClr>
              <a:buSzPts val="3600"/>
              <a:buNone/>
              <a:defRPr sz="3600">
                <a:solidFill>
                  <a:schemeClr val="lt2"/>
                </a:solidFill>
              </a:defRPr>
            </a:lvl3pPr>
            <a:lvl4pPr lvl="3" rtl="0" algn="ctr">
              <a:lnSpc>
                <a:spcPct val="100000"/>
              </a:lnSpc>
              <a:spcBef>
                <a:spcPts val="0"/>
              </a:spcBef>
              <a:spcAft>
                <a:spcPts val="0"/>
              </a:spcAft>
              <a:buClr>
                <a:schemeClr val="lt2"/>
              </a:buClr>
              <a:buSzPts val="3600"/>
              <a:buNone/>
              <a:defRPr sz="3600">
                <a:solidFill>
                  <a:schemeClr val="lt2"/>
                </a:solidFill>
              </a:defRPr>
            </a:lvl4pPr>
            <a:lvl5pPr lvl="4" rtl="0" algn="ctr">
              <a:lnSpc>
                <a:spcPct val="100000"/>
              </a:lnSpc>
              <a:spcBef>
                <a:spcPts val="0"/>
              </a:spcBef>
              <a:spcAft>
                <a:spcPts val="0"/>
              </a:spcAft>
              <a:buClr>
                <a:schemeClr val="lt2"/>
              </a:buClr>
              <a:buSzPts val="3600"/>
              <a:buNone/>
              <a:defRPr sz="3600">
                <a:solidFill>
                  <a:schemeClr val="lt2"/>
                </a:solidFill>
              </a:defRPr>
            </a:lvl5pPr>
            <a:lvl6pPr lvl="5" rtl="0" algn="ctr">
              <a:lnSpc>
                <a:spcPct val="100000"/>
              </a:lnSpc>
              <a:spcBef>
                <a:spcPts val="0"/>
              </a:spcBef>
              <a:spcAft>
                <a:spcPts val="0"/>
              </a:spcAft>
              <a:buClr>
                <a:schemeClr val="lt2"/>
              </a:buClr>
              <a:buSzPts val="3600"/>
              <a:buNone/>
              <a:defRPr sz="3600">
                <a:solidFill>
                  <a:schemeClr val="lt2"/>
                </a:solidFill>
              </a:defRPr>
            </a:lvl6pPr>
            <a:lvl7pPr lvl="6" rtl="0" algn="ctr">
              <a:lnSpc>
                <a:spcPct val="100000"/>
              </a:lnSpc>
              <a:spcBef>
                <a:spcPts val="0"/>
              </a:spcBef>
              <a:spcAft>
                <a:spcPts val="0"/>
              </a:spcAft>
              <a:buClr>
                <a:schemeClr val="lt2"/>
              </a:buClr>
              <a:buSzPts val="3600"/>
              <a:buNone/>
              <a:defRPr sz="3600">
                <a:solidFill>
                  <a:schemeClr val="lt2"/>
                </a:solidFill>
              </a:defRPr>
            </a:lvl7pPr>
            <a:lvl8pPr lvl="7" rtl="0" algn="ctr">
              <a:lnSpc>
                <a:spcPct val="100000"/>
              </a:lnSpc>
              <a:spcBef>
                <a:spcPts val="0"/>
              </a:spcBef>
              <a:spcAft>
                <a:spcPts val="0"/>
              </a:spcAft>
              <a:buClr>
                <a:schemeClr val="lt2"/>
              </a:buClr>
              <a:buSzPts val="3600"/>
              <a:buNone/>
              <a:defRPr sz="3600">
                <a:solidFill>
                  <a:schemeClr val="lt2"/>
                </a:solidFill>
              </a:defRPr>
            </a:lvl8pPr>
            <a:lvl9pPr lvl="8" rtl="0" algn="ctr">
              <a:lnSpc>
                <a:spcPct val="100000"/>
              </a:lnSpc>
              <a:spcBef>
                <a:spcPts val="0"/>
              </a:spcBef>
              <a:spcAft>
                <a:spcPts val="0"/>
              </a:spcAft>
              <a:buClr>
                <a:schemeClr val="lt2"/>
              </a:buClr>
              <a:buSzPts val="3600"/>
              <a:buNone/>
              <a:defRPr sz="3600">
                <a:solidFill>
                  <a:schemeClr val="lt2"/>
                </a:solidFill>
              </a:defRPr>
            </a:lvl9pPr>
          </a:lstStyle>
          <a:p/>
        </p:txBody>
      </p:sp>
      <p:sp>
        <p:nvSpPr>
          <p:cNvPr id="180" name="Google Shape;180;gebf7c8c4d5_2_627"/>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3600"/>
              <a:buNone/>
              <a:defRPr sz="3600">
                <a:solidFill>
                  <a:schemeClr val="lt2"/>
                </a:solidFill>
              </a:defRPr>
            </a:lvl1pPr>
            <a:lvl2pPr lvl="1" rtl="0" algn="ctr">
              <a:lnSpc>
                <a:spcPct val="100000"/>
              </a:lnSpc>
              <a:spcBef>
                <a:spcPts val="0"/>
              </a:spcBef>
              <a:spcAft>
                <a:spcPts val="0"/>
              </a:spcAft>
              <a:buClr>
                <a:schemeClr val="lt2"/>
              </a:buClr>
              <a:buSzPts val="3600"/>
              <a:buNone/>
              <a:defRPr sz="3600">
                <a:solidFill>
                  <a:schemeClr val="lt2"/>
                </a:solidFill>
              </a:defRPr>
            </a:lvl2pPr>
            <a:lvl3pPr lvl="2" rtl="0" algn="ctr">
              <a:lnSpc>
                <a:spcPct val="100000"/>
              </a:lnSpc>
              <a:spcBef>
                <a:spcPts val="0"/>
              </a:spcBef>
              <a:spcAft>
                <a:spcPts val="0"/>
              </a:spcAft>
              <a:buClr>
                <a:schemeClr val="lt2"/>
              </a:buClr>
              <a:buSzPts val="3600"/>
              <a:buNone/>
              <a:defRPr sz="3600">
                <a:solidFill>
                  <a:schemeClr val="lt2"/>
                </a:solidFill>
              </a:defRPr>
            </a:lvl3pPr>
            <a:lvl4pPr lvl="3" rtl="0" algn="ctr">
              <a:lnSpc>
                <a:spcPct val="100000"/>
              </a:lnSpc>
              <a:spcBef>
                <a:spcPts val="0"/>
              </a:spcBef>
              <a:spcAft>
                <a:spcPts val="0"/>
              </a:spcAft>
              <a:buClr>
                <a:schemeClr val="lt2"/>
              </a:buClr>
              <a:buSzPts val="3600"/>
              <a:buNone/>
              <a:defRPr sz="3600">
                <a:solidFill>
                  <a:schemeClr val="lt2"/>
                </a:solidFill>
              </a:defRPr>
            </a:lvl4pPr>
            <a:lvl5pPr lvl="4" rtl="0" algn="ctr">
              <a:lnSpc>
                <a:spcPct val="100000"/>
              </a:lnSpc>
              <a:spcBef>
                <a:spcPts val="0"/>
              </a:spcBef>
              <a:spcAft>
                <a:spcPts val="0"/>
              </a:spcAft>
              <a:buClr>
                <a:schemeClr val="lt2"/>
              </a:buClr>
              <a:buSzPts val="3600"/>
              <a:buNone/>
              <a:defRPr sz="3600">
                <a:solidFill>
                  <a:schemeClr val="lt2"/>
                </a:solidFill>
              </a:defRPr>
            </a:lvl5pPr>
            <a:lvl6pPr lvl="5" rtl="0" algn="ctr">
              <a:lnSpc>
                <a:spcPct val="100000"/>
              </a:lnSpc>
              <a:spcBef>
                <a:spcPts val="0"/>
              </a:spcBef>
              <a:spcAft>
                <a:spcPts val="0"/>
              </a:spcAft>
              <a:buClr>
                <a:schemeClr val="lt2"/>
              </a:buClr>
              <a:buSzPts val="3600"/>
              <a:buNone/>
              <a:defRPr sz="3600">
                <a:solidFill>
                  <a:schemeClr val="lt2"/>
                </a:solidFill>
              </a:defRPr>
            </a:lvl6pPr>
            <a:lvl7pPr lvl="6" rtl="0" algn="ctr">
              <a:lnSpc>
                <a:spcPct val="100000"/>
              </a:lnSpc>
              <a:spcBef>
                <a:spcPts val="0"/>
              </a:spcBef>
              <a:spcAft>
                <a:spcPts val="0"/>
              </a:spcAft>
              <a:buClr>
                <a:schemeClr val="lt2"/>
              </a:buClr>
              <a:buSzPts val="3600"/>
              <a:buNone/>
              <a:defRPr sz="3600">
                <a:solidFill>
                  <a:schemeClr val="lt2"/>
                </a:solidFill>
              </a:defRPr>
            </a:lvl7pPr>
            <a:lvl8pPr lvl="7" rtl="0" algn="ctr">
              <a:lnSpc>
                <a:spcPct val="100000"/>
              </a:lnSpc>
              <a:spcBef>
                <a:spcPts val="0"/>
              </a:spcBef>
              <a:spcAft>
                <a:spcPts val="0"/>
              </a:spcAft>
              <a:buClr>
                <a:schemeClr val="lt2"/>
              </a:buClr>
              <a:buSzPts val="3600"/>
              <a:buNone/>
              <a:defRPr sz="3600">
                <a:solidFill>
                  <a:schemeClr val="lt2"/>
                </a:solidFill>
              </a:defRPr>
            </a:lvl8pPr>
            <a:lvl9pPr lvl="8" rtl="0" algn="ctr">
              <a:lnSpc>
                <a:spcPct val="100000"/>
              </a:lnSpc>
              <a:spcBef>
                <a:spcPts val="0"/>
              </a:spcBef>
              <a:spcAft>
                <a:spcPts val="0"/>
              </a:spcAft>
              <a:buClr>
                <a:schemeClr val="lt2"/>
              </a:buClr>
              <a:buSzPts val="3600"/>
              <a:buNone/>
              <a:defRPr sz="3600">
                <a:solidFill>
                  <a:schemeClr val="lt2"/>
                </a:solidFill>
              </a:defRPr>
            </a:lvl9pPr>
          </a:lstStyle>
          <a:p/>
        </p:txBody>
      </p:sp>
      <p:sp>
        <p:nvSpPr>
          <p:cNvPr id="181" name="Google Shape;181;gebf7c8c4d5_2_627"/>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3600"/>
              <a:buNone/>
              <a:defRPr sz="3600">
                <a:solidFill>
                  <a:schemeClr val="lt2"/>
                </a:solidFill>
              </a:defRPr>
            </a:lvl1pPr>
            <a:lvl2pPr lvl="1" rtl="0" algn="ctr">
              <a:lnSpc>
                <a:spcPct val="100000"/>
              </a:lnSpc>
              <a:spcBef>
                <a:spcPts val="0"/>
              </a:spcBef>
              <a:spcAft>
                <a:spcPts val="0"/>
              </a:spcAft>
              <a:buClr>
                <a:schemeClr val="lt2"/>
              </a:buClr>
              <a:buSzPts val="3600"/>
              <a:buNone/>
              <a:defRPr sz="3600">
                <a:solidFill>
                  <a:schemeClr val="lt2"/>
                </a:solidFill>
              </a:defRPr>
            </a:lvl2pPr>
            <a:lvl3pPr lvl="2" rtl="0" algn="ctr">
              <a:lnSpc>
                <a:spcPct val="100000"/>
              </a:lnSpc>
              <a:spcBef>
                <a:spcPts val="0"/>
              </a:spcBef>
              <a:spcAft>
                <a:spcPts val="0"/>
              </a:spcAft>
              <a:buClr>
                <a:schemeClr val="lt2"/>
              </a:buClr>
              <a:buSzPts val="3600"/>
              <a:buNone/>
              <a:defRPr sz="3600">
                <a:solidFill>
                  <a:schemeClr val="lt2"/>
                </a:solidFill>
              </a:defRPr>
            </a:lvl3pPr>
            <a:lvl4pPr lvl="3" rtl="0" algn="ctr">
              <a:lnSpc>
                <a:spcPct val="100000"/>
              </a:lnSpc>
              <a:spcBef>
                <a:spcPts val="0"/>
              </a:spcBef>
              <a:spcAft>
                <a:spcPts val="0"/>
              </a:spcAft>
              <a:buClr>
                <a:schemeClr val="lt2"/>
              </a:buClr>
              <a:buSzPts val="3600"/>
              <a:buNone/>
              <a:defRPr sz="3600">
                <a:solidFill>
                  <a:schemeClr val="lt2"/>
                </a:solidFill>
              </a:defRPr>
            </a:lvl4pPr>
            <a:lvl5pPr lvl="4" rtl="0" algn="ctr">
              <a:lnSpc>
                <a:spcPct val="100000"/>
              </a:lnSpc>
              <a:spcBef>
                <a:spcPts val="0"/>
              </a:spcBef>
              <a:spcAft>
                <a:spcPts val="0"/>
              </a:spcAft>
              <a:buClr>
                <a:schemeClr val="lt2"/>
              </a:buClr>
              <a:buSzPts val="3600"/>
              <a:buNone/>
              <a:defRPr sz="3600">
                <a:solidFill>
                  <a:schemeClr val="lt2"/>
                </a:solidFill>
              </a:defRPr>
            </a:lvl5pPr>
            <a:lvl6pPr lvl="5" rtl="0" algn="ctr">
              <a:lnSpc>
                <a:spcPct val="100000"/>
              </a:lnSpc>
              <a:spcBef>
                <a:spcPts val="0"/>
              </a:spcBef>
              <a:spcAft>
                <a:spcPts val="0"/>
              </a:spcAft>
              <a:buClr>
                <a:schemeClr val="lt2"/>
              </a:buClr>
              <a:buSzPts val="3600"/>
              <a:buNone/>
              <a:defRPr sz="3600">
                <a:solidFill>
                  <a:schemeClr val="lt2"/>
                </a:solidFill>
              </a:defRPr>
            </a:lvl6pPr>
            <a:lvl7pPr lvl="6" rtl="0" algn="ctr">
              <a:lnSpc>
                <a:spcPct val="100000"/>
              </a:lnSpc>
              <a:spcBef>
                <a:spcPts val="0"/>
              </a:spcBef>
              <a:spcAft>
                <a:spcPts val="0"/>
              </a:spcAft>
              <a:buClr>
                <a:schemeClr val="lt2"/>
              </a:buClr>
              <a:buSzPts val="3600"/>
              <a:buNone/>
              <a:defRPr sz="3600">
                <a:solidFill>
                  <a:schemeClr val="lt2"/>
                </a:solidFill>
              </a:defRPr>
            </a:lvl7pPr>
            <a:lvl8pPr lvl="7" rtl="0" algn="ctr">
              <a:lnSpc>
                <a:spcPct val="100000"/>
              </a:lnSpc>
              <a:spcBef>
                <a:spcPts val="0"/>
              </a:spcBef>
              <a:spcAft>
                <a:spcPts val="0"/>
              </a:spcAft>
              <a:buClr>
                <a:schemeClr val="lt2"/>
              </a:buClr>
              <a:buSzPts val="3600"/>
              <a:buNone/>
              <a:defRPr sz="3600">
                <a:solidFill>
                  <a:schemeClr val="lt2"/>
                </a:solidFill>
              </a:defRPr>
            </a:lvl8pPr>
            <a:lvl9pPr lvl="8" rtl="0"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182" name="Shape 182"/>
        <p:cNvGrpSpPr/>
        <p:nvPr/>
      </p:nvGrpSpPr>
      <p:grpSpPr>
        <a:xfrm>
          <a:off x="0" y="0"/>
          <a:ext cx="0" cy="0"/>
          <a:chOff x="0" y="0"/>
          <a:chExt cx="0" cy="0"/>
        </a:xfrm>
      </p:grpSpPr>
      <p:sp>
        <p:nvSpPr>
          <p:cNvPr id="183" name="Google Shape;183;gebf7c8c4d5_2_637"/>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6670"/>
              </a:srgb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6000"/>
              <a:buNone/>
              <a:defRPr b="1" sz="6000">
                <a:solidFill>
                  <a:schemeClr val="lt1"/>
                </a:solidFill>
              </a:defRPr>
            </a:lvl1pPr>
            <a:lvl2pPr lvl="1" rtl="0" algn="ctr">
              <a:lnSpc>
                <a:spcPct val="100000"/>
              </a:lnSpc>
              <a:spcBef>
                <a:spcPts val="0"/>
              </a:spcBef>
              <a:spcAft>
                <a:spcPts val="0"/>
              </a:spcAft>
              <a:buClr>
                <a:schemeClr val="lt1"/>
              </a:buClr>
              <a:buSzPts val="3600"/>
              <a:buNone/>
              <a:defRPr b="1" sz="3600">
                <a:solidFill>
                  <a:schemeClr val="lt1"/>
                </a:solidFill>
              </a:defRPr>
            </a:lvl2pPr>
            <a:lvl3pPr lvl="2" rtl="0" algn="ctr">
              <a:lnSpc>
                <a:spcPct val="100000"/>
              </a:lnSpc>
              <a:spcBef>
                <a:spcPts val="0"/>
              </a:spcBef>
              <a:spcAft>
                <a:spcPts val="0"/>
              </a:spcAft>
              <a:buClr>
                <a:schemeClr val="lt1"/>
              </a:buClr>
              <a:buSzPts val="3600"/>
              <a:buNone/>
              <a:defRPr b="1" sz="3600">
                <a:solidFill>
                  <a:schemeClr val="lt1"/>
                </a:solidFill>
              </a:defRPr>
            </a:lvl3pPr>
            <a:lvl4pPr lvl="3" rtl="0" algn="ctr">
              <a:lnSpc>
                <a:spcPct val="100000"/>
              </a:lnSpc>
              <a:spcBef>
                <a:spcPts val="0"/>
              </a:spcBef>
              <a:spcAft>
                <a:spcPts val="0"/>
              </a:spcAft>
              <a:buClr>
                <a:schemeClr val="lt1"/>
              </a:buClr>
              <a:buSzPts val="3600"/>
              <a:buNone/>
              <a:defRPr b="1" sz="3600">
                <a:solidFill>
                  <a:schemeClr val="lt1"/>
                </a:solidFill>
              </a:defRPr>
            </a:lvl4pPr>
            <a:lvl5pPr lvl="4" rtl="0" algn="ctr">
              <a:lnSpc>
                <a:spcPct val="100000"/>
              </a:lnSpc>
              <a:spcBef>
                <a:spcPts val="0"/>
              </a:spcBef>
              <a:spcAft>
                <a:spcPts val="0"/>
              </a:spcAft>
              <a:buClr>
                <a:schemeClr val="lt1"/>
              </a:buClr>
              <a:buSzPts val="3600"/>
              <a:buNone/>
              <a:defRPr b="1" sz="3600">
                <a:solidFill>
                  <a:schemeClr val="lt1"/>
                </a:solidFill>
              </a:defRPr>
            </a:lvl5pPr>
            <a:lvl6pPr lvl="5" rtl="0" algn="ctr">
              <a:lnSpc>
                <a:spcPct val="100000"/>
              </a:lnSpc>
              <a:spcBef>
                <a:spcPts val="0"/>
              </a:spcBef>
              <a:spcAft>
                <a:spcPts val="0"/>
              </a:spcAft>
              <a:buClr>
                <a:schemeClr val="lt1"/>
              </a:buClr>
              <a:buSzPts val="3600"/>
              <a:buNone/>
              <a:defRPr b="1" sz="3600">
                <a:solidFill>
                  <a:schemeClr val="lt1"/>
                </a:solidFill>
              </a:defRPr>
            </a:lvl6pPr>
            <a:lvl7pPr lvl="6" rtl="0" algn="ctr">
              <a:lnSpc>
                <a:spcPct val="100000"/>
              </a:lnSpc>
              <a:spcBef>
                <a:spcPts val="0"/>
              </a:spcBef>
              <a:spcAft>
                <a:spcPts val="0"/>
              </a:spcAft>
              <a:buClr>
                <a:schemeClr val="lt1"/>
              </a:buClr>
              <a:buSzPts val="3600"/>
              <a:buNone/>
              <a:defRPr b="1" sz="3600">
                <a:solidFill>
                  <a:schemeClr val="lt1"/>
                </a:solidFill>
              </a:defRPr>
            </a:lvl7pPr>
            <a:lvl8pPr lvl="7" rtl="0" algn="ctr">
              <a:lnSpc>
                <a:spcPct val="100000"/>
              </a:lnSpc>
              <a:spcBef>
                <a:spcPts val="0"/>
              </a:spcBef>
              <a:spcAft>
                <a:spcPts val="0"/>
              </a:spcAft>
              <a:buClr>
                <a:schemeClr val="lt1"/>
              </a:buClr>
              <a:buSzPts val="3600"/>
              <a:buNone/>
              <a:defRPr b="1" sz="3600">
                <a:solidFill>
                  <a:schemeClr val="lt1"/>
                </a:solidFill>
              </a:defRPr>
            </a:lvl8pPr>
            <a:lvl9pPr lvl="8" rtl="0" algn="ctr">
              <a:lnSpc>
                <a:spcPct val="100000"/>
              </a:lnSpc>
              <a:spcBef>
                <a:spcPts val="0"/>
              </a:spcBef>
              <a:spcAft>
                <a:spcPts val="0"/>
              </a:spcAft>
              <a:buClr>
                <a:schemeClr val="lt1"/>
              </a:buClr>
              <a:buSzPts val="3600"/>
              <a:buNone/>
              <a:defRPr b="1" sz="3600">
                <a:solidFill>
                  <a:schemeClr val="lt1"/>
                </a:solidFill>
              </a:defRPr>
            </a:lvl9pPr>
          </a:lstStyle>
          <a:p/>
        </p:txBody>
      </p:sp>
      <p:sp>
        <p:nvSpPr>
          <p:cNvPr id="184" name="Google Shape;184;gebf7c8c4d5_2_637"/>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10"/>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2" name="Google Shape;22;p10"/>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3" name="Google Shape;23;p10"/>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4" name="Google Shape;24;p10"/>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5" name="Google Shape;25;p10"/>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6" name="Google Shape;26;p10"/>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7" name="Google Shape;27;p10"/>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28" name="Google Shape;28;p10"/>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29" name="Google Shape;29;p10"/>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gebf7c8c4d5_2_640"/>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3000"/>
              <a:buNone/>
              <a:defRPr b="1" sz="3000">
                <a:solidFill>
                  <a:schemeClr val="lt1"/>
                </a:solidFill>
              </a:defRPr>
            </a:lvl1pPr>
            <a:lvl2pPr lvl="1" rtl="0" algn="ctr">
              <a:lnSpc>
                <a:spcPct val="100000"/>
              </a:lnSpc>
              <a:spcBef>
                <a:spcPts val="0"/>
              </a:spcBef>
              <a:spcAft>
                <a:spcPts val="0"/>
              </a:spcAft>
              <a:buClr>
                <a:schemeClr val="lt1"/>
              </a:buClr>
              <a:buSzPts val="3000"/>
              <a:buNone/>
              <a:defRPr b="1" sz="3000">
                <a:solidFill>
                  <a:schemeClr val="lt1"/>
                </a:solidFill>
              </a:defRPr>
            </a:lvl2pPr>
            <a:lvl3pPr lvl="2" rtl="0" algn="ctr">
              <a:lnSpc>
                <a:spcPct val="100000"/>
              </a:lnSpc>
              <a:spcBef>
                <a:spcPts val="0"/>
              </a:spcBef>
              <a:spcAft>
                <a:spcPts val="0"/>
              </a:spcAft>
              <a:buClr>
                <a:schemeClr val="lt1"/>
              </a:buClr>
              <a:buSzPts val="3000"/>
              <a:buNone/>
              <a:defRPr b="1" sz="3000">
                <a:solidFill>
                  <a:schemeClr val="lt1"/>
                </a:solidFill>
              </a:defRPr>
            </a:lvl3pPr>
            <a:lvl4pPr lvl="3" rtl="0" algn="ctr">
              <a:lnSpc>
                <a:spcPct val="100000"/>
              </a:lnSpc>
              <a:spcBef>
                <a:spcPts val="0"/>
              </a:spcBef>
              <a:spcAft>
                <a:spcPts val="0"/>
              </a:spcAft>
              <a:buClr>
                <a:schemeClr val="lt1"/>
              </a:buClr>
              <a:buSzPts val="3000"/>
              <a:buNone/>
              <a:defRPr b="1" sz="3000">
                <a:solidFill>
                  <a:schemeClr val="lt1"/>
                </a:solidFill>
              </a:defRPr>
            </a:lvl4pPr>
            <a:lvl5pPr lvl="4" rtl="0" algn="ctr">
              <a:lnSpc>
                <a:spcPct val="100000"/>
              </a:lnSpc>
              <a:spcBef>
                <a:spcPts val="0"/>
              </a:spcBef>
              <a:spcAft>
                <a:spcPts val="0"/>
              </a:spcAft>
              <a:buClr>
                <a:schemeClr val="lt1"/>
              </a:buClr>
              <a:buSzPts val="3000"/>
              <a:buNone/>
              <a:defRPr b="1" sz="3000">
                <a:solidFill>
                  <a:schemeClr val="lt1"/>
                </a:solidFill>
              </a:defRPr>
            </a:lvl5pPr>
            <a:lvl6pPr lvl="5" rtl="0" algn="ctr">
              <a:lnSpc>
                <a:spcPct val="100000"/>
              </a:lnSpc>
              <a:spcBef>
                <a:spcPts val="0"/>
              </a:spcBef>
              <a:spcAft>
                <a:spcPts val="0"/>
              </a:spcAft>
              <a:buClr>
                <a:schemeClr val="lt1"/>
              </a:buClr>
              <a:buSzPts val="3000"/>
              <a:buNone/>
              <a:defRPr b="1" sz="3000">
                <a:solidFill>
                  <a:schemeClr val="lt1"/>
                </a:solidFill>
              </a:defRPr>
            </a:lvl6pPr>
            <a:lvl7pPr lvl="6" rtl="0" algn="ctr">
              <a:lnSpc>
                <a:spcPct val="100000"/>
              </a:lnSpc>
              <a:spcBef>
                <a:spcPts val="0"/>
              </a:spcBef>
              <a:spcAft>
                <a:spcPts val="0"/>
              </a:spcAft>
              <a:buClr>
                <a:schemeClr val="lt1"/>
              </a:buClr>
              <a:buSzPts val="3000"/>
              <a:buNone/>
              <a:defRPr b="1" sz="3000">
                <a:solidFill>
                  <a:schemeClr val="lt1"/>
                </a:solidFill>
              </a:defRPr>
            </a:lvl7pPr>
            <a:lvl8pPr lvl="7" rtl="0" algn="ctr">
              <a:lnSpc>
                <a:spcPct val="100000"/>
              </a:lnSpc>
              <a:spcBef>
                <a:spcPts val="0"/>
              </a:spcBef>
              <a:spcAft>
                <a:spcPts val="0"/>
              </a:spcAft>
              <a:buClr>
                <a:schemeClr val="lt1"/>
              </a:buClr>
              <a:buSzPts val="3000"/>
              <a:buNone/>
              <a:defRPr b="1" sz="3000">
                <a:solidFill>
                  <a:schemeClr val="lt1"/>
                </a:solidFill>
              </a:defRPr>
            </a:lvl8pPr>
            <a:lvl9pPr lvl="8" rtl="0" algn="ctr">
              <a:lnSpc>
                <a:spcPct val="100000"/>
              </a:lnSpc>
              <a:spcBef>
                <a:spcPts val="0"/>
              </a:spcBef>
              <a:spcAft>
                <a:spcPts val="0"/>
              </a:spcAft>
              <a:buClr>
                <a:schemeClr val="lt1"/>
              </a:buClr>
              <a:buSzPts val="3000"/>
              <a:buNone/>
              <a:defRPr b="1" sz="3000">
                <a:solidFill>
                  <a:schemeClr val="lt1"/>
                </a:solidFill>
              </a:defRPr>
            </a:lvl9pPr>
          </a:lstStyle>
          <a:p/>
        </p:txBody>
      </p:sp>
      <p:sp>
        <p:nvSpPr>
          <p:cNvPr id="187" name="Google Shape;187;gebf7c8c4d5_2_640"/>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88" name="Shape 188"/>
        <p:cNvGrpSpPr/>
        <p:nvPr/>
      </p:nvGrpSpPr>
      <p:grpSpPr>
        <a:xfrm>
          <a:off x="0" y="0"/>
          <a:ext cx="0" cy="0"/>
          <a:chOff x="0" y="0"/>
          <a:chExt cx="0" cy="0"/>
        </a:xfrm>
      </p:grpSpPr>
      <p:sp>
        <p:nvSpPr>
          <p:cNvPr id="189" name="Google Shape;189;gebf7c8c4d5_2_643"/>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190" name="Google Shape;190;gebf7c8c4d5_2_643"/>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8630"/>
              </a:schemeClr>
            </a:outerShdw>
          </a:effectLst>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6000"/>
              <a:buNone/>
              <a:defRPr sz="6000">
                <a:solidFill>
                  <a:schemeClr val="lt1"/>
                </a:solidFill>
              </a:defRPr>
            </a:lvl1pPr>
            <a:lvl2pPr lvl="1" rtl="0" algn="ctr">
              <a:lnSpc>
                <a:spcPct val="100000"/>
              </a:lnSpc>
              <a:spcBef>
                <a:spcPts val="0"/>
              </a:spcBef>
              <a:spcAft>
                <a:spcPts val="0"/>
              </a:spcAft>
              <a:buClr>
                <a:schemeClr val="lt1"/>
              </a:buClr>
              <a:buSzPts val="7200"/>
              <a:buNone/>
              <a:defRPr sz="7200">
                <a:solidFill>
                  <a:schemeClr val="lt1"/>
                </a:solidFill>
              </a:defRPr>
            </a:lvl2pPr>
            <a:lvl3pPr lvl="2" rtl="0" algn="ctr">
              <a:lnSpc>
                <a:spcPct val="100000"/>
              </a:lnSpc>
              <a:spcBef>
                <a:spcPts val="0"/>
              </a:spcBef>
              <a:spcAft>
                <a:spcPts val="0"/>
              </a:spcAft>
              <a:buClr>
                <a:schemeClr val="lt1"/>
              </a:buClr>
              <a:buSzPts val="7200"/>
              <a:buNone/>
              <a:defRPr sz="7200">
                <a:solidFill>
                  <a:schemeClr val="lt1"/>
                </a:solidFill>
              </a:defRPr>
            </a:lvl3pPr>
            <a:lvl4pPr lvl="3" rtl="0" algn="ctr">
              <a:lnSpc>
                <a:spcPct val="100000"/>
              </a:lnSpc>
              <a:spcBef>
                <a:spcPts val="0"/>
              </a:spcBef>
              <a:spcAft>
                <a:spcPts val="0"/>
              </a:spcAft>
              <a:buClr>
                <a:schemeClr val="lt1"/>
              </a:buClr>
              <a:buSzPts val="7200"/>
              <a:buNone/>
              <a:defRPr sz="7200">
                <a:solidFill>
                  <a:schemeClr val="lt1"/>
                </a:solidFill>
              </a:defRPr>
            </a:lvl4pPr>
            <a:lvl5pPr lvl="4" rtl="0" algn="ctr">
              <a:lnSpc>
                <a:spcPct val="100000"/>
              </a:lnSpc>
              <a:spcBef>
                <a:spcPts val="0"/>
              </a:spcBef>
              <a:spcAft>
                <a:spcPts val="0"/>
              </a:spcAft>
              <a:buClr>
                <a:schemeClr val="lt1"/>
              </a:buClr>
              <a:buSzPts val="7200"/>
              <a:buNone/>
              <a:defRPr sz="7200">
                <a:solidFill>
                  <a:schemeClr val="lt1"/>
                </a:solidFill>
              </a:defRPr>
            </a:lvl5pPr>
            <a:lvl6pPr lvl="5" rtl="0" algn="ctr">
              <a:lnSpc>
                <a:spcPct val="100000"/>
              </a:lnSpc>
              <a:spcBef>
                <a:spcPts val="0"/>
              </a:spcBef>
              <a:spcAft>
                <a:spcPts val="0"/>
              </a:spcAft>
              <a:buClr>
                <a:schemeClr val="lt1"/>
              </a:buClr>
              <a:buSzPts val="7200"/>
              <a:buNone/>
              <a:defRPr sz="7200">
                <a:solidFill>
                  <a:schemeClr val="lt1"/>
                </a:solidFill>
              </a:defRPr>
            </a:lvl6pPr>
            <a:lvl7pPr lvl="6" rtl="0" algn="ctr">
              <a:lnSpc>
                <a:spcPct val="100000"/>
              </a:lnSpc>
              <a:spcBef>
                <a:spcPts val="0"/>
              </a:spcBef>
              <a:spcAft>
                <a:spcPts val="0"/>
              </a:spcAft>
              <a:buClr>
                <a:schemeClr val="lt1"/>
              </a:buClr>
              <a:buSzPts val="7200"/>
              <a:buNone/>
              <a:defRPr sz="7200">
                <a:solidFill>
                  <a:schemeClr val="lt1"/>
                </a:solidFill>
              </a:defRPr>
            </a:lvl7pPr>
            <a:lvl8pPr lvl="7" rtl="0" algn="ctr">
              <a:lnSpc>
                <a:spcPct val="100000"/>
              </a:lnSpc>
              <a:spcBef>
                <a:spcPts val="0"/>
              </a:spcBef>
              <a:spcAft>
                <a:spcPts val="0"/>
              </a:spcAft>
              <a:buClr>
                <a:schemeClr val="lt1"/>
              </a:buClr>
              <a:buSzPts val="7200"/>
              <a:buNone/>
              <a:defRPr sz="7200">
                <a:solidFill>
                  <a:schemeClr val="lt1"/>
                </a:solidFill>
              </a:defRPr>
            </a:lvl8pPr>
            <a:lvl9pPr lvl="8" rtl="0" algn="ctr">
              <a:lnSpc>
                <a:spcPct val="100000"/>
              </a:lnSpc>
              <a:spcBef>
                <a:spcPts val="0"/>
              </a:spcBef>
              <a:spcAft>
                <a:spcPts val="0"/>
              </a:spcAft>
              <a:buClr>
                <a:schemeClr val="lt1"/>
              </a:buClr>
              <a:buSzPts val="7200"/>
              <a:buNone/>
              <a:defRPr sz="7200">
                <a:solidFill>
                  <a:schemeClr val="lt1"/>
                </a:solidFill>
              </a:defRPr>
            </a:lvl9pPr>
          </a:lstStyle>
          <a:p/>
        </p:txBody>
      </p:sp>
      <p:sp>
        <p:nvSpPr>
          <p:cNvPr id="191" name="Google Shape;191;gebf7c8c4d5_2_643"/>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1400"/>
              <a:buNone/>
              <a:defRPr sz="1400">
                <a:solidFill>
                  <a:schemeClr val="accent1"/>
                </a:solidFill>
              </a:defRPr>
            </a:lvl1pPr>
            <a:lvl2pPr lvl="1" rtl="0" algn="l">
              <a:lnSpc>
                <a:spcPct val="100000"/>
              </a:lnSpc>
              <a:spcBef>
                <a:spcPts val="0"/>
              </a:spcBef>
              <a:spcAft>
                <a:spcPts val="0"/>
              </a:spcAft>
              <a:buClr>
                <a:schemeClr val="accent1"/>
              </a:buClr>
              <a:buSzPts val="1400"/>
              <a:buNone/>
              <a:defRPr>
                <a:solidFill>
                  <a:schemeClr val="accent1"/>
                </a:solidFill>
              </a:defRPr>
            </a:lvl2pPr>
            <a:lvl3pPr lvl="2" rtl="0" algn="l">
              <a:lnSpc>
                <a:spcPct val="100000"/>
              </a:lnSpc>
              <a:spcBef>
                <a:spcPts val="0"/>
              </a:spcBef>
              <a:spcAft>
                <a:spcPts val="0"/>
              </a:spcAft>
              <a:buClr>
                <a:schemeClr val="accent1"/>
              </a:buClr>
              <a:buSzPts val="1400"/>
              <a:buNone/>
              <a:defRPr>
                <a:solidFill>
                  <a:schemeClr val="accent1"/>
                </a:solidFill>
              </a:defRPr>
            </a:lvl3pPr>
            <a:lvl4pPr lvl="3" rtl="0" algn="l">
              <a:lnSpc>
                <a:spcPct val="100000"/>
              </a:lnSpc>
              <a:spcBef>
                <a:spcPts val="0"/>
              </a:spcBef>
              <a:spcAft>
                <a:spcPts val="0"/>
              </a:spcAft>
              <a:buClr>
                <a:schemeClr val="accent1"/>
              </a:buClr>
              <a:buSzPts val="1400"/>
              <a:buNone/>
              <a:defRPr>
                <a:solidFill>
                  <a:schemeClr val="accent1"/>
                </a:solidFill>
              </a:defRPr>
            </a:lvl4pPr>
            <a:lvl5pPr lvl="4" rtl="0" algn="l">
              <a:lnSpc>
                <a:spcPct val="100000"/>
              </a:lnSpc>
              <a:spcBef>
                <a:spcPts val="0"/>
              </a:spcBef>
              <a:spcAft>
                <a:spcPts val="0"/>
              </a:spcAft>
              <a:buClr>
                <a:schemeClr val="accent1"/>
              </a:buClr>
              <a:buSzPts val="1400"/>
              <a:buNone/>
              <a:defRPr>
                <a:solidFill>
                  <a:schemeClr val="accent1"/>
                </a:solidFill>
              </a:defRPr>
            </a:lvl5pPr>
            <a:lvl6pPr lvl="5" rtl="0" algn="l">
              <a:lnSpc>
                <a:spcPct val="100000"/>
              </a:lnSpc>
              <a:spcBef>
                <a:spcPts val="0"/>
              </a:spcBef>
              <a:spcAft>
                <a:spcPts val="0"/>
              </a:spcAft>
              <a:buClr>
                <a:schemeClr val="accent1"/>
              </a:buClr>
              <a:buSzPts val="1400"/>
              <a:buNone/>
              <a:defRPr>
                <a:solidFill>
                  <a:schemeClr val="accent1"/>
                </a:solidFill>
              </a:defRPr>
            </a:lvl6pPr>
            <a:lvl7pPr lvl="6" rtl="0" algn="l">
              <a:lnSpc>
                <a:spcPct val="100000"/>
              </a:lnSpc>
              <a:spcBef>
                <a:spcPts val="0"/>
              </a:spcBef>
              <a:spcAft>
                <a:spcPts val="0"/>
              </a:spcAft>
              <a:buClr>
                <a:schemeClr val="accent1"/>
              </a:buClr>
              <a:buSzPts val="1400"/>
              <a:buNone/>
              <a:defRPr>
                <a:solidFill>
                  <a:schemeClr val="accent1"/>
                </a:solidFill>
              </a:defRPr>
            </a:lvl7pPr>
            <a:lvl8pPr lvl="7" rtl="0" algn="l">
              <a:lnSpc>
                <a:spcPct val="100000"/>
              </a:lnSpc>
              <a:spcBef>
                <a:spcPts val="0"/>
              </a:spcBef>
              <a:spcAft>
                <a:spcPts val="0"/>
              </a:spcAft>
              <a:buClr>
                <a:schemeClr val="accent1"/>
              </a:buClr>
              <a:buSzPts val="1400"/>
              <a:buNone/>
              <a:defRPr>
                <a:solidFill>
                  <a:schemeClr val="accent1"/>
                </a:solidFill>
              </a:defRPr>
            </a:lvl8pPr>
            <a:lvl9pPr lvl="8" rtl="0"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192" name="Shape 192"/>
        <p:cNvGrpSpPr/>
        <p:nvPr/>
      </p:nvGrpSpPr>
      <p:grpSpPr>
        <a:xfrm>
          <a:off x="0" y="0"/>
          <a:ext cx="0" cy="0"/>
          <a:chOff x="0" y="0"/>
          <a:chExt cx="0" cy="0"/>
        </a:xfrm>
      </p:grpSpPr>
      <p:sp>
        <p:nvSpPr>
          <p:cNvPr id="193" name="Google Shape;193;gebf7c8c4d5_2_647"/>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94" name="Google Shape;194;gebf7c8c4d5_2_647"/>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95" name="Google Shape;195;gebf7c8c4d5_2_647"/>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196" name="Google Shape;196;gebf7c8c4d5_2_647"/>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97" name="Google Shape;197;gebf7c8c4d5_2_647"/>
          <p:cNvSpPr txBox="1"/>
          <p:nvPr>
            <p:ph idx="4"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198" name="Shape 198"/>
        <p:cNvGrpSpPr/>
        <p:nvPr/>
      </p:nvGrpSpPr>
      <p:grpSpPr>
        <a:xfrm>
          <a:off x="0" y="0"/>
          <a:ext cx="0" cy="0"/>
          <a:chOff x="0" y="0"/>
          <a:chExt cx="0" cy="0"/>
        </a:xfrm>
      </p:grpSpPr>
      <p:sp>
        <p:nvSpPr>
          <p:cNvPr id="199" name="Google Shape;199;gebf7c8c4d5_2_653"/>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00" name="Google Shape;200;gebf7c8c4d5_2_653"/>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01" name="Google Shape;201;gebf7c8c4d5_2_653"/>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02" name="Google Shape;202;gebf7c8c4d5_2_653"/>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03" name="Google Shape;203;gebf7c8c4d5_2_653"/>
          <p:cNvSpPr txBox="1"/>
          <p:nvPr>
            <p:ph idx="4"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04" name="Google Shape;204;gebf7c8c4d5_2_653"/>
          <p:cNvSpPr txBox="1"/>
          <p:nvPr>
            <p:ph idx="5"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05" name="Google Shape;205;gebf7c8c4d5_2_653"/>
          <p:cNvSpPr txBox="1"/>
          <p:nvPr>
            <p:ph idx="6"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06" name="Shape 206"/>
        <p:cNvGrpSpPr/>
        <p:nvPr/>
      </p:nvGrpSpPr>
      <p:grpSpPr>
        <a:xfrm>
          <a:off x="0" y="0"/>
          <a:ext cx="0" cy="0"/>
          <a:chOff x="0" y="0"/>
          <a:chExt cx="0" cy="0"/>
        </a:xfrm>
      </p:grpSpPr>
      <p:sp>
        <p:nvSpPr>
          <p:cNvPr id="207" name="Google Shape;207;gebf7c8c4d5_2_661"/>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3000"/>
              <a:buNone/>
              <a:defRPr sz="3000">
                <a:solidFill>
                  <a:schemeClr val="accent1"/>
                </a:solidFill>
              </a:defRPr>
            </a:lvl1pPr>
            <a:lvl2pPr lvl="1" rtl="0" algn="l">
              <a:lnSpc>
                <a:spcPct val="100000"/>
              </a:lnSpc>
              <a:spcBef>
                <a:spcPts val="0"/>
              </a:spcBef>
              <a:spcAft>
                <a:spcPts val="0"/>
              </a:spcAft>
              <a:buClr>
                <a:schemeClr val="accent1"/>
              </a:buClr>
              <a:buSzPts val="4800"/>
              <a:buNone/>
              <a:defRPr sz="4800">
                <a:solidFill>
                  <a:schemeClr val="accent1"/>
                </a:solidFill>
              </a:defRPr>
            </a:lvl2pPr>
            <a:lvl3pPr lvl="2" rtl="0" algn="l">
              <a:lnSpc>
                <a:spcPct val="100000"/>
              </a:lnSpc>
              <a:spcBef>
                <a:spcPts val="0"/>
              </a:spcBef>
              <a:spcAft>
                <a:spcPts val="0"/>
              </a:spcAft>
              <a:buClr>
                <a:schemeClr val="accent1"/>
              </a:buClr>
              <a:buSzPts val="4800"/>
              <a:buNone/>
              <a:defRPr sz="4800">
                <a:solidFill>
                  <a:schemeClr val="accent1"/>
                </a:solidFill>
              </a:defRPr>
            </a:lvl3pPr>
            <a:lvl4pPr lvl="3" rtl="0" algn="l">
              <a:lnSpc>
                <a:spcPct val="100000"/>
              </a:lnSpc>
              <a:spcBef>
                <a:spcPts val="0"/>
              </a:spcBef>
              <a:spcAft>
                <a:spcPts val="0"/>
              </a:spcAft>
              <a:buClr>
                <a:schemeClr val="accent1"/>
              </a:buClr>
              <a:buSzPts val="4800"/>
              <a:buNone/>
              <a:defRPr sz="4800">
                <a:solidFill>
                  <a:schemeClr val="accent1"/>
                </a:solidFill>
              </a:defRPr>
            </a:lvl4pPr>
            <a:lvl5pPr lvl="4" rtl="0" algn="l">
              <a:lnSpc>
                <a:spcPct val="100000"/>
              </a:lnSpc>
              <a:spcBef>
                <a:spcPts val="0"/>
              </a:spcBef>
              <a:spcAft>
                <a:spcPts val="0"/>
              </a:spcAft>
              <a:buClr>
                <a:schemeClr val="accent1"/>
              </a:buClr>
              <a:buSzPts val="4800"/>
              <a:buNone/>
              <a:defRPr sz="4800">
                <a:solidFill>
                  <a:schemeClr val="accent1"/>
                </a:solidFill>
              </a:defRPr>
            </a:lvl5pPr>
            <a:lvl6pPr lvl="5" rtl="0" algn="l">
              <a:lnSpc>
                <a:spcPct val="100000"/>
              </a:lnSpc>
              <a:spcBef>
                <a:spcPts val="0"/>
              </a:spcBef>
              <a:spcAft>
                <a:spcPts val="0"/>
              </a:spcAft>
              <a:buClr>
                <a:schemeClr val="accent1"/>
              </a:buClr>
              <a:buSzPts val="4800"/>
              <a:buNone/>
              <a:defRPr sz="4800">
                <a:solidFill>
                  <a:schemeClr val="accent1"/>
                </a:solidFill>
              </a:defRPr>
            </a:lvl6pPr>
            <a:lvl7pPr lvl="6" rtl="0" algn="l">
              <a:lnSpc>
                <a:spcPct val="100000"/>
              </a:lnSpc>
              <a:spcBef>
                <a:spcPts val="0"/>
              </a:spcBef>
              <a:spcAft>
                <a:spcPts val="0"/>
              </a:spcAft>
              <a:buClr>
                <a:schemeClr val="accent1"/>
              </a:buClr>
              <a:buSzPts val="4800"/>
              <a:buNone/>
              <a:defRPr sz="4800">
                <a:solidFill>
                  <a:schemeClr val="accent1"/>
                </a:solidFill>
              </a:defRPr>
            </a:lvl7pPr>
            <a:lvl8pPr lvl="7" rtl="0" algn="l">
              <a:lnSpc>
                <a:spcPct val="100000"/>
              </a:lnSpc>
              <a:spcBef>
                <a:spcPts val="0"/>
              </a:spcBef>
              <a:spcAft>
                <a:spcPts val="0"/>
              </a:spcAft>
              <a:buClr>
                <a:schemeClr val="accent1"/>
              </a:buClr>
              <a:buSzPts val="4800"/>
              <a:buNone/>
              <a:defRPr sz="4800">
                <a:solidFill>
                  <a:schemeClr val="accent1"/>
                </a:solidFill>
              </a:defRPr>
            </a:lvl8pPr>
            <a:lvl9pPr lvl="8" rtl="0"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208" name="Google Shape;208;gebf7c8c4d5_2_661"/>
          <p:cNvPicPr preferRelativeResize="0"/>
          <p:nvPr/>
        </p:nvPicPr>
        <p:blipFill rotWithShape="1">
          <a:blip r:embed="rId3">
            <a:alphaModFix/>
          </a:blip>
          <a:srcRect b="0" l="0" r="0" t="0"/>
          <a:stretch/>
        </p:blipFill>
        <p:spPr>
          <a:xfrm rot="5400000">
            <a:off x="3278924" y="414049"/>
            <a:ext cx="7626550" cy="2883800"/>
          </a:xfrm>
          <a:prstGeom prst="rect">
            <a:avLst/>
          </a:prstGeom>
          <a:noFill/>
          <a:ln>
            <a:noFill/>
          </a:ln>
        </p:spPr>
      </p:pic>
      <p:pic>
        <p:nvPicPr>
          <p:cNvPr id="209" name="Google Shape;209;gebf7c8c4d5_2_661"/>
          <p:cNvPicPr preferRelativeResize="0"/>
          <p:nvPr/>
        </p:nvPicPr>
        <p:blipFill rotWithShape="1">
          <a:blip r:embed="rId3">
            <a:alphaModFix/>
          </a:blip>
          <a:srcRect b="0" l="0" r="0" t="0"/>
          <a:stretch/>
        </p:blipFill>
        <p:spPr>
          <a:xfrm flipH="1" rot="5400000">
            <a:off x="4822413" y="-351912"/>
            <a:ext cx="9309800" cy="3520274"/>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gebf7c8c4d5_2_665"/>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12" name="Google Shape;212;gebf7c8c4d5_2_665"/>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rtl="0" algn="l">
              <a:lnSpc>
                <a:spcPct val="100000"/>
              </a:lnSpc>
              <a:spcBef>
                <a:spcPts val="0"/>
              </a:spcBef>
              <a:spcAft>
                <a:spcPts val="0"/>
              </a:spcAft>
              <a:buClr>
                <a:schemeClr val="lt1"/>
              </a:buClr>
              <a:buSzPts val="1600"/>
              <a:buChar char="●"/>
              <a:defRPr sz="1600">
                <a:solidFill>
                  <a:schemeClr val="lt1"/>
                </a:solidFill>
              </a:defRPr>
            </a:lvl1pPr>
            <a:lvl2pPr indent="-330200" lvl="1" marL="914400" rtl="0" algn="l">
              <a:lnSpc>
                <a:spcPct val="100000"/>
              </a:lnSpc>
              <a:spcBef>
                <a:spcPts val="1600"/>
              </a:spcBef>
              <a:spcAft>
                <a:spcPts val="0"/>
              </a:spcAft>
              <a:buClr>
                <a:schemeClr val="lt1"/>
              </a:buClr>
              <a:buSzPts val="1600"/>
              <a:buChar char="○"/>
              <a:defRPr sz="1600">
                <a:solidFill>
                  <a:schemeClr val="lt1"/>
                </a:solidFill>
              </a:defRPr>
            </a:lvl2pPr>
            <a:lvl3pPr indent="-330200" lvl="2" marL="1371600" rtl="0" algn="l">
              <a:lnSpc>
                <a:spcPct val="100000"/>
              </a:lnSpc>
              <a:spcBef>
                <a:spcPts val="1600"/>
              </a:spcBef>
              <a:spcAft>
                <a:spcPts val="0"/>
              </a:spcAft>
              <a:buClr>
                <a:schemeClr val="lt1"/>
              </a:buClr>
              <a:buSzPts val="1600"/>
              <a:buChar char="■"/>
              <a:defRPr sz="1600">
                <a:solidFill>
                  <a:schemeClr val="lt1"/>
                </a:solidFill>
              </a:defRPr>
            </a:lvl3pPr>
            <a:lvl4pPr indent="-330200" lvl="3" marL="1828800" rtl="0" algn="l">
              <a:lnSpc>
                <a:spcPct val="100000"/>
              </a:lnSpc>
              <a:spcBef>
                <a:spcPts val="1600"/>
              </a:spcBef>
              <a:spcAft>
                <a:spcPts val="0"/>
              </a:spcAft>
              <a:buClr>
                <a:schemeClr val="lt1"/>
              </a:buClr>
              <a:buSzPts val="1600"/>
              <a:buChar char="●"/>
              <a:defRPr sz="1600">
                <a:solidFill>
                  <a:schemeClr val="lt1"/>
                </a:solidFill>
              </a:defRPr>
            </a:lvl4pPr>
            <a:lvl5pPr indent="-330200" lvl="4" marL="2286000" rtl="0" algn="l">
              <a:lnSpc>
                <a:spcPct val="100000"/>
              </a:lnSpc>
              <a:spcBef>
                <a:spcPts val="1600"/>
              </a:spcBef>
              <a:spcAft>
                <a:spcPts val="0"/>
              </a:spcAft>
              <a:buClr>
                <a:schemeClr val="lt1"/>
              </a:buClr>
              <a:buSzPts val="1600"/>
              <a:buChar char="○"/>
              <a:defRPr sz="1600">
                <a:solidFill>
                  <a:schemeClr val="lt1"/>
                </a:solidFill>
              </a:defRPr>
            </a:lvl5pPr>
            <a:lvl6pPr indent="-330200" lvl="5" marL="2743200" rtl="0" algn="l">
              <a:lnSpc>
                <a:spcPct val="100000"/>
              </a:lnSpc>
              <a:spcBef>
                <a:spcPts val="1600"/>
              </a:spcBef>
              <a:spcAft>
                <a:spcPts val="0"/>
              </a:spcAft>
              <a:buClr>
                <a:schemeClr val="lt1"/>
              </a:buClr>
              <a:buSzPts val="1600"/>
              <a:buChar char="■"/>
              <a:defRPr sz="1600">
                <a:solidFill>
                  <a:schemeClr val="lt1"/>
                </a:solidFill>
              </a:defRPr>
            </a:lvl6pPr>
            <a:lvl7pPr indent="-330200" lvl="6" marL="3200400" rtl="0" algn="l">
              <a:lnSpc>
                <a:spcPct val="100000"/>
              </a:lnSpc>
              <a:spcBef>
                <a:spcPts val="1600"/>
              </a:spcBef>
              <a:spcAft>
                <a:spcPts val="0"/>
              </a:spcAft>
              <a:buClr>
                <a:schemeClr val="lt1"/>
              </a:buClr>
              <a:buSzPts val="1600"/>
              <a:buChar char="●"/>
              <a:defRPr sz="1600">
                <a:solidFill>
                  <a:schemeClr val="lt1"/>
                </a:solidFill>
              </a:defRPr>
            </a:lvl7pPr>
            <a:lvl8pPr indent="-330200" lvl="7" marL="3657600" rtl="0" algn="l">
              <a:lnSpc>
                <a:spcPct val="100000"/>
              </a:lnSpc>
              <a:spcBef>
                <a:spcPts val="1600"/>
              </a:spcBef>
              <a:spcAft>
                <a:spcPts val="0"/>
              </a:spcAft>
              <a:buClr>
                <a:schemeClr val="lt1"/>
              </a:buClr>
              <a:buSzPts val="1600"/>
              <a:buChar char="○"/>
              <a:defRPr sz="1600">
                <a:solidFill>
                  <a:schemeClr val="lt1"/>
                </a:solidFill>
              </a:defRPr>
            </a:lvl8pPr>
            <a:lvl9pPr indent="-330200" lvl="8" marL="4114800" rtl="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213" name="Shape 213"/>
        <p:cNvGrpSpPr/>
        <p:nvPr/>
      </p:nvGrpSpPr>
      <p:grpSpPr>
        <a:xfrm>
          <a:off x="0" y="0"/>
          <a:ext cx="0" cy="0"/>
          <a:chOff x="0" y="0"/>
          <a:chExt cx="0" cy="0"/>
        </a:xfrm>
      </p:grpSpPr>
      <p:sp>
        <p:nvSpPr>
          <p:cNvPr id="214" name="Google Shape;214;gebf7c8c4d5_2_668"/>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4500"/>
              <a:buNone/>
              <a:defRPr b="1" sz="4500">
                <a:solidFill>
                  <a:schemeClr val="lt1"/>
                </a:solidFill>
              </a:defRPr>
            </a:lvl1pPr>
            <a:lvl2pPr lvl="1" rtl="0" algn="ctr">
              <a:lnSpc>
                <a:spcPct val="100000"/>
              </a:lnSpc>
              <a:spcBef>
                <a:spcPts val="0"/>
              </a:spcBef>
              <a:spcAft>
                <a:spcPts val="0"/>
              </a:spcAft>
              <a:buClr>
                <a:schemeClr val="lt1"/>
              </a:buClr>
              <a:buSzPts val="3600"/>
              <a:buNone/>
              <a:defRPr b="1" sz="3600">
                <a:solidFill>
                  <a:schemeClr val="lt1"/>
                </a:solidFill>
              </a:defRPr>
            </a:lvl2pPr>
            <a:lvl3pPr lvl="2" rtl="0" algn="ctr">
              <a:lnSpc>
                <a:spcPct val="100000"/>
              </a:lnSpc>
              <a:spcBef>
                <a:spcPts val="0"/>
              </a:spcBef>
              <a:spcAft>
                <a:spcPts val="0"/>
              </a:spcAft>
              <a:buClr>
                <a:schemeClr val="lt1"/>
              </a:buClr>
              <a:buSzPts val="3600"/>
              <a:buNone/>
              <a:defRPr b="1" sz="3600">
                <a:solidFill>
                  <a:schemeClr val="lt1"/>
                </a:solidFill>
              </a:defRPr>
            </a:lvl3pPr>
            <a:lvl4pPr lvl="3" rtl="0" algn="ctr">
              <a:lnSpc>
                <a:spcPct val="100000"/>
              </a:lnSpc>
              <a:spcBef>
                <a:spcPts val="0"/>
              </a:spcBef>
              <a:spcAft>
                <a:spcPts val="0"/>
              </a:spcAft>
              <a:buClr>
                <a:schemeClr val="lt1"/>
              </a:buClr>
              <a:buSzPts val="3600"/>
              <a:buNone/>
              <a:defRPr b="1" sz="3600">
                <a:solidFill>
                  <a:schemeClr val="lt1"/>
                </a:solidFill>
              </a:defRPr>
            </a:lvl4pPr>
            <a:lvl5pPr lvl="4" rtl="0" algn="ctr">
              <a:lnSpc>
                <a:spcPct val="100000"/>
              </a:lnSpc>
              <a:spcBef>
                <a:spcPts val="0"/>
              </a:spcBef>
              <a:spcAft>
                <a:spcPts val="0"/>
              </a:spcAft>
              <a:buClr>
                <a:schemeClr val="lt1"/>
              </a:buClr>
              <a:buSzPts val="3600"/>
              <a:buNone/>
              <a:defRPr b="1" sz="3600">
                <a:solidFill>
                  <a:schemeClr val="lt1"/>
                </a:solidFill>
              </a:defRPr>
            </a:lvl5pPr>
            <a:lvl6pPr lvl="5" rtl="0" algn="ctr">
              <a:lnSpc>
                <a:spcPct val="100000"/>
              </a:lnSpc>
              <a:spcBef>
                <a:spcPts val="0"/>
              </a:spcBef>
              <a:spcAft>
                <a:spcPts val="0"/>
              </a:spcAft>
              <a:buClr>
                <a:schemeClr val="lt1"/>
              </a:buClr>
              <a:buSzPts val="3600"/>
              <a:buNone/>
              <a:defRPr b="1" sz="3600">
                <a:solidFill>
                  <a:schemeClr val="lt1"/>
                </a:solidFill>
              </a:defRPr>
            </a:lvl6pPr>
            <a:lvl7pPr lvl="6" rtl="0" algn="ctr">
              <a:lnSpc>
                <a:spcPct val="100000"/>
              </a:lnSpc>
              <a:spcBef>
                <a:spcPts val="0"/>
              </a:spcBef>
              <a:spcAft>
                <a:spcPts val="0"/>
              </a:spcAft>
              <a:buClr>
                <a:schemeClr val="lt1"/>
              </a:buClr>
              <a:buSzPts val="3600"/>
              <a:buNone/>
              <a:defRPr b="1" sz="3600">
                <a:solidFill>
                  <a:schemeClr val="lt1"/>
                </a:solidFill>
              </a:defRPr>
            </a:lvl7pPr>
            <a:lvl8pPr lvl="7" rtl="0" algn="ctr">
              <a:lnSpc>
                <a:spcPct val="100000"/>
              </a:lnSpc>
              <a:spcBef>
                <a:spcPts val="0"/>
              </a:spcBef>
              <a:spcAft>
                <a:spcPts val="0"/>
              </a:spcAft>
              <a:buClr>
                <a:schemeClr val="lt1"/>
              </a:buClr>
              <a:buSzPts val="3600"/>
              <a:buNone/>
              <a:defRPr b="1" sz="3600">
                <a:solidFill>
                  <a:schemeClr val="lt1"/>
                </a:solidFill>
              </a:defRPr>
            </a:lvl8pPr>
            <a:lvl9pPr lvl="8" rtl="0" algn="ctr">
              <a:lnSpc>
                <a:spcPct val="100000"/>
              </a:lnSpc>
              <a:spcBef>
                <a:spcPts val="0"/>
              </a:spcBef>
              <a:spcAft>
                <a:spcPts val="0"/>
              </a:spcAft>
              <a:buClr>
                <a:schemeClr val="lt1"/>
              </a:buClr>
              <a:buSzPts val="3600"/>
              <a:buNone/>
              <a:defRPr b="1" sz="3600">
                <a:solidFill>
                  <a:schemeClr val="lt1"/>
                </a:solidFill>
              </a:defRPr>
            </a:lvl9pPr>
          </a:lstStyle>
          <a:p/>
        </p:txBody>
      </p:sp>
      <p:sp>
        <p:nvSpPr>
          <p:cNvPr id="215" name="Google Shape;215;gebf7c8c4d5_2_668"/>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gebf7c8c4d5_2_671"/>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218" name="Shape 218"/>
        <p:cNvGrpSpPr/>
        <p:nvPr/>
      </p:nvGrpSpPr>
      <p:grpSpPr>
        <a:xfrm>
          <a:off x="0" y="0"/>
          <a:ext cx="0" cy="0"/>
          <a:chOff x="0" y="0"/>
          <a:chExt cx="0" cy="0"/>
        </a:xfrm>
      </p:grpSpPr>
      <p:sp>
        <p:nvSpPr>
          <p:cNvPr id="219" name="Google Shape;219;gebf7c8c4d5_2_673"/>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gebf7c8c4d5_2_675"/>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11"/>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6666"/>
              </a:srgbClr>
            </a:outerShdw>
          </a:effectLst>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32" name="Google Shape;32;p11"/>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222" name="Shape 222"/>
        <p:cNvGrpSpPr/>
        <p:nvPr/>
      </p:nvGrpSpPr>
      <p:grpSpPr>
        <a:xfrm>
          <a:off x="0" y="0"/>
          <a:ext cx="0" cy="0"/>
          <a:chOff x="0" y="0"/>
          <a:chExt cx="0" cy="0"/>
        </a:xfrm>
      </p:grpSpPr>
      <p:sp>
        <p:nvSpPr>
          <p:cNvPr id="223" name="Google Shape;223;gebf7c8c4d5_2_677"/>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224" name="Shape 224"/>
        <p:cNvGrpSpPr/>
        <p:nvPr/>
      </p:nvGrpSpPr>
      <p:grpSpPr>
        <a:xfrm>
          <a:off x="0" y="0"/>
          <a:ext cx="0" cy="0"/>
          <a:chOff x="0" y="0"/>
          <a:chExt cx="0" cy="0"/>
        </a:xfrm>
      </p:grpSpPr>
      <p:sp>
        <p:nvSpPr>
          <p:cNvPr id="225" name="Google Shape;225;gebf7c8c4d5_2_679"/>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226" name="Shape 226"/>
        <p:cNvGrpSpPr/>
        <p:nvPr/>
      </p:nvGrpSpPr>
      <p:grpSpPr>
        <a:xfrm>
          <a:off x="0" y="0"/>
          <a:ext cx="0" cy="0"/>
          <a:chOff x="0" y="0"/>
          <a:chExt cx="0" cy="0"/>
        </a:xfrm>
      </p:grpSpPr>
      <p:sp>
        <p:nvSpPr>
          <p:cNvPr id="227" name="Google Shape;227;gebf7c8c4d5_2_681"/>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7200"/>
              <a:buNone/>
              <a:defRPr sz="7200">
                <a:solidFill>
                  <a:schemeClr val="lt1"/>
                </a:solidFill>
              </a:defRPr>
            </a:lvl1pPr>
            <a:lvl2pPr lvl="1" rtl="0" algn="ctr">
              <a:lnSpc>
                <a:spcPct val="100000"/>
              </a:lnSpc>
              <a:spcBef>
                <a:spcPts val="0"/>
              </a:spcBef>
              <a:spcAft>
                <a:spcPts val="0"/>
              </a:spcAft>
              <a:buClr>
                <a:schemeClr val="lt1"/>
              </a:buClr>
              <a:buSzPts val="7200"/>
              <a:buNone/>
              <a:defRPr sz="7200">
                <a:solidFill>
                  <a:schemeClr val="lt1"/>
                </a:solidFill>
              </a:defRPr>
            </a:lvl2pPr>
            <a:lvl3pPr lvl="2" rtl="0" algn="ctr">
              <a:lnSpc>
                <a:spcPct val="100000"/>
              </a:lnSpc>
              <a:spcBef>
                <a:spcPts val="0"/>
              </a:spcBef>
              <a:spcAft>
                <a:spcPts val="0"/>
              </a:spcAft>
              <a:buClr>
                <a:schemeClr val="lt1"/>
              </a:buClr>
              <a:buSzPts val="7200"/>
              <a:buNone/>
              <a:defRPr sz="7200">
                <a:solidFill>
                  <a:schemeClr val="lt1"/>
                </a:solidFill>
              </a:defRPr>
            </a:lvl3pPr>
            <a:lvl4pPr lvl="3" rtl="0" algn="ctr">
              <a:lnSpc>
                <a:spcPct val="100000"/>
              </a:lnSpc>
              <a:spcBef>
                <a:spcPts val="0"/>
              </a:spcBef>
              <a:spcAft>
                <a:spcPts val="0"/>
              </a:spcAft>
              <a:buClr>
                <a:schemeClr val="lt1"/>
              </a:buClr>
              <a:buSzPts val="7200"/>
              <a:buNone/>
              <a:defRPr sz="7200">
                <a:solidFill>
                  <a:schemeClr val="lt1"/>
                </a:solidFill>
              </a:defRPr>
            </a:lvl4pPr>
            <a:lvl5pPr lvl="4" rtl="0" algn="ctr">
              <a:lnSpc>
                <a:spcPct val="100000"/>
              </a:lnSpc>
              <a:spcBef>
                <a:spcPts val="0"/>
              </a:spcBef>
              <a:spcAft>
                <a:spcPts val="0"/>
              </a:spcAft>
              <a:buClr>
                <a:schemeClr val="lt1"/>
              </a:buClr>
              <a:buSzPts val="7200"/>
              <a:buNone/>
              <a:defRPr sz="7200">
                <a:solidFill>
                  <a:schemeClr val="lt1"/>
                </a:solidFill>
              </a:defRPr>
            </a:lvl5pPr>
            <a:lvl6pPr lvl="5" rtl="0" algn="ctr">
              <a:lnSpc>
                <a:spcPct val="100000"/>
              </a:lnSpc>
              <a:spcBef>
                <a:spcPts val="0"/>
              </a:spcBef>
              <a:spcAft>
                <a:spcPts val="0"/>
              </a:spcAft>
              <a:buClr>
                <a:schemeClr val="lt1"/>
              </a:buClr>
              <a:buSzPts val="7200"/>
              <a:buNone/>
              <a:defRPr sz="7200">
                <a:solidFill>
                  <a:schemeClr val="lt1"/>
                </a:solidFill>
              </a:defRPr>
            </a:lvl6pPr>
            <a:lvl7pPr lvl="6" rtl="0" algn="ctr">
              <a:lnSpc>
                <a:spcPct val="100000"/>
              </a:lnSpc>
              <a:spcBef>
                <a:spcPts val="0"/>
              </a:spcBef>
              <a:spcAft>
                <a:spcPts val="0"/>
              </a:spcAft>
              <a:buClr>
                <a:schemeClr val="lt1"/>
              </a:buClr>
              <a:buSzPts val="7200"/>
              <a:buNone/>
              <a:defRPr sz="7200">
                <a:solidFill>
                  <a:schemeClr val="lt1"/>
                </a:solidFill>
              </a:defRPr>
            </a:lvl7pPr>
            <a:lvl8pPr lvl="7" rtl="0" algn="ctr">
              <a:lnSpc>
                <a:spcPct val="100000"/>
              </a:lnSpc>
              <a:spcBef>
                <a:spcPts val="0"/>
              </a:spcBef>
              <a:spcAft>
                <a:spcPts val="0"/>
              </a:spcAft>
              <a:buClr>
                <a:schemeClr val="lt1"/>
              </a:buClr>
              <a:buSzPts val="7200"/>
              <a:buNone/>
              <a:defRPr sz="7200">
                <a:solidFill>
                  <a:schemeClr val="lt1"/>
                </a:solidFill>
              </a:defRPr>
            </a:lvl8pPr>
            <a:lvl9pPr lvl="8" rtl="0"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228" name="Google Shape;228;gebf7c8c4d5_2_681"/>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rtl="0" algn="ctr">
              <a:lnSpc>
                <a:spcPct val="100000"/>
              </a:lnSpc>
              <a:spcBef>
                <a:spcPts val="0"/>
              </a:spcBef>
              <a:spcAft>
                <a:spcPts val="0"/>
              </a:spcAft>
              <a:buClr>
                <a:schemeClr val="accent1"/>
              </a:buClr>
              <a:buSzPts val="1800"/>
              <a:buChar char="●"/>
              <a:defRPr>
                <a:solidFill>
                  <a:schemeClr val="accent1"/>
                </a:solidFill>
              </a:defRPr>
            </a:lvl1pPr>
            <a:lvl2pPr indent="-342900" lvl="1" marL="914400" rtl="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rtl="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rtl="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rtl="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rtl="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rtl="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rtl="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rtl="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gebf7c8c4d5_2_684"/>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31" name="Google Shape;231;gebf7c8c4d5_2_684"/>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0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232" name="Google Shape;232;gebf7c8c4d5_2_684"/>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0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233" name="Google Shape;233;gebf7c8c4d5_2_684"/>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1800"/>
              <a:buNone/>
              <a:defRPr sz="18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4" name="Google Shape;234;gebf7c8c4d5_2_684"/>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1800"/>
              <a:buNone/>
              <a:defRPr sz="18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235" name="Shape 235"/>
        <p:cNvGrpSpPr/>
        <p:nvPr/>
      </p:nvGrpSpPr>
      <p:grpSpPr>
        <a:xfrm>
          <a:off x="0" y="0"/>
          <a:ext cx="0" cy="0"/>
          <a:chOff x="0" y="0"/>
          <a:chExt cx="0" cy="0"/>
        </a:xfrm>
      </p:grpSpPr>
      <p:sp>
        <p:nvSpPr>
          <p:cNvPr id="236" name="Google Shape;236;gebf7c8c4d5_2_690"/>
          <p:cNvSpPr txBox="1"/>
          <p:nvPr>
            <p:ph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gebf7c8c4d5_2_690"/>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38" name="Google Shape;238;gebf7c8c4d5_2_690"/>
          <p:cNvSpPr txBox="1"/>
          <p:nvPr>
            <p:ph idx="2"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39" name="Google Shape;239;gebf7c8c4d5_2_690"/>
          <p:cNvSpPr txBox="1"/>
          <p:nvPr>
            <p:ph idx="3"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40" name="Google Shape;240;gebf7c8c4d5_2_690"/>
          <p:cNvSpPr txBox="1"/>
          <p:nvPr>
            <p:ph idx="4"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41" name="Google Shape;241;gebf7c8c4d5_2_690"/>
          <p:cNvSpPr txBox="1"/>
          <p:nvPr>
            <p:ph idx="5"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42" name="Google Shape;242;gebf7c8c4d5_2_690"/>
          <p:cNvSpPr txBox="1"/>
          <p:nvPr>
            <p:ph idx="6"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43" name="Google Shape;243;gebf7c8c4d5_2_690"/>
          <p:cNvSpPr txBox="1"/>
          <p:nvPr>
            <p:ph idx="7"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44" name="Google Shape;244;gebf7c8c4d5_2_690"/>
          <p:cNvSpPr txBox="1"/>
          <p:nvPr>
            <p:ph idx="8"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245" name="Shape 245"/>
        <p:cNvGrpSpPr/>
        <p:nvPr/>
      </p:nvGrpSpPr>
      <p:grpSpPr>
        <a:xfrm>
          <a:off x="0" y="0"/>
          <a:ext cx="0" cy="0"/>
          <a:chOff x="0" y="0"/>
          <a:chExt cx="0" cy="0"/>
        </a:xfrm>
      </p:grpSpPr>
      <p:sp>
        <p:nvSpPr>
          <p:cNvPr id="246" name="Google Shape;246;gebf7c8c4d5_2_700"/>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247" name="Google Shape;247;gebf7c8c4d5_2_700"/>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248" name="Google Shape;248;gebf7c8c4d5_2_700"/>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249" name="Google Shape;249;gebf7c8c4d5_2_700"/>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250" name="Google Shape;250;gebf7c8c4d5_2_700"/>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251" name="Google Shape;251;gebf7c8c4d5_2_700"/>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52" name="Shape 252"/>
        <p:cNvGrpSpPr/>
        <p:nvPr/>
      </p:nvGrpSpPr>
      <p:grpSpPr>
        <a:xfrm>
          <a:off x="0" y="0"/>
          <a:ext cx="0" cy="0"/>
          <a:chOff x="0" y="0"/>
          <a:chExt cx="0" cy="0"/>
        </a:xfrm>
      </p:grpSpPr>
      <p:sp>
        <p:nvSpPr>
          <p:cNvPr id="253" name="Google Shape;253;gebf7c8c4d5_2_707"/>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gebf7c8c4d5_2_709"/>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56" name="Google Shape;256;gebf7c8c4d5_2_709"/>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57" name="Google Shape;257;gebf7c8c4d5_2_709"/>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58" name="Google Shape;258;gebf7c8c4d5_2_709"/>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59" name="Google Shape;259;gebf7c8c4d5_2_709"/>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60" name="Google Shape;260;gebf7c8c4d5_2_709"/>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61" name="Google Shape;261;gebf7c8c4d5_2_709"/>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62" name="Google Shape;262;gebf7c8c4d5_2_709"/>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63" name="Google Shape;263;gebf7c8c4d5_2_709"/>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64" name="Google Shape;264;gebf7c8c4d5_2_709"/>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65" name="Google Shape;265;gebf7c8c4d5_2_709"/>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66" name="Google Shape;266;gebf7c8c4d5_2_709"/>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sz="1800">
                <a:solidFill>
                  <a:schemeClr val="lt1"/>
                </a:solidFill>
              </a:defRPr>
            </a:lvl1pPr>
            <a:lvl2pPr lvl="1" rtl="0" algn="ctr">
              <a:lnSpc>
                <a:spcPct val="100000"/>
              </a:lnSpc>
              <a:spcBef>
                <a:spcPts val="0"/>
              </a:spcBef>
              <a:spcAft>
                <a:spcPts val="0"/>
              </a:spcAft>
              <a:buClr>
                <a:schemeClr val="lt1"/>
              </a:buClr>
              <a:buSzPts val="4200"/>
              <a:buNone/>
              <a:defRPr sz="4200">
                <a:solidFill>
                  <a:schemeClr val="lt1"/>
                </a:solidFill>
              </a:defRPr>
            </a:lvl2pPr>
            <a:lvl3pPr lvl="2" rtl="0" algn="ctr">
              <a:lnSpc>
                <a:spcPct val="100000"/>
              </a:lnSpc>
              <a:spcBef>
                <a:spcPts val="0"/>
              </a:spcBef>
              <a:spcAft>
                <a:spcPts val="0"/>
              </a:spcAft>
              <a:buClr>
                <a:schemeClr val="lt1"/>
              </a:buClr>
              <a:buSzPts val="4200"/>
              <a:buNone/>
              <a:defRPr sz="4200">
                <a:solidFill>
                  <a:schemeClr val="lt1"/>
                </a:solidFill>
              </a:defRPr>
            </a:lvl3pPr>
            <a:lvl4pPr lvl="3" rtl="0" algn="ctr">
              <a:lnSpc>
                <a:spcPct val="100000"/>
              </a:lnSpc>
              <a:spcBef>
                <a:spcPts val="0"/>
              </a:spcBef>
              <a:spcAft>
                <a:spcPts val="0"/>
              </a:spcAft>
              <a:buClr>
                <a:schemeClr val="lt1"/>
              </a:buClr>
              <a:buSzPts val="4200"/>
              <a:buNone/>
              <a:defRPr sz="4200">
                <a:solidFill>
                  <a:schemeClr val="lt1"/>
                </a:solidFill>
              </a:defRPr>
            </a:lvl4pPr>
            <a:lvl5pPr lvl="4" rtl="0" algn="ctr">
              <a:lnSpc>
                <a:spcPct val="100000"/>
              </a:lnSpc>
              <a:spcBef>
                <a:spcPts val="0"/>
              </a:spcBef>
              <a:spcAft>
                <a:spcPts val="0"/>
              </a:spcAft>
              <a:buClr>
                <a:schemeClr val="lt1"/>
              </a:buClr>
              <a:buSzPts val="4200"/>
              <a:buNone/>
              <a:defRPr sz="4200">
                <a:solidFill>
                  <a:schemeClr val="lt1"/>
                </a:solidFill>
              </a:defRPr>
            </a:lvl5pPr>
            <a:lvl6pPr lvl="5" rtl="0" algn="ctr">
              <a:lnSpc>
                <a:spcPct val="100000"/>
              </a:lnSpc>
              <a:spcBef>
                <a:spcPts val="0"/>
              </a:spcBef>
              <a:spcAft>
                <a:spcPts val="0"/>
              </a:spcAft>
              <a:buClr>
                <a:schemeClr val="lt1"/>
              </a:buClr>
              <a:buSzPts val="4200"/>
              <a:buNone/>
              <a:defRPr sz="4200">
                <a:solidFill>
                  <a:schemeClr val="lt1"/>
                </a:solidFill>
              </a:defRPr>
            </a:lvl6pPr>
            <a:lvl7pPr lvl="6" rtl="0" algn="ctr">
              <a:lnSpc>
                <a:spcPct val="100000"/>
              </a:lnSpc>
              <a:spcBef>
                <a:spcPts val="0"/>
              </a:spcBef>
              <a:spcAft>
                <a:spcPts val="0"/>
              </a:spcAft>
              <a:buClr>
                <a:schemeClr val="lt1"/>
              </a:buClr>
              <a:buSzPts val="4200"/>
              <a:buNone/>
              <a:defRPr sz="4200">
                <a:solidFill>
                  <a:schemeClr val="lt1"/>
                </a:solidFill>
              </a:defRPr>
            </a:lvl7pPr>
            <a:lvl8pPr lvl="7" rtl="0" algn="ctr">
              <a:lnSpc>
                <a:spcPct val="100000"/>
              </a:lnSpc>
              <a:spcBef>
                <a:spcPts val="0"/>
              </a:spcBef>
              <a:spcAft>
                <a:spcPts val="0"/>
              </a:spcAft>
              <a:buClr>
                <a:schemeClr val="lt1"/>
              </a:buClr>
              <a:buSzPts val="4200"/>
              <a:buNone/>
              <a:defRPr sz="4200">
                <a:solidFill>
                  <a:schemeClr val="lt1"/>
                </a:solidFill>
              </a:defRPr>
            </a:lvl8pPr>
            <a:lvl9pPr lvl="8" rtl="0" algn="ctr">
              <a:lnSpc>
                <a:spcPct val="100000"/>
              </a:lnSpc>
              <a:spcBef>
                <a:spcPts val="0"/>
              </a:spcBef>
              <a:spcAft>
                <a:spcPts val="0"/>
              </a:spcAft>
              <a:buClr>
                <a:schemeClr val="lt1"/>
              </a:buClr>
              <a:buSzPts val="4200"/>
              <a:buNone/>
              <a:defRPr sz="4200">
                <a:solidFill>
                  <a:schemeClr val="lt1"/>
                </a:solidFill>
              </a:defRPr>
            </a:lvl9pPr>
          </a:lstStyle>
          <a:p/>
        </p:txBody>
      </p:sp>
      <p:sp>
        <p:nvSpPr>
          <p:cNvPr id="267" name="Google Shape;267;gebf7c8c4d5_2_709"/>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68" name="Shape 268"/>
        <p:cNvGrpSpPr/>
        <p:nvPr/>
      </p:nvGrpSpPr>
      <p:grpSpPr>
        <a:xfrm>
          <a:off x="0" y="0"/>
          <a:ext cx="0" cy="0"/>
          <a:chOff x="0" y="0"/>
          <a:chExt cx="0" cy="0"/>
        </a:xfrm>
      </p:grpSpPr>
      <p:sp>
        <p:nvSpPr>
          <p:cNvPr id="269" name="Google Shape;269;gebf7c8c4d5_2_723"/>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70" name="Google Shape;270;gebf7c8c4d5_2_723"/>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271" name="Google Shape;271;gebf7c8c4d5_2_723"/>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272" name="Shape 272"/>
        <p:cNvGrpSpPr/>
        <p:nvPr/>
      </p:nvGrpSpPr>
      <p:grpSpPr>
        <a:xfrm>
          <a:off x="0" y="0"/>
          <a:ext cx="0" cy="0"/>
          <a:chOff x="0" y="0"/>
          <a:chExt cx="0" cy="0"/>
        </a:xfrm>
      </p:grpSpPr>
      <p:sp>
        <p:nvSpPr>
          <p:cNvPr id="273" name="Google Shape;273;gebf7c8c4d5_2_727"/>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74" name="Google Shape;274;gebf7c8c4d5_2_727"/>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None/>
              <a:defRPr sz="1400">
                <a:solidFill>
                  <a:schemeClr val="lt1"/>
                </a:solidFill>
              </a:defRPr>
            </a:lvl1pPr>
            <a:lvl2pPr lvl="1" rtl="0" algn="r">
              <a:lnSpc>
                <a:spcPct val="100000"/>
              </a:lnSpc>
              <a:spcBef>
                <a:spcPts val="0"/>
              </a:spcBef>
              <a:spcAft>
                <a:spcPts val="0"/>
              </a:spcAft>
              <a:buClr>
                <a:schemeClr val="lt1"/>
              </a:buClr>
              <a:buSzPts val="4200"/>
              <a:buNone/>
              <a:defRPr sz="4200">
                <a:solidFill>
                  <a:schemeClr val="lt1"/>
                </a:solidFill>
              </a:defRPr>
            </a:lvl2pPr>
            <a:lvl3pPr lvl="2" rtl="0" algn="r">
              <a:lnSpc>
                <a:spcPct val="100000"/>
              </a:lnSpc>
              <a:spcBef>
                <a:spcPts val="0"/>
              </a:spcBef>
              <a:spcAft>
                <a:spcPts val="0"/>
              </a:spcAft>
              <a:buClr>
                <a:schemeClr val="lt1"/>
              </a:buClr>
              <a:buSzPts val="4200"/>
              <a:buNone/>
              <a:defRPr sz="4200">
                <a:solidFill>
                  <a:schemeClr val="lt1"/>
                </a:solidFill>
              </a:defRPr>
            </a:lvl3pPr>
            <a:lvl4pPr lvl="3" rtl="0" algn="r">
              <a:lnSpc>
                <a:spcPct val="100000"/>
              </a:lnSpc>
              <a:spcBef>
                <a:spcPts val="0"/>
              </a:spcBef>
              <a:spcAft>
                <a:spcPts val="0"/>
              </a:spcAft>
              <a:buClr>
                <a:schemeClr val="lt1"/>
              </a:buClr>
              <a:buSzPts val="4200"/>
              <a:buNone/>
              <a:defRPr sz="4200">
                <a:solidFill>
                  <a:schemeClr val="lt1"/>
                </a:solidFill>
              </a:defRPr>
            </a:lvl4pPr>
            <a:lvl5pPr lvl="4" rtl="0" algn="r">
              <a:lnSpc>
                <a:spcPct val="100000"/>
              </a:lnSpc>
              <a:spcBef>
                <a:spcPts val="0"/>
              </a:spcBef>
              <a:spcAft>
                <a:spcPts val="0"/>
              </a:spcAft>
              <a:buClr>
                <a:schemeClr val="lt1"/>
              </a:buClr>
              <a:buSzPts val="4200"/>
              <a:buNone/>
              <a:defRPr sz="4200">
                <a:solidFill>
                  <a:schemeClr val="lt1"/>
                </a:solidFill>
              </a:defRPr>
            </a:lvl5pPr>
            <a:lvl6pPr lvl="5" rtl="0" algn="r">
              <a:lnSpc>
                <a:spcPct val="100000"/>
              </a:lnSpc>
              <a:spcBef>
                <a:spcPts val="0"/>
              </a:spcBef>
              <a:spcAft>
                <a:spcPts val="0"/>
              </a:spcAft>
              <a:buClr>
                <a:schemeClr val="lt1"/>
              </a:buClr>
              <a:buSzPts val="4200"/>
              <a:buNone/>
              <a:defRPr sz="4200">
                <a:solidFill>
                  <a:schemeClr val="lt1"/>
                </a:solidFill>
              </a:defRPr>
            </a:lvl6pPr>
            <a:lvl7pPr lvl="6" rtl="0" algn="r">
              <a:lnSpc>
                <a:spcPct val="100000"/>
              </a:lnSpc>
              <a:spcBef>
                <a:spcPts val="0"/>
              </a:spcBef>
              <a:spcAft>
                <a:spcPts val="0"/>
              </a:spcAft>
              <a:buClr>
                <a:schemeClr val="lt1"/>
              </a:buClr>
              <a:buSzPts val="4200"/>
              <a:buNone/>
              <a:defRPr sz="4200">
                <a:solidFill>
                  <a:schemeClr val="lt1"/>
                </a:solidFill>
              </a:defRPr>
            </a:lvl7pPr>
            <a:lvl8pPr lvl="7" rtl="0" algn="r">
              <a:lnSpc>
                <a:spcPct val="100000"/>
              </a:lnSpc>
              <a:spcBef>
                <a:spcPts val="0"/>
              </a:spcBef>
              <a:spcAft>
                <a:spcPts val="0"/>
              </a:spcAft>
              <a:buClr>
                <a:schemeClr val="lt1"/>
              </a:buClr>
              <a:buSzPts val="4200"/>
              <a:buNone/>
              <a:defRPr sz="4200">
                <a:solidFill>
                  <a:schemeClr val="lt1"/>
                </a:solidFill>
              </a:defRPr>
            </a:lvl8pPr>
            <a:lvl9pPr lvl="8" rtl="0" algn="r">
              <a:lnSpc>
                <a:spcPct val="100000"/>
              </a:lnSpc>
              <a:spcBef>
                <a:spcPts val="0"/>
              </a:spcBef>
              <a:spcAft>
                <a:spcPts val="0"/>
              </a:spcAft>
              <a:buClr>
                <a:schemeClr val="lt1"/>
              </a:buClr>
              <a:buSzPts val="4200"/>
              <a:buNone/>
              <a:defRPr sz="4200">
                <a:solidFill>
                  <a:schemeClr val="lt1"/>
                </a:solidFill>
              </a:defRPr>
            </a:lvl9pPr>
          </a:lstStyle>
          <a:p/>
        </p:txBody>
      </p:sp>
      <p:sp>
        <p:nvSpPr>
          <p:cNvPr id="275" name="Google Shape;275;gebf7c8c4d5_2_727"/>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276" name="Google Shape;276;gebf7c8c4d5_2_727"/>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None/>
              <a:defRPr sz="1400">
                <a:solidFill>
                  <a:schemeClr val="lt1"/>
                </a:solidFill>
              </a:defRPr>
            </a:lvl1pPr>
            <a:lvl2pPr lvl="1" rtl="0" algn="r">
              <a:lnSpc>
                <a:spcPct val="100000"/>
              </a:lnSpc>
              <a:spcBef>
                <a:spcPts val="0"/>
              </a:spcBef>
              <a:spcAft>
                <a:spcPts val="0"/>
              </a:spcAft>
              <a:buClr>
                <a:schemeClr val="lt1"/>
              </a:buClr>
              <a:buSzPts val="4200"/>
              <a:buNone/>
              <a:defRPr sz="4200">
                <a:solidFill>
                  <a:schemeClr val="lt1"/>
                </a:solidFill>
              </a:defRPr>
            </a:lvl2pPr>
            <a:lvl3pPr lvl="2" rtl="0" algn="r">
              <a:lnSpc>
                <a:spcPct val="100000"/>
              </a:lnSpc>
              <a:spcBef>
                <a:spcPts val="0"/>
              </a:spcBef>
              <a:spcAft>
                <a:spcPts val="0"/>
              </a:spcAft>
              <a:buClr>
                <a:schemeClr val="lt1"/>
              </a:buClr>
              <a:buSzPts val="4200"/>
              <a:buNone/>
              <a:defRPr sz="4200">
                <a:solidFill>
                  <a:schemeClr val="lt1"/>
                </a:solidFill>
              </a:defRPr>
            </a:lvl3pPr>
            <a:lvl4pPr lvl="3" rtl="0" algn="r">
              <a:lnSpc>
                <a:spcPct val="100000"/>
              </a:lnSpc>
              <a:spcBef>
                <a:spcPts val="0"/>
              </a:spcBef>
              <a:spcAft>
                <a:spcPts val="0"/>
              </a:spcAft>
              <a:buClr>
                <a:schemeClr val="lt1"/>
              </a:buClr>
              <a:buSzPts val="4200"/>
              <a:buNone/>
              <a:defRPr sz="4200">
                <a:solidFill>
                  <a:schemeClr val="lt1"/>
                </a:solidFill>
              </a:defRPr>
            </a:lvl4pPr>
            <a:lvl5pPr lvl="4" rtl="0" algn="r">
              <a:lnSpc>
                <a:spcPct val="100000"/>
              </a:lnSpc>
              <a:spcBef>
                <a:spcPts val="0"/>
              </a:spcBef>
              <a:spcAft>
                <a:spcPts val="0"/>
              </a:spcAft>
              <a:buClr>
                <a:schemeClr val="lt1"/>
              </a:buClr>
              <a:buSzPts val="4200"/>
              <a:buNone/>
              <a:defRPr sz="4200">
                <a:solidFill>
                  <a:schemeClr val="lt1"/>
                </a:solidFill>
              </a:defRPr>
            </a:lvl5pPr>
            <a:lvl6pPr lvl="5" rtl="0" algn="r">
              <a:lnSpc>
                <a:spcPct val="100000"/>
              </a:lnSpc>
              <a:spcBef>
                <a:spcPts val="0"/>
              </a:spcBef>
              <a:spcAft>
                <a:spcPts val="0"/>
              </a:spcAft>
              <a:buClr>
                <a:schemeClr val="lt1"/>
              </a:buClr>
              <a:buSzPts val="4200"/>
              <a:buNone/>
              <a:defRPr sz="4200">
                <a:solidFill>
                  <a:schemeClr val="lt1"/>
                </a:solidFill>
              </a:defRPr>
            </a:lvl6pPr>
            <a:lvl7pPr lvl="6" rtl="0" algn="r">
              <a:lnSpc>
                <a:spcPct val="100000"/>
              </a:lnSpc>
              <a:spcBef>
                <a:spcPts val="0"/>
              </a:spcBef>
              <a:spcAft>
                <a:spcPts val="0"/>
              </a:spcAft>
              <a:buClr>
                <a:schemeClr val="lt1"/>
              </a:buClr>
              <a:buSzPts val="4200"/>
              <a:buNone/>
              <a:defRPr sz="4200">
                <a:solidFill>
                  <a:schemeClr val="lt1"/>
                </a:solidFill>
              </a:defRPr>
            </a:lvl7pPr>
            <a:lvl8pPr lvl="7" rtl="0" algn="r">
              <a:lnSpc>
                <a:spcPct val="100000"/>
              </a:lnSpc>
              <a:spcBef>
                <a:spcPts val="0"/>
              </a:spcBef>
              <a:spcAft>
                <a:spcPts val="0"/>
              </a:spcAft>
              <a:buClr>
                <a:schemeClr val="lt1"/>
              </a:buClr>
              <a:buSzPts val="4200"/>
              <a:buNone/>
              <a:defRPr sz="4200">
                <a:solidFill>
                  <a:schemeClr val="lt1"/>
                </a:solidFill>
              </a:defRPr>
            </a:lvl8pPr>
            <a:lvl9pPr lvl="8" rtl="0" algn="r">
              <a:lnSpc>
                <a:spcPct val="100000"/>
              </a:lnSpc>
              <a:spcBef>
                <a:spcPts val="0"/>
              </a:spcBef>
              <a:spcAft>
                <a:spcPts val="0"/>
              </a:spcAft>
              <a:buClr>
                <a:schemeClr val="lt1"/>
              </a:buClr>
              <a:buSzPts val="4200"/>
              <a:buNone/>
              <a:defRPr sz="4200">
                <a:solidFill>
                  <a:schemeClr val="lt1"/>
                </a:solidFill>
              </a:defRPr>
            </a:lvl9pPr>
          </a:lstStyle>
          <a:p/>
        </p:txBody>
      </p:sp>
      <p:sp>
        <p:nvSpPr>
          <p:cNvPr id="277" name="Google Shape;277;gebf7c8c4d5_2_727"/>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278" name="Google Shape;278;gebf7c8c4d5_2_727"/>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79" name="Google Shape;279;gebf7c8c4d5_2_727"/>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
        <p:nvSpPr>
          <p:cNvPr id="280" name="Google Shape;280;gebf7c8c4d5_2_727"/>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1" name="Google Shape;281;gebf7c8c4d5_2_727"/>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12"/>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3000"/>
              <a:buNone/>
              <a:defRPr b="1" sz="3000">
                <a:solidFill>
                  <a:schemeClr val="lt1"/>
                </a:solidFill>
              </a:defRPr>
            </a:lvl1pPr>
            <a:lvl2pPr lvl="1" algn="ctr">
              <a:lnSpc>
                <a:spcPct val="100000"/>
              </a:lnSpc>
              <a:spcBef>
                <a:spcPts val="0"/>
              </a:spcBef>
              <a:spcAft>
                <a:spcPts val="0"/>
              </a:spcAft>
              <a:buClr>
                <a:schemeClr val="lt1"/>
              </a:buClr>
              <a:buSzPts val="3000"/>
              <a:buNone/>
              <a:defRPr b="1" sz="3000">
                <a:solidFill>
                  <a:schemeClr val="lt1"/>
                </a:solidFill>
              </a:defRPr>
            </a:lvl2pPr>
            <a:lvl3pPr lvl="2" algn="ctr">
              <a:lnSpc>
                <a:spcPct val="100000"/>
              </a:lnSpc>
              <a:spcBef>
                <a:spcPts val="0"/>
              </a:spcBef>
              <a:spcAft>
                <a:spcPts val="0"/>
              </a:spcAft>
              <a:buClr>
                <a:schemeClr val="lt1"/>
              </a:buClr>
              <a:buSzPts val="3000"/>
              <a:buNone/>
              <a:defRPr b="1" sz="3000">
                <a:solidFill>
                  <a:schemeClr val="lt1"/>
                </a:solidFill>
              </a:defRPr>
            </a:lvl3pPr>
            <a:lvl4pPr lvl="3" algn="ctr">
              <a:lnSpc>
                <a:spcPct val="100000"/>
              </a:lnSpc>
              <a:spcBef>
                <a:spcPts val="0"/>
              </a:spcBef>
              <a:spcAft>
                <a:spcPts val="0"/>
              </a:spcAft>
              <a:buClr>
                <a:schemeClr val="lt1"/>
              </a:buClr>
              <a:buSzPts val="3000"/>
              <a:buNone/>
              <a:defRPr b="1" sz="3000">
                <a:solidFill>
                  <a:schemeClr val="lt1"/>
                </a:solidFill>
              </a:defRPr>
            </a:lvl4pPr>
            <a:lvl5pPr lvl="4" algn="ctr">
              <a:lnSpc>
                <a:spcPct val="100000"/>
              </a:lnSpc>
              <a:spcBef>
                <a:spcPts val="0"/>
              </a:spcBef>
              <a:spcAft>
                <a:spcPts val="0"/>
              </a:spcAft>
              <a:buClr>
                <a:schemeClr val="lt1"/>
              </a:buClr>
              <a:buSzPts val="3000"/>
              <a:buNone/>
              <a:defRPr b="1" sz="3000">
                <a:solidFill>
                  <a:schemeClr val="lt1"/>
                </a:solidFill>
              </a:defRPr>
            </a:lvl5pPr>
            <a:lvl6pPr lvl="5" algn="ctr">
              <a:lnSpc>
                <a:spcPct val="100000"/>
              </a:lnSpc>
              <a:spcBef>
                <a:spcPts val="0"/>
              </a:spcBef>
              <a:spcAft>
                <a:spcPts val="0"/>
              </a:spcAft>
              <a:buClr>
                <a:schemeClr val="lt1"/>
              </a:buClr>
              <a:buSzPts val="3000"/>
              <a:buNone/>
              <a:defRPr b="1" sz="3000">
                <a:solidFill>
                  <a:schemeClr val="lt1"/>
                </a:solidFill>
              </a:defRPr>
            </a:lvl6pPr>
            <a:lvl7pPr lvl="6" algn="ctr">
              <a:lnSpc>
                <a:spcPct val="100000"/>
              </a:lnSpc>
              <a:spcBef>
                <a:spcPts val="0"/>
              </a:spcBef>
              <a:spcAft>
                <a:spcPts val="0"/>
              </a:spcAft>
              <a:buClr>
                <a:schemeClr val="lt1"/>
              </a:buClr>
              <a:buSzPts val="3000"/>
              <a:buNone/>
              <a:defRPr b="1" sz="3000">
                <a:solidFill>
                  <a:schemeClr val="lt1"/>
                </a:solidFill>
              </a:defRPr>
            </a:lvl7pPr>
            <a:lvl8pPr lvl="7" algn="ctr">
              <a:lnSpc>
                <a:spcPct val="100000"/>
              </a:lnSpc>
              <a:spcBef>
                <a:spcPts val="0"/>
              </a:spcBef>
              <a:spcAft>
                <a:spcPts val="0"/>
              </a:spcAft>
              <a:buClr>
                <a:schemeClr val="lt1"/>
              </a:buClr>
              <a:buSzPts val="3000"/>
              <a:buNone/>
              <a:defRPr b="1" sz="3000">
                <a:solidFill>
                  <a:schemeClr val="lt1"/>
                </a:solidFill>
              </a:defRPr>
            </a:lvl8pPr>
            <a:lvl9pPr lvl="8" algn="ctr">
              <a:lnSpc>
                <a:spcPct val="100000"/>
              </a:lnSpc>
              <a:spcBef>
                <a:spcPts val="0"/>
              </a:spcBef>
              <a:spcAft>
                <a:spcPts val="0"/>
              </a:spcAft>
              <a:buClr>
                <a:schemeClr val="lt1"/>
              </a:buClr>
              <a:buSzPts val="3000"/>
              <a:buNone/>
              <a:defRPr b="1" sz="3000">
                <a:solidFill>
                  <a:schemeClr val="lt1"/>
                </a:solidFill>
              </a:defRPr>
            </a:lvl9pPr>
          </a:lstStyle>
          <a:p/>
        </p:txBody>
      </p:sp>
      <p:sp>
        <p:nvSpPr>
          <p:cNvPr id="35" name="Google Shape;35;p12"/>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282" name="Shape 282"/>
        <p:cNvGrpSpPr/>
        <p:nvPr/>
      </p:nvGrpSpPr>
      <p:grpSpPr>
        <a:xfrm>
          <a:off x="0" y="0"/>
          <a:ext cx="0" cy="0"/>
          <a:chOff x="0" y="0"/>
          <a:chExt cx="0" cy="0"/>
        </a:xfrm>
      </p:grpSpPr>
      <p:sp>
        <p:nvSpPr>
          <p:cNvPr id="283" name="Google Shape;283;gebf7c8c4d5_2_737"/>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284" name="Google Shape;284;gebf7c8c4d5_2_737"/>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285" name="Shape 285"/>
        <p:cNvGrpSpPr/>
        <p:nvPr/>
      </p:nvGrpSpPr>
      <p:grpSpPr>
        <a:xfrm>
          <a:off x="0" y="0"/>
          <a:ext cx="0" cy="0"/>
          <a:chOff x="0" y="0"/>
          <a:chExt cx="0" cy="0"/>
        </a:xfrm>
      </p:grpSpPr>
      <p:sp>
        <p:nvSpPr>
          <p:cNvPr id="286" name="Google Shape;286;gebf7c8c4d5_2_740"/>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287" name="Google Shape;287;gebf7c8c4d5_2_740"/>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288" name="Shape 288"/>
        <p:cNvGrpSpPr/>
        <p:nvPr/>
      </p:nvGrpSpPr>
      <p:grpSpPr>
        <a:xfrm>
          <a:off x="0" y="0"/>
          <a:ext cx="0" cy="0"/>
          <a:chOff x="0" y="0"/>
          <a:chExt cx="0" cy="0"/>
        </a:xfrm>
      </p:grpSpPr>
      <p:sp>
        <p:nvSpPr>
          <p:cNvPr id="289" name="Google Shape;289;gebf7c8c4d5_2_743"/>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290" name="Google Shape;290;gebf7c8c4d5_2_743"/>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291" name="Shape 291"/>
        <p:cNvGrpSpPr/>
        <p:nvPr/>
      </p:nvGrpSpPr>
      <p:grpSpPr>
        <a:xfrm>
          <a:off x="0" y="0"/>
          <a:ext cx="0" cy="0"/>
          <a:chOff x="0" y="0"/>
          <a:chExt cx="0" cy="0"/>
        </a:xfrm>
      </p:grpSpPr>
      <p:sp>
        <p:nvSpPr>
          <p:cNvPr id="292" name="Google Shape;292;gebf7c8c4d5_2_746"/>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293" name="Google Shape;293;gebf7c8c4d5_2_746"/>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294" name="Shape 294"/>
        <p:cNvGrpSpPr/>
        <p:nvPr/>
      </p:nvGrpSpPr>
      <p:grpSpPr>
        <a:xfrm>
          <a:off x="0" y="0"/>
          <a:ext cx="0" cy="0"/>
          <a:chOff x="0" y="0"/>
          <a:chExt cx="0" cy="0"/>
        </a:xfrm>
      </p:grpSpPr>
      <p:sp>
        <p:nvSpPr>
          <p:cNvPr id="295" name="Google Shape;295;gebf7c8c4d5_2_749"/>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296" name="Google Shape;296;gebf7c8c4d5_2_749"/>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1400"/>
              <a:buNone/>
              <a:defRPr sz="1400">
                <a:solidFill>
                  <a:schemeClr val="accent1"/>
                </a:solidFill>
              </a:defRPr>
            </a:lvl1pPr>
            <a:lvl2pPr lvl="1" rtl="0" algn="l">
              <a:lnSpc>
                <a:spcPct val="100000"/>
              </a:lnSpc>
              <a:spcBef>
                <a:spcPts val="0"/>
              </a:spcBef>
              <a:spcAft>
                <a:spcPts val="0"/>
              </a:spcAft>
              <a:buClr>
                <a:schemeClr val="accent1"/>
              </a:buClr>
              <a:buSzPts val="1400"/>
              <a:buNone/>
              <a:defRPr>
                <a:solidFill>
                  <a:schemeClr val="accent1"/>
                </a:solidFill>
              </a:defRPr>
            </a:lvl2pPr>
            <a:lvl3pPr lvl="2" rtl="0" algn="l">
              <a:lnSpc>
                <a:spcPct val="100000"/>
              </a:lnSpc>
              <a:spcBef>
                <a:spcPts val="0"/>
              </a:spcBef>
              <a:spcAft>
                <a:spcPts val="0"/>
              </a:spcAft>
              <a:buClr>
                <a:schemeClr val="accent1"/>
              </a:buClr>
              <a:buSzPts val="1400"/>
              <a:buNone/>
              <a:defRPr>
                <a:solidFill>
                  <a:schemeClr val="accent1"/>
                </a:solidFill>
              </a:defRPr>
            </a:lvl3pPr>
            <a:lvl4pPr lvl="3" rtl="0" algn="l">
              <a:lnSpc>
                <a:spcPct val="100000"/>
              </a:lnSpc>
              <a:spcBef>
                <a:spcPts val="0"/>
              </a:spcBef>
              <a:spcAft>
                <a:spcPts val="0"/>
              </a:spcAft>
              <a:buClr>
                <a:schemeClr val="accent1"/>
              </a:buClr>
              <a:buSzPts val="1400"/>
              <a:buNone/>
              <a:defRPr>
                <a:solidFill>
                  <a:schemeClr val="accent1"/>
                </a:solidFill>
              </a:defRPr>
            </a:lvl4pPr>
            <a:lvl5pPr lvl="4" rtl="0" algn="l">
              <a:lnSpc>
                <a:spcPct val="100000"/>
              </a:lnSpc>
              <a:spcBef>
                <a:spcPts val="0"/>
              </a:spcBef>
              <a:spcAft>
                <a:spcPts val="0"/>
              </a:spcAft>
              <a:buClr>
                <a:schemeClr val="accent1"/>
              </a:buClr>
              <a:buSzPts val="1400"/>
              <a:buNone/>
              <a:defRPr>
                <a:solidFill>
                  <a:schemeClr val="accent1"/>
                </a:solidFill>
              </a:defRPr>
            </a:lvl5pPr>
            <a:lvl6pPr lvl="5" rtl="0" algn="l">
              <a:lnSpc>
                <a:spcPct val="100000"/>
              </a:lnSpc>
              <a:spcBef>
                <a:spcPts val="0"/>
              </a:spcBef>
              <a:spcAft>
                <a:spcPts val="0"/>
              </a:spcAft>
              <a:buClr>
                <a:schemeClr val="accent1"/>
              </a:buClr>
              <a:buSzPts val="1400"/>
              <a:buNone/>
              <a:defRPr>
                <a:solidFill>
                  <a:schemeClr val="accent1"/>
                </a:solidFill>
              </a:defRPr>
            </a:lvl6pPr>
            <a:lvl7pPr lvl="6" rtl="0" algn="l">
              <a:lnSpc>
                <a:spcPct val="100000"/>
              </a:lnSpc>
              <a:spcBef>
                <a:spcPts val="0"/>
              </a:spcBef>
              <a:spcAft>
                <a:spcPts val="0"/>
              </a:spcAft>
              <a:buClr>
                <a:schemeClr val="accent1"/>
              </a:buClr>
              <a:buSzPts val="1400"/>
              <a:buNone/>
              <a:defRPr>
                <a:solidFill>
                  <a:schemeClr val="accent1"/>
                </a:solidFill>
              </a:defRPr>
            </a:lvl7pPr>
            <a:lvl8pPr lvl="7" rtl="0" algn="l">
              <a:lnSpc>
                <a:spcPct val="100000"/>
              </a:lnSpc>
              <a:spcBef>
                <a:spcPts val="0"/>
              </a:spcBef>
              <a:spcAft>
                <a:spcPts val="0"/>
              </a:spcAft>
              <a:buClr>
                <a:schemeClr val="accent1"/>
              </a:buClr>
              <a:buSzPts val="1400"/>
              <a:buNone/>
              <a:defRPr>
                <a:solidFill>
                  <a:schemeClr val="accent1"/>
                </a:solidFill>
              </a:defRPr>
            </a:lvl8pPr>
            <a:lvl9pPr lvl="8" rtl="0" algn="l">
              <a:lnSpc>
                <a:spcPct val="100000"/>
              </a:lnSpc>
              <a:spcBef>
                <a:spcPts val="0"/>
              </a:spcBef>
              <a:spcAft>
                <a:spcPts val="0"/>
              </a:spcAft>
              <a:buClr>
                <a:schemeClr val="accent1"/>
              </a:buClr>
              <a:buSzPts val="1400"/>
              <a:buNone/>
              <a:defRPr>
                <a:solidFill>
                  <a:schemeClr val="accent1"/>
                </a:solidFill>
              </a:defRPr>
            </a:lvl9pPr>
          </a:lstStyle>
          <a:p/>
        </p:txBody>
      </p:sp>
      <p:sp>
        <p:nvSpPr>
          <p:cNvPr id="297" name="Google Shape;297;gebf7c8c4d5_2_749"/>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GB" sz="1000" u="none" cap="none" strike="noStrike">
                <a:solidFill>
                  <a:schemeClr val="accent1"/>
                </a:solidFill>
                <a:latin typeface="Arial"/>
                <a:ea typeface="Arial"/>
                <a:cs typeface="Arial"/>
                <a:sym typeface="Arial"/>
              </a:rPr>
              <a:t>CREDITS: This presentation template was created by </a:t>
            </a:r>
            <a:r>
              <a:rPr b="0" i="0" lang="en-GB" sz="1000" u="none" cap="none" strike="noStrike">
                <a:solidFill>
                  <a:schemeClr val="accent1"/>
                </a:solidFill>
                <a:uFill>
                  <a:noFill/>
                </a:uFill>
                <a:latin typeface="Arial"/>
                <a:ea typeface="Arial"/>
                <a:cs typeface="Arial"/>
                <a:sym typeface="Arial"/>
                <a:hlinkClick r:id="rId3">
                  <a:extLst>
                    <a:ext uri="{A12FA001-AC4F-418D-AE19-62706E023703}">
                      <ahyp:hlinkClr val="tx"/>
                    </a:ext>
                  </a:extLst>
                </a:hlinkClick>
              </a:rPr>
              <a:t>Slidesgo</a:t>
            </a:r>
            <a:r>
              <a:rPr b="0" i="0" lang="en-GB" sz="1000" u="none" cap="none" strike="noStrike">
                <a:solidFill>
                  <a:schemeClr val="accent1"/>
                </a:solidFill>
                <a:latin typeface="Arial"/>
                <a:ea typeface="Arial"/>
                <a:cs typeface="Arial"/>
                <a:sym typeface="Arial"/>
              </a:rPr>
              <a:t>, including icons by </a:t>
            </a:r>
            <a:r>
              <a:rPr b="0" i="0" lang="en-GB" sz="1000" u="none" cap="none" strike="noStrike">
                <a:solidFill>
                  <a:schemeClr val="accent1"/>
                </a:solidFill>
                <a:uFill>
                  <a:noFill/>
                </a:uFill>
                <a:latin typeface="Arial"/>
                <a:ea typeface="Arial"/>
                <a:cs typeface="Arial"/>
                <a:sym typeface="Arial"/>
                <a:hlinkClick r:id="rId4">
                  <a:extLst>
                    <a:ext uri="{A12FA001-AC4F-418D-AE19-62706E023703}">
                      <ahyp:hlinkClr val="tx"/>
                    </a:ext>
                  </a:extLst>
                </a:hlinkClick>
              </a:rPr>
              <a:t>Flaticon</a:t>
            </a:r>
            <a:r>
              <a:rPr b="0" i="0" lang="en-GB" sz="1000" u="none" cap="none" strike="noStrike">
                <a:solidFill>
                  <a:schemeClr val="accent1"/>
                </a:solidFill>
                <a:latin typeface="Arial"/>
                <a:ea typeface="Arial"/>
                <a:cs typeface="Arial"/>
                <a:sym typeface="Arial"/>
              </a:rPr>
              <a:t>, and infographics &amp; images by </a:t>
            </a:r>
            <a:r>
              <a:rPr b="0" i="0" lang="en-GB" sz="1000" u="none" cap="none" strike="noStrike">
                <a:solidFill>
                  <a:schemeClr val="accent1"/>
                </a:solidFill>
                <a:uFill>
                  <a:noFill/>
                </a:uFill>
                <a:latin typeface="Arial"/>
                <a:ea typeface="Arial"/>
                <a:cs typeface="Arial"/>
                <a:sym typeface="Arial"/>
                <a:hlinkClick r:id="rId5">
                  <a:extLst>
                    <a:ext uri="{A12FA001-AC4F-418D-AE19-62706E023703}">
                      <ahyp:hlinkClr val="tx"/>
                    </a:ext>
                  </a:extLst>
                </a:hlinkClick>
              </a:rPr>
              <a:t>Freepik</a:t>
            </a:r>
            <a:r>
              <a:rPr b="0" i="0" lang="en-GB" sz="1000" u="none" cap="none" strike="noStrike">
                <a:solidFill>
                  <a:schemeClr val="accent1"/>
                </a:solidFill>
                <a:latin typeface="Arial"/>
                <a:ea typeface="Arial"/>
                <a:cs typeface="Arial"/>
                <a:sym typeface="Arial"/>
              </a:rPr>
              <a:t>. </a:t>
            </a:r>
            <a:endParaRPr b="0" i="0" sz="1000" u="none" cap="none" strike="noStrike">
              <a:solidFill>
                <a:schemeClr val="accent1"/>
              </a:solidFill>
              <a:latin typeface="Arial"/>
              <a:ea typeface="Arial"/>
              <a:cs typeface="Arial"/>
              <a:sym typeface="Arial"/>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gebf7c8c4d5_2_753"/>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00" name="Google Shape;300;gebf7c8c4d5_2_753"/>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301" name="Shape 301"/>
        <p:cNvGrpSpPr/>
        <p:nvPr/>
      </p:nvGrpSpPr>
      <p:grpSpPr>
        <a:xfrm>
          <a:off x="0" y="0"/>
          <a:ext cx="0" cy="0"/>
          <a:chOff x="0" y="0"/>
          <a:chExt cx="0" cy="0"/>
        </a:xfrm>
      </p:grpSpPr>
      <p:sp>
        <p:nvSpPr>
          <p:cNvPr id="302" name="Google Shape;302;gebf7c8c4d5_2_756"/>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03" name="Google Shape;303;gebf7c8c4d5_2_756"/>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04" name="Shape 304"/>
        <p:cNvGrpSpPr/>
        <p:nvPr/>
      </p:nvGrpSpPr>
      <p:grpSpPr>
        <a:xfrm>
          <a:off x="0" y="0"/>
          <a:ext cx="0" cy="0"/>
          <a:chOff x="0" y="0"/>
          <a:chExt cx="0" cy="0"/>
        </a:xfrm>
      </p:grpSpPr>
      <p:sp>
        <p:nvSpPr>
          <p:cNvPr id="305" name="Google Shape;305;gebf7c8c4d5_2_759"/>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306" name="Google Shape;306;gebf7c8c4d5_2_759"/>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
        <p:nvSpPr>
          <p:cNvPr id="307" name="Google Shape;307;gebf7c8c4d5_2_759"/>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Clr>
                <a:schemeClr val="lt1"/>
              </a:buClr>
              <a:buSzPts val="1400"/>
              <a:buChar char="●"/>
              <a:defRPr sz="1400">
                <a:solidFill>
                  <a:schemeClr val="lt1"/>
                </a:solidFill>
              </a:defRPr>
            </a:lvl1pPr>
            <a:lvl2pPr indent="-317500" lvl="1" marL="914400" rtl="0" algn="l">
              <a:lnSpc>
                <a:spcPct val="100000"/>
              </a:lnSpc>
              <a:spcBef>
                <a:spcPts val="1600"/>
              </a:spcBef>
              <a:spcAft>
                <a:spcPts val="0"/>
              </a:spcAft>
              <a:buClr>
                <a:schemeClr val="lt1"/>
              </a:buClr>
              <a:buSzPts val="1400"/>
              <a:buChar char="○"/>
              <a:defRPr>
                <a:solidFill>
                  <a:schemeClr val="lt1"/>
                </a:solidFill>
              </a:defRPr>
            </a:lvl2pPr>
            <a:lvl3pPr indent="-317500" lvl="2" marL="1371600" rtl="0" algn="l">
              <a:lnSpc>
                <a:spcPct val="100000"/>
              </a:lnSpc>
              <a:spcBef>
                <a:spcPts val="1600"/>
              </a:spcBef>
              <a:spcAft>
                <a:spcPts val="0"/>
              </a:spcAft>
              <a:buClr>
                <a:schemeClr val="lt1"/>
              </a:buClr>
              <a:buSzPts val="1400"/>
              <a:buChar char="■"/>
              <a:defRPr>
                <a:solidFill>
                  <a:schemeClr val="lt1"/>
                </a:solidFill>
              </a:defRPr>
            </a:lvl3pPr>
            <a:lvl4pPr indent="-317500" lvl="3" marL="1828800" rtl="0" algn="l">
              <a:lnSpc>
                <a:spcPct val="100000"/>
              </a:lnSpc>
              <a:spcBef>
                <a:spcPts val="1600"/>
              </a:spcBef>
              <a:spcAft>
                <a:spcPts val="0"/>
              </a:spcAft>
              <a:buClr>
                <a:schemeClr val="lt1"/>
              </a:buClr>
              <a:buSzPts val="1400"/>
              <a:buChar char="●"/>
              <a:defRPr>
                <a:solidFill>
                  <a:schemeClr val="lt1"/>
                </a:solidFill>
              </a:defRPr>
            </a:lvl4pPr>
            <a:lvl5pPr indent="-317500" lvl="4" marL="2286000" rtl="0" algn="l">
              <a:lnSpc>
                <a:spcPct val="100000"/>
              </a:lnSpc>
              <a:spcBef>
                <a:spcPts val="1600"/>
              </a:spcBef>
              <a:spcAft>
                <a:spcPts val="0"/>
              </a:spcAft>
              <a:buClr>
                <a:schemeClr val="lt1"/>
              </a:buClr>
              <a:buSzPts val="1400"/>
              <a:buChar char="○"/>
              <a:defRPr>
                <a:solidFill>
                  <a:schemeClr val="lt1"/>
                </a:solidFill>
              </a:defRPr>
            </a:lvl5pPr>
            <a:lvl6pPr indent="-317500" lvl="5" marL="2743200" rtl="0" algn="l">
              <a:lnSpc>
                <a:spcPct val="100000"/>
              </a:lnSpc>
              <a:spcBef>
                <a:spcPts val="1600"/>
              </a:spcBef>
              <a:spcAft>
                <a:spcPts val="0"/>
              </a:spcAft>
              <a:buClr>
                <a:schemeClr val="lt1"/>
              </a:buClr>
              <a:buSzPts val="1400"/>
              <a:buChar char="■"/>
              <a:defRPr>
                <a:solidFill>
                  <a:schemeClr val="lt1"/>
                </a:solidFill>
              </a:defRPr>
            </a:lvl6pPr>
            <a:lvl7pPr indent="-317500" lvl="6" marL="3200400" rtl="0" algn="l">
              <a:lnSpc>
                <a:spcPct val="100000"/>
              </a:lnSpc>
              <a:spcBef>
                <a:spcPts val="1600"/>
              </a:spcBef>
              <a:spcAft>
                <a:spcPts val="0"/>
              </a:spcAft>
              <a:buClr>
                <a:schemeClr val="lt1"/>
              </a:buClr>
              <a:buSzPts val="1400"/>
              <a:buChar char="●"/>
              <a:defRPr>
                <a:solidFill>
                  <a:schemeClr val="lt1"/>
                </a:solidFill>
              </a:defRPr>
            </a:lvl7pPr>
            <a:lvl8pPr indent="-317500" lvl="7" marL="3657600" rtl="0" algn="l">
              <a:lnSpc>
                <a:spcPct val="100000"/>
              </a:lnSpc>
              <a:spcBef>
                <a:spcPts val="1600"/>
              </a:spcBef>
              <a:spcAft>
                <a:spcPts val="0"/>
              </a:spcAft>
              <a:buClr>
                <a:schemeClr val="lt1"/>
              </a:buClr>
              <a:buSzPts val="1400"/>
              <a:buChar char="○"/>
              <a:defRPr>
                <a:solidFill>
                  <a:schemeClr val="lt1"/>
                </a:solidFill>
              </a:defRPr>
            </a:lvl8pPr>
            <a:lvl9pPr indent="-317500" lvl="8" marL="4114800" rtl="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08" name="Shape 30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13"/>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8" name="Google Shape;38;p13"/>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8627"/>
              </a:schemeClr>
            </a:outerShdw>
          </a:effectLst>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p:txBody>
      </p:sp>
      <p:sp>
        <p:nvSpPr>
          <p:cNvPr id="39" name="Google Shape;39;p13"/>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4"/>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2" name="Google Shape;42;p14"/>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3" name="Google Shape;43;p14"/>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4" name="Google Shape;44;p14"/>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5" name="Google Shape;45;p14"/>
          <p:cNvSpPr txBox="1"/>
          <p:nvPr>
            <p:ph idx="4"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15"/>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15"/>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5"/>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0" name="Google Shape;50;p15"/>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5"/>
          <p:cNvSpPr txBox="1"/>
          <p:nvPr>
            <p:ph idx="4"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2" name="Google Shape;52;p15"/>
          <p:cNvSpPr txBox="1"/>
          <p:nvPr>
            <p:ph idx="5"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53" name="Google Shape;53;p15"/>
          <p:cNvSpPr txBox="1"/>
          <p:nvPr>
            <p:ph idx="6"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3.xml"/><Relationship Id="rId22" Type="http://schemas.openxmlformats.org/officeDocument/2006/relationships/slideLayout" Target="../slideLayouts/slideLayout55.xml"/><Relationship Id="rId21" Type="http://schemas.openxmlformats.org/officeDocument/2006/relationships/slideLayout" Target="../slideLayouts/slideLayout54.xml"/><Relationship Id="rId24" Type="http://schemas.openxmlformats.org/officeDocument/2006/relationships/slideLayout" Target="../slideLayouts/slideLayout57.xml"/><Relationship Id="rId23" Type="http://schemas.openxmlformats.org/officeDocument/2006/relationships/slideLayout" Target="../slideLayouts/slideLayout56.xml"/><Relationship Id="rId1" Type="http://schemas.openxmlformats.org/officeDocument/2006/relationships/image" Target="../media/image18.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26" Type="http://schemas.openxmlformats.org/officeDocument/2006/relationships/slideLayout" Target="../slideLayouts/slideLayout59.xml"/><Relationship Id="rId25" Type="http://schemas.openxmlformats.org/officeDocument/2006/relationships/slideLayout" Target="../slideLayouts/slideLayout58.xml"/><Relationship Id="rId28" Type="http://schemas.openxmlformats.org/officeDocument/2006/relationships/slideLayout" Target="../slideLayouts/slideLayout61.xml"/><Relationship Id="rId27" Type="http://schemas.openxmlformats.org/officeDocument/2006/relationships/slideLayout" Target="../slideLayouts/slideLayout60.xml"/><Relationship Id="rId5" Type="http://schemas.openxmlformats.org/officeDocument/2006/relationships/slideLayout" Target="../slideLayouts/slideLayout38.xml"/><Relationship Id="rId6" Type="http://schemas.openxmlformats.org/officeDocument/2006/relationships/slideLayout" Target="../slideLayouts/slideLayout39.xml"/><Relationship Id="rId29" Type="http://schemas.openxmlformats.org/officeDocument/2006/relationships/slideLayout" Target="../slideLayouts/slideLayout62.xml"/><Relationship Id="rId7" Type="http://schemas.openxmlformats.org/officeDocument/2006/relationships/slideLayout" Target="../slideLayouts/slideLayout40.xml"/><Relationship Id="rId8" Type="http://schemas.openxmlformats.org/officeDocument/2006/relationships/slideLayout" Target="../slideLayouts/slideLayout41.xml"/><Relationship Id="rId31" Type="http://schemas.openxmlformats.org/officeDocument/2006/relationships/slideLayout" Target="../slideLayouts/slideLayout64.xml"/><Relationship Id="rId30" Type="http://schemas.openxmlformats.org/officeDocument/2006/relationships/slideLayout" Target="../slideLayouts/slideLayout63.xml"/><Relationship Id="rId11" Type="http://schemas.openxmlformats.org/officeDocument/2006/relationships/slideLayout" Target="../slideLayouts/slideLayout44.xml"/><Relationship Id="rId33" Type="http://schemas.openxmlformats.org/officeDocument/2006/relationships/slideLayout" Target="../slideLayouts/slideLayout66.xml"/><Relationship Id="rId10" Type="http://schemas.openxmlformats.org/officeDocument/2006/relationships/slideLayout" Target="../slideLayouts/slideLayout43.xml"/><Relationship Id="rId32" Type="http://schemas.openxmlformats.org/officeDocument/2006/relationships/slideLayout" Target="../slideLayouts/slideLayout65.xml"/><Relationship Id="rId13" Type="http://schemas.openxmlformats.org/officeDocument/2006/relationships/slideLayout" Target="../slideLayouts/slideLayout46.xml"/><Relationship Id="rId35" Type="http://schemas.openxmlformats.org/officeDocument/2006/relationships/slideLayout" Target="../slideLayouts/slideLayout68.xml"/><Relationship Id="rId12" Type="http://schemas.openxmlformats.org/officeDocument/2006/relationships/slideLayout" Target="../slideLayouts/slideLayout45.xml"/><Relationship Id="rId34" Type="http://schemas.openxmlformats.org/officeDocument/2006/relationships/slideLayout" Target="../slideLayouts/slideLayout67.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36" Type="http://schemas.openxmlformats.org/officeDocument/2006/relationships/theme" Target="../theme/theme2.xml"/><Relationship Id="rId17" Type="http://schemas.openxmlformats.org/officeDocument/2006/relationships/slideLayout" Target="../slideLayouts/slideLayout50.xml"/><Relationship Id="rId16" Type="http://schemas.openxmlformats.org/officeDocument/2006/relationships/slideLayout" Target="../slideLayouts/slideLayout49.xml"/><Relationship Id="rId19" Type="http://schemas.openxmlformats.org/officeDocument/2006/relationships/slideLayout" Target="../slideLayouts/slideLayout52.xml"/><Relationship Id="rId1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00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00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00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00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00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00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00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00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pic>
        <p:nvPicPr>
          <p:cNvPr id="8" name="Google Shape;8;p6"/>
          <p:cNvPicPr preferRelativeResize="0"/>
          <p:nvPr/>
        </p:nvPicPr>
        <p:blipFill rotWithShape="1">
          <a:blip r:embed="rId1">
            <a:alphaModFix/>
          </a:blip>
          <a:srcRect b="0" l="0" r="0" t="0"/>
          <a:stretch/>
        </p:blipFill>
        <p:spPr>
          <a:xfrm>
            <a:off x="8219462" y="122249"/>
            <a:ext cx="827889" cy="572700"/>
          </a:xfrm>
          <a:prstGeom prst="rect">
            <a:avLst/>
          </a:prstGeom>
          <a:noFill/>
          <a:ln>
            <a:noFill/>
          </a:ln>
        </p:spPr>
      </p:pic>
      <p:sp>
        <p:nvSpPr>
          <p:cNvPr id="9" name="Google Shape;9;p6"/>
          <p:cNvSpPr txBox="1"/>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Arial"/>
              <a:ea typeface="Arial"/>
              <a:cs typeface="Arial"/>
              <a:sym typeface="Arial"/>
            </a:endParaRPr>
          </a:p>
        </p:txBody>
      </p:sp>
      <p:sp>
        <p:nvSpPr>
          <p:cNvPr id="10" name="Google Shape;10;p6"/>
          <p:cNvSpPr txBox="1"/>
          <p:nvPr/>
        </p:nvSpPr>
        <p:spPr>
          <a:xfrm>
            <a:off x="113150" y="4525425"/>
            <a:ext cx="251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en-GB" sz="1050" u="none" cap="none" strike="noStrike">
                <a:solidFill>
                  <a:schemeClr val="lt1"/>
                </a:solidFill>
                <a:latin typeface="Arial"/>
                <a:ea typeface="Arial"/>
                <a:cs typeface="Arial"/>
                <a:sym typeface="Arial"/>
              </a:rPr>
              <a:t>©  </a:t>
            </a:r>
            <a:r>
              <a:rPr b="1" i="0" lang="en-GB" sz="1400" u="sng" cap="none" strike="noStrike">
                <a:solidFill>
                  <a:schemeClr val="lt1"/>
                </a:solidFill>
                <a:latin typeface="Arial"/>
                <a:ea typeface="Arial"/>
                <a:cs typeface="Arial"/>
                <a:sym typeface="Arial"/>
              </a:rPr>
              <a:t>www.</a:t>
            </a:r>
            <a:r>
              <a:rPr b="1" i="0" lang="en-GB" sz="1400" u="sng" cap="none" strike="noStrike">
                <a:solidFill>
                  <a:srgbClr val="FFD966"/>
                </a:solidFill>
                <a:latin typeface="Arial"/>
                <a:ea typeface="Arial"/>
                <a:cs typeface="Arial"/>
                <a:sym typeface="Arial"/>
              </a:rPr>
              <a:t>dataisgood</a:t>
            </a:r>
            <a:r>
              <a:rPr b="1" i="0" lang="en-GB" sz="1400" u="sng" cap="none" strike="noStrike">
                <a:solidFill>
                  <a:schemeClr val="lt1"/>
                </a:solidFill>
                <a:latin typeface="Arial"/>
                <a:ea typeface="Arial"/>
                <a:cs typeface="Arial"/>
                <a:sym typeface="Arial"/>
              </a:rPr>
              <a:t>.com</a:t>
            </a:r>
            <a:endParaRPr b="1" i="0" sz="1400" u="sng"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57" name="Shape 157"/>
        <p:cNvGrpSpPr/>
        <p:nvPr/>
      </p:nvGrpSpPr>
      <p:grpSpPr>
        <a:xfrm>
          <a:off x="0" y="0"/>
          <a:ext cx="0" cy="0"/>
          <a:chOff x="0" y="0"/>
          <a:chExt cx="0" cy="0"/>
        </a:xfrm>
      </p:grpSpPr>
      <p:sp>
        <p:nvSpPr>
          <p:cNvPr id="158" name="Google Shape;158;gebf7c8c4d5_2_6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9" name="Google Shape;159;gebf7c8c4d5_2_6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00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00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00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00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00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00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00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00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pic>
        <p:nvPicPr>
          <p:cNvPr id="160" name="Google Shape;160;gebf7c8c4d5_2_612"/>
          <p:cNvPicPr preferRelativeResize="0"/>
          <p:nvPr/>
        </p:nvPicPr>
        <p:blipFill rotWithShape="1">
          <a:blip r:embed="rId1">
            <a:alphaModFix/>
          </a:blip>
          <a:srcRect b="0" l="0" r="0" t="0"/>
          <a:stretch/>
        </p:blipFill>
        <p:spPr>
          <a:xfrm>
            <a:off x="8219462" y="122249"/>
            <a:ext cx="827889" cy="572700"/>
          </a:xfrm>
          <a:prstGeom prst="rect">
            <a:avLst/>
          </a:prstGeom>
          <a:noFill/>
          <a:ln>
            <a:noFill/>
          </a:ln>
        </p:spPr>
      </p:pic>
      <p:sp>
        <p:nvSpPr>
          <p:cNvPr id="161" name="Google Shape;161;gebf7c8c4d5_2_612"/>
          <p:cNvSpPr txBox="1"/>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Arial"/>
              <a:ea typeface="Arial"/>
              <a:cs typeface="Arial"/>
              <a:sym typeface="Arial"/>
            </a:endParaRPr>
          </a:p>
        </p:txBody>
      </p:sp>
      <p:sp>
        <p:nvSpPr>
          <p:cNvPr id="162" name="Google Shape;162;gebf7c8c4d5_2_612"/>
          <p:cNvSpPr txBox="1"/>
          <p:nvPr/>
        </p:nvSpPr>
        <p:spPr>
          <a:xfrm>
            <a:off x="113150" y="4525425"/>
            <a:ext cx="251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en-GB" sz="1050" u="none" cap="none" strike="noStrike">
                <a:solidFill>
                  <a:schemeClr val="lt1"/>
                </a:solidFill>
                <a:latin typeface="Arial"/>
                <a:ea typeface="Arial"/>
                <a:cs typeface="Arial"/>
                <a:sym typeface="Arial"/>
              </a:rPr>
              <a:t>©  </a:t>
            </a:r>
            <a:r>
              <a:rPr b="1" i="0" lang="en-GB" sz="1400" u="sng" cap="none" strike="noStrike">
                <a:solidFill>
                  <a:schemeClr val="lt1"/>
                </a:solidFill>
                <a:latin typeface="Arial"/>
                <a:ea typeface="Arial"/>
                <a:cs typeface="Arial"/>
                <a:sym typeface="Arial"/>
              </a:rPr>
              <a:t>www.</a:t>
            </a:r>
            <a:r>
              <a:rPr b="1" i="0" lang="en-GB" sz="1400" u="sng" cap="none" strike="noStrike">
                <a:solidFill>
                  <a:srgbClr val="FFD966"/>
                </a:solidFill>
                <a:latin typeface="Arial"/>
                <a:ea typeface="Arial"/>
                <a:cs typeface="Arial"/>
                <a:sym typeface="Arial"/>
              </a:rPr>
              <a:t>dataisgood</a:t>
            </a:r>
            <a:r>
              <a:rPr b="1" i="0" lang="en-GB" sz="1400" u="sng" cap="none" strike="noStrike">
                <a:solidFill>
                  <a:schemeClr val="lt1"/>
                </a:solidFill>
                <a:latin typeface="Arial"/>
                <a:ea typeface="Arial"/>
                <a:cs typeface="Arial"/>
                <a:sym typeface="Arial"/>
              </a:rPr>
              <a:t>.com</a:t>
            </a:r>
            <a:endParaRPr b="1" i="0" sz="1400" u="sng"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 id="2147483716" r:id="rId34"/>
    <p:sldLayoutId id="2147483717"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4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4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 Id="rId3"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 Id="rId3" Type="http://schemas.openxmlformats.org/officeDocument/2006/relationships/image" Target="../media/image49.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 Id="rId3" Type="http://schemas.openxmlformats.org/officeDocument/2006/relationships/image" Target="../media/image53.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 Id="rId3" Type="http://schemas.openxmlformats.org/officeDocument/2006/relationships/image" Target="../media/image56.png"/><Relationship Id="rId4" Type="http://schemas.openxmlformats.org/officeDocument/2006/relationships/image" Target="../media/image5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 Id="rId3" Type="http://schemas.openxmlformats.org/officeDocument/2006/relationships/image" Target="../media/image54.png"/><Relationship Id="rId4" Type="http://schemas.openxmlformats.org/officeDocument/2006/relationships/image" Target="../media/image50.png"/><Relationship Id="rId5" Type="http://schemas.openxmlformats.org/officeDocument/2006/relationships/image" Target="../media/image57.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 Id="rId3" Type="http://schemas.openxmlformats.org/officeDocument/2006/relationships/image" Target="../media/image68.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 Id="rId3" Type="http://schemas.openxmlformats.org/officeDocument/2006/relationships/image" Target="../media/image60.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7.xml"/><Relationship Id="rId3" Type="http://schemas.openxmlformats.org/officeDocument/2006/relationships/image" Target="../media/image59.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2.xml"/><Relationship Id="rId3" Type="http://schemas.openxmlformats.org/officeDocument/2006/relationships/image" Target="../media/image64.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3.xml"/><Relationship Id="rId3" Type="http://schemas.openxmlformats.org/officeDocument/2006/relationships/image" Target="../media/image6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3.xml"/><Relationship Id="rId3" Type="http://schemas.openxmlformats.org/officeDocument/2006/relationships/image" Target="../media/image83.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4.xml"/><Relationship Id="rId3" Type="http://schemas.openxmlformats.org/officeDocument/2006/relationships/image" Target="../media/image62.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5.xml"/><Relationship Id="rId3" Type="http://schemas.openxmlformats.org/officeDocument/2006/relationships/image" Target="../media/image74.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8.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0.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1.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2.xml"/><Relationship Id="rId3" Type="http://schemas.openxmlformats.org/officeDocument/2006/relationships/image" Target="../media/image63.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4.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0.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4.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6.xml"/><Relationship Id="rId3" Type="http://schemas.openxmlformats.org/officeDocument/2006/relationships/image" Target="../media/image58.png"/><Relationship Id="rId4" Type="http://schemas.openxmlformats.org/officeDocument/2006/relationships/image" Target="../media/image61.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0.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1.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6.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8.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9.xml"/><Relationship Id="rId3" Type="http://schemas.openxmlformats.org/officeDocument/2006/relationships/image" Target="../media/image67.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0.xml"/><Relationship Id="rId3" Type="http://schemas.openxmlformats.org/officeDocument/2006/relationships/image" Target="../media/image73.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1.xml"/><Relationship Id="rId3" Type="http://schemas.openxmlformats.org/officeDocument/2006/relationships/image" Target="../media/image69.png"/></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6.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8.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0.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4.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6.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8.xml"/><Relationship Id="rId3" Type="http://schemas.openxmlformats.org/officeDocument/2006/relationships/image" Target="../media/image76.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0.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4.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5.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8.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0.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4.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5.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6.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8.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0.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1.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3.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4.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5.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6.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8.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0.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6.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8.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9.xml"/><Relationship Id="rId3"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0.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1.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3.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4.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5.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6.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0.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1.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3.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4.xml"/><Relationship Id="rId3" Type="http://schemas.openxmlformats.org/officeDocument/2006/relationships/image" Target="../media/image72.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6.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8.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9.xml"/><Relationship Id="rId3" Type="http://schemas.openxmlformats.org/officeDocument/2006/relationships/image" Target="../media/image7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0.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1.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3.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4.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5.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6.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8.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0.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1.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3.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4.xml"/><Relationship Id="rId3" Type="http://schemas.openxmlformats.org/officeDocument/2006/relationships/image" Target="../media/image79.png"/><Relationship Id="rId4" Type="http://schemas.openxmlformats.org/officeDocument/2006/relationships/image" Target="../media/image77.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5.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6.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7.xml"/><Relationship Id="rId3" Type="http://schemas.openxmlformats.org/officeDocument/2006/relationships/image" Target="../media/image78.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8.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0.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1.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3.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4.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5.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8.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9.xml"/><Relationship Id="rId3"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0.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1.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3.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4.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5.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6.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8.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0.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1.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3.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4.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5.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6.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8.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0.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1.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3.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4.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5.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8.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0.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1.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3.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4.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5.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8.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0.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1.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3.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4.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5.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6.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8.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0.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1.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3.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4.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5.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6.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8.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0.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1.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3.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4.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5.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6.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8.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0.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1.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3.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4.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5.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6.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7.xml"/><Relationship Id="rId3" Type="http://schemas.openxmlformats.org/officeDocument/2006/relationships/image" Target="../media/image88.pn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8.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0.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1.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3.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4.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5.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6.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8.xml"/><Relationship Id="rId3" Type="http://schemas.openxmlformats.org/officeDocument/2006/relationships/image" Target="../media/image86.pn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9.xml"/><Relationship Id="rId3" Type="http://schemas.openxmlformats.org/officeDocument/2006/relationships/image" Target="../media/image90.png"/><Relationship Id="rId4" Type="http://schemas.openxmlformats.org/officeDocument/2006/relationships/image" Target="../media/image82.png"/><Relationship Id="rId5" Type="http://schemas.openxmlformats.org/officeDocument/2006/relationships/image" Target="../media/image8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0.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1.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3.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4.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5.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6.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8.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9.xml"/><Relationship Id="rId3" Type="http://schemas.openxmlformats.org/officeDocument/2006/relationships/image" Target="../media/image8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0.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1.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3.xml"/><Relationship Id="rId3" Type="http://schemas.openxmlformats.org/officeDocument/2006/relationships/image" Target="../media/image87.png"/><Relationship Id="rId4" Type="http://schemas.openxmlformats.org/officeDocument/2006/relationships/image" Target="../media/image85.png"/></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4.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5.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6.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8.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0.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1.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3.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4.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5.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6.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8.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0.xml"/><Relationship Id="rId3" Type="http://schemas.openxmlformats.org/officeDocument/2006/relationships/image" Target="../media/image91.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1.xml"/><Relationship Id="rId3" Type="http://schemas.openxmlformats.org/officeDocument/2006/relationships/image" Target="../media/image8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
          <p:cNvSpPr txBox="1"/>
          <p:nvPr>
            <p:ph type="ctrTitle"/>
          </p:nvPr>
        </p:nvSpPr>
        <p:spPr>
          <a:xfrm>
            <a:off x="2175900" y="1950100"/>
            <a:ext cx="4792200" cy="1415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a:latin typeface="Montserrat ExtraBold"/>
                <a:ea typeface="Montserrat ExtraBold"/>
                <a:cs typeface="Montserrat ExtraBold"/>
                <a:sym typeface="Montserrat ExtraBold"/>
              </a:rPr>
              <a:t>Why you should learn Statistics and Probability</a:t>
            </a:r>
            <a:endParaRPr b="0">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e672268506_0_21"/>
          <p:cNvSpPr txBox="1"/>
          <p:nvPr>
            <p:ph idx="1" type="body"/>
          </p:nvPr>
        </p:nvSpPr>
        <p:spPr>
          <a:xfrm>
            <a:off x="828000" y="1366250"/>
            <a:ext cx="4617000" cy="3034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Introduction to the course.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Introduction to the probability.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Descriptive Statistics.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Random Variables.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Statistical Distributions.</a:t>
            </a:r>
            <a:endParaRPr sz="1800">
              <a:latin typeface="Montserrat Medium"/>
              <a:ea typeface="Montserrat Medium"/>
              <a:cs typeface="Montserrat Medium"/>
              <a:sym typeface="Montserrat Medium"/>
            </a:endParaRPr>
          </a:p>
        </p:txBody>
      </p:sp>
      <p:sp>
        <p:nvSpPr>
          <p:cNvPr id="366" name="Google Shape;366;ge672268506_0_21"/>
          <p:cNvSpPr txBox="1"/>
          <p:nvPr>
            <p:ph type="title"/>
          </p:nvPr>
        </p:nvSpPr>
        <p:spPr>
          <a:xfrm>
            <a:off x="466325" y="535425"/>
            <a:ext cx="5735700" cy="6501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Statistics and Probability</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0" st="0"/>
                                            </p:txEl>
                                          </p:spTgt>
                                        </p:tgtEl>
                                        <p:attrNameLst>
                                          <p:attrName>style.visibility</p:attrName>
                                        </p:attrNameLst>
                                      </p:cBhvr>
                                      <p:to>
                                        <p:strVal val="visible"/>
                                      </p:to>
                                    </p:set>
                                    <p:animEffect filter="fade" transition="in">
                                      <p:cBhvr>
                                        <p:cTn dur="1000"/>
                                        <p:tgtEl>
                                          <p:spTgt spid="3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1" st="1"/>
                                            </p:txEl>
                                          </p:spTgt>
                                        </p:tgtEl>
                                        <p:attrNameLst>
                                          <p:attrName>style.visibility</p:attrName>
                                        </p:attrNameLst>
                                      </p:cBhvr>
                                      <p:to>
                                        <p:strVal val="visible"/>
                                      </p:to>
                                    </p:set>
                                    <p:animEffect filter="fade" transition="in">
                                      <p:cBhvr>
                                        <p:cTn dur="1000"/>
                                        <p:tgtEl>
                                          <p:spTgt spid="3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2" st="2"/>
                                            </p:txEl>
                                          </p:spTgt>
                                        </p:tgtEl>
                                        <p:attrNameLst>
                                          <p:attrName>style.visibility</p:attrName>
                                        </p:attrNameLst>
                                      </p:cBhvr>
                                      <p:to>
                                        <p:strVal val="visible"/>
                                      </p:to>
                                    </p:set>
                                    <p:animEffect filter="fade" transition="in">
                                      <p:cBhvr>
                                        <p:cTn dur="1000"/>
                                        <p:tgtEl>
                                          <p:spTgt spid="3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3" st="3"/>
                                            </p:txEl>
                                          </p:spTgt>
                                        </p:tgtEl>
                                        <p:attrNameLst>
                                          <p:attrName>style.visibility</p:attrName>
                                        </p:attrNameLst>
                                      </p:cBhvr>
                                      <p:to>
                                        <p:strVal val="visible"/>
                                      </p:to>
                                    </p:set>
                                    <p:animEffect filter="fade" transition="in">
                                      <p:cBhvr>
                                        <p:cTn dur="1000"/>
                                        <p:tgtEl>
                                          <p:spTgt spid="3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4" st="4"/>
                                            </p:txEl>
                                          </p:spTgt>
                                        </p:tgtEl>
                                        <p:attrNameLst>
                                          <p:attrName>style.visibility</p:attrName>
                                        </p:attrNameLst>
                                      </p:cBhvr>
                                      <p:to>
                                        <p:strVal val="visible"/>
                                      </p:to>
                                    </p:set>
                                    <p:animEffect filter="fade" transition="in">
                                      <p:cBhvr>
                                        <p:cTn dur="1000"/>
                                        <p:tgtEl>
                                          <p:spTgt spid="36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gcb187ffeb7_1_1775"/>
          <p:cNvSpPr txBox="1"/>
          <p:nvPr>
            <p:ph idx="1" type="body"/>
          </p:nvPr>
        </p:nvSpPr>
        <p:spPr>
          <a:xfrm>
            <a:off x="365875" y="1178650"/>
            <a:ext cx="6107100" cy="2606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Cannot occur simultaneously.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If one event has already occurred, another one event cannot occur. </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P(A|B) = 0</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P(B|A) = 0</a:t>
            </a:r>
            <a:endParaRPr sz="1800">
              <a:latin typeface="Montserrat Medium"/>
              <a:ea typeface="Montserrat Medium"/>
              <a:cs typeface="Montserrat Medium"/>
              <a:sym typeface="Montserrat Medium"/>
            </a:endParaRPr>
          </a:p>
        </p:txBody>
      </p:sp>
      <p:sp>
        <p:nvSpPr>
          <p:cNvPr id="918" name="Google Shape;918;gcb187ffeb7_1_177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Mutually Exclusive Events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xEl>
                                              <p:pRg end="0" st="0"/>
                                            </p:txEl>
                                          </p:spTgt>
                                        </p:tgtEl>
                                        <p:attrNameLst>
                                          <p:attrName>style.visibility</p:attrName>
                                        </p:attrNameLst>
                                      </p:cBhvr>
                                      <p:to>
                                        <p:strVal val="visible"/>
                                      </p:to>
                                    </p:set>
                                    <p:animEffect filter="fade" transition="in">
                                      <p:cBhvr>
                                        <p:cTn dur="1000"/>
                                        <p:tgtEl>
                                          <p:spTgt spid="9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xEl>
                                              <p:pRg end="1" st="1"/>
                                            </p:txEl>
                                          </p:spTgt>
                                        </p:tgtEl>
                                        <p:attrNameLst>
                                          <p:attrName>style.visibility</p:attrName>
                                        </p:attrNameLst>
                                      </p:cBhvr>
                                      <p:to>
                                        <p:strVal val="visible"/>
                                      </p:to>
                                    </p:set>
                                    <p:animEffect filter="fade" transition="in">
                                      <p:cBhvr>
                                        <p:cTn dur="1000"/>
                                        <p:tgtEl>
                                          <p:spTgt spid="9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xEl>
                                              <p:pRg end="2" st="2"/>
                                            </p:txEl>
                                          </p:spTgt>
                                        </p:tgtEl>
                                        <p:attrNameLst>
                                          <p:attrName>style.visibility</p:attrName>
                                        </p:attrNameLst>
                                      </p:cBhvr>
                                      <p:to>
                                        <p:strVal val="visible"/>
                                      </p:to>
                                    </p:set>
                                    <p:animEffect filter="fade" transition="in">
                                      <p:cBhvr>
                                        <p:cTn dur="1000"/>
                                        <p:tgtEl>
                                          <p:spTgt spid="9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xEl>
                                              <p:pRg end="3" st="3"/>
                                            </p:txEl>
                                          </p:spTgt>
                                        </p:tgtEl>
                                        <p:attrNameLst>
                                          <p:attrName>style.visibility</p:attrName>
                                        </p:attrNameLst>
                                      </p:cBhvr>
                                      <p:to>
                                        <p:strVal val="visible"/>
                                      </p:to>
                                    </p:set>
                                    <p:animEffect filter="fade" transition="in">
                                      <p:cBhvr>
                                        <p:cTn dur="1000"/>
                                        <p:tgtEl>
                                          <p:spTgt spid="91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gcb187ffeb7_1_1780"/>
          <p:cNvSpPr txBox="1"/>
          <p:nvPr>
            <p:ph idx="1" type="body"/>
          </p:nvPr>
        </p:nvSpPr>
        <p:spPr>
          <a:xfrm>
            <a:off x="365875" y="1178650"/>
            <a:ext cx="6107100" cy="3310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Two events are independent if the probability of the outcome of one event does not influence the probability of the outcome of another event.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Two independent events A and B is:</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P(A|B) = P(A)</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P(B|A) = P(B)</a:t>
            </a:r>
            <a:endParaRPr sz="1800">
              <a:latin typeface="Montserrat Medium"/>
              <a:ea typeface="Montserrat Medium"/>
              <a:cs typeface="Montserrat Medium"/>
              <a:sym typeface="Montserrat Medium"/>
            </a:endParaRPr>
          </a:p>
        </p:txBody>
      </p:sp>
      <p:sp>
        <p:nvSpPr>
          <p:cNvPr id="924" name="Google Shape;924;gcb187ffeb7_1_178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Independent Events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xEl>
                                              <p:pRg end="0" st="0"/>
                                            </p:txEl>
                                          </p:spTgt>
                                        </p:tgtEl>
                                        <p:attrNameLst>
                                          <p:attrName>style.visibility</p:attrName>
                                        </p:attrNameLst>
                                      </p:cBhvr>
                                      <p:to>
                                        <p:strVal val="visible"/>
                                      </p:to>
                                    </p:set>
                                    <p:animEffect filter="fade" transition="in">
                                      <p:cBhvr>
                                        <p:cTn dur="1000"/>
                                        <p:tgtEl>
                                          <p:spTgt spid="9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xEl>
                                              <p:pRg end="1" st="1"/>
                                            </p:txEl>
                                          </p:spTgt>
                                        </p:tgtEl>
                                        <p:attrNameLst>
                                          <p:attrName>style.visibility</p:attrName>
                                        </p:attrNameLst>
                                      </p:cBhvr>
                                      <p:to>
                                        <p:strVal val="visible"/>
                                      </p:to>
                                    </p:set>
                                    <p:animEffect filter="fade" transition="in">
                                      <p:cBhvr>
                                        <p:cTn dur="1000"/>
                                        <p:tgtEl>
                                          <p:spTgt spid="9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xEl>
                                              <p:pRg end="2" st="2"/>
                                            </p:txEl>
                                          </p:spTgt>
                                        </p:tgtEl>
                                        <p:attrNameLst>
                                          <p:attrName>style.visibility</p:attrName>
                                        </p:attrNameLst>
                                      </p:cBhvr>
                                      <p:to>
                                        <p:strVal val="visible"/>
                                      </p:to>
                                    </p:set>
                                    <p:animEffect filter="fade" transition="in">
                                      <p:cBhvr>
                                        <p:cTn dur="1000"/>
                                        <p:tgtEl>
                                          <p:spTgt spid="9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xEl>
                                              <p:pRg end="3" st="3"/>
                                            </p:txEl>
                                          </p:spTgt>
                                        </p:tgtEl>
                                        <p:attrNameLst>
                                          <p:attrName>style.visibility</p:attrName>
                                        </p:attrNameLst>
                                      </p:cBhvr>
                                      <p:to>
                                        <p:strVal val="visible"/>
                                      </p:to>
                                    </p:set>
                                    <p:animEffect filter="fade" transition="in">
                                      <p:cBhvr>
                                        <p:cTn dur="1000"/>
                                        <p:tgtEl>
                                          <p:spTgt spid="92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gcb187ffeb7_1_1785"/>
          <p:cNvSpPr txBox="1"/>
          <p:nvPr>
            <p:ph idx="1" type="body"/>
          </p:nvPr>
        </p:nvSpPr>
        <p:spPr>
          <a:xfrm>
            <a:off x="365875" y="1178650"/>
            <a:ext cx="6107100" cy="3310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 card is drawn from a deck. Find the conditional probability of P of a queen given a face card.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If 𝑃(F) = 0.4, 𝑃(E|F) = 0.3, find 𝑃(E∩F).</a:t>
            </a:r>
            <a:endParaRPr sz="1800">
              <a:latin typeface="Montserrat Medium"/>
              <a:ea typeface="Montserrat Medium"/>
              <a:cs typeface="Montserrat Medium"/>
              <a:sym typeface="Montserrat Medium"/>
            </a:endParaRPr>
          </a:p>
        </p:txBody>
      </p:sp>
      <p:sp>
        <p:nvSpPr>
          <p:cNvPr id="930" name="Google Shape;930;gcb187ffeb7_1_178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Exercise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9">
                                            <p:txEl>
                                              <p:pRg end="0" st="0"/>
                                            </p:txEl>
                                          </p:spTgt>
                                        </p:tgtEl>
                                        <p:attrNameLst>
                                          <p:attrName>style.visibility</p:attrName>
                                        </p:attrNameLst>
                                      </p:cBhvr>
                                      <p:to>
                                        <p:strVal val="visible"/>
                                      </p:to>
                                    </p:set>
                                    <p:animEffect filter="fade" transition="in">
                                      <p:cBhvr>
                                        <p:cTn dur="1000"/>
                                        <p:tgtEl>
                                          <p:spTgt spid="9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9">
                                            <p:txEl>
                                              <p:pRg end="1" st="1"/>
                                            </p:txEl>
                                          </p:spTgt>
                                        </p:tgtEl>
                                        <p:attrNameLst>
                                          <p:attrName>style.visibility</p:attrName>
                                        </p:attrNameLst>
                                      </p:cBhvr>
                                      <p:to>
                                        <p:strVal val="visible"/>
                                      </p:to>
                                    </p:set>
                                    <p:animEffect filter="fade" transition="in">
                                      <p:cBhvr>
                                        <p:cTn dur="1000"/>
                                        <p:tgtEl>
                                          <p:spTgt spid="92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gcb187ffeb7_1_215"/>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C01S02L06. Law of Total Probability</a:t>
            </a:r>
            <a:endParaRPr b="0" sz="2400">
              <a:latin typeface="Montserrat ExtraBold"/>
              <a:ea typeface="Montserrat ExtraBold"/>
              <a:cs typeface="Montserrat ExtraBold"/>
              <a:sym typeface="Montserrat ExtraBo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gcb187ffeb7_1_219"/>
          <p:cNvSpPr txBox="1"/>
          <p:nvPr>
            <p:ph idx="1" type="body"/>
          </p:nvPr>
        </p:nvSpPr>
        <p:spPr>
          <a:xfrm>
            <a:off x="411875" y="1245700"/>
            <a:ext cx="53853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Collection of objects or elements is known as a set.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Objects or elements related to a particular context is defined as a universal set.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It is represented by the U.</a:t>
            </a:r>
            <a:endParaRPr sz="1800">
              <a:latin typeface="Montserrat Medium"/>
              <a:ea typeface="Montserrat Medium"/>
              <a:cs typeface="Montserrat Medium"/>
              <a:sym typeface="Montserrat Medium"/>
            </a:endParaRPr>
          </a:p>
        </p:txBody>
      </p:sp>
      <p:sp>
        <p:nvSpPr>
          <p:cNvPr id="941" name="Google Shape;941;gcb187ffeb7_1_21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Compliment</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0" st="0"/>
                                            </p:txEl>
                                          </p:spTgt>
                                        </p:tgtEl>
                                        <p:attrNameLst>
                                          <p:attrName>style.visibility</p:attrName>
                                        </p:attrNameLst>
                                      </p:cBhvr>
                                      <p:to>
                                        <p:strVal val="visible"/>
                                      </p:to>
                                    </p:set>
                                    <p:animEffect filter="fade" transition="in">
                                      <p:cBhvr>
                                        <p:cTn dur="1000"/>
                                        <p:tgtEl>
                                          <p:spTgt spid="9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1" st="1"/>
                                            </p:txEl>
                                          </p:spTgt>
                                        </p:tgtEl>
                                        <p:attrNameLst>
                                          <p:attrName>style.visibility</p:attrName>
                                        </p:attrNameLst>
                                      </p:cBhvr>
                                      <p:to>
                                        <p:strVal val="visible"/>
                                      </p:to>
                                    </p:set>
                                    <p:animEffect filter="fade" transition="in">
                                      <p:cBhvr>
                                        <p:cTn dur="1000"/>
                                        <p:tgtEl>
                                          <p:spTgt spid="9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2" st="2"/>
                                            </p:txEl>
                                          </p:spTgt>
                                        </p:tgtEl>
                                        <p:attrNameLst>
                                          <p:attrName>style.visibility</p:attrName>
                                        </p:attrNameLst>
                                      </p:cBhvr>
                                      <p:to>
                                        <p:strVal val="visible"/>
                                      </p:to>
                                    </p:set>
                                    <p:animEffect filter="fade" transition="in">
                                      <p:cBhvr>
                                        <p:cTn dur="1000"/>
                                        <p:tgtEl>
                                          <p:spTgt spid="94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gcb187ffeb7_1_224"/>
          <p:cNvSpPr txBox="1"/>
          <p:nvPr>
            <p:ph idx="1" type="body"/>
          </p:nvPr>
        </p:nvSpPr>
        <p:spPr>
          <a:xfrm>
            <a:off x="411875" y="1245700"/>
            <a:ext cx="5385300" cy="1968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Members or elements of the universal set U but not of the set 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Denoted by A′.</a:t>
            </a:r>
            <a:endParaRPr sz="1800">
              <a:latin typeface="Montserrat Medium"/>
              <a:ea typeface="Montserrat Medium"/>
              <a:cs typeface="Montserrat Medium"/>
              <a:sym typeface="Montserrat Medium"/>
            </a:endParaRPr>
          </a:p>
        </p:txBody>
      </p:sp>
      <p:sp>
        <p:nvSpPr>
          <p:cNvPr id="947" name="Google Shape;947;gcb187ffeb7_1_22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Compliment</a:t>
            </a:r>
            <a:endParaRPr>
              <a:solidFill>
                <a:schemeClr val="lt2"/>
              </a:solidFill>
              <a:latin typeface="Montserrat ExtraBold"/>
              <a:ea typeface="Montserrat ExtraBold"/>
              <a:cs typeface="Montserrat ExtraBold"/>
              <a:sym typeface="Montserrat ExtraBold"/>
            </a:endParaRPr>
          </a:p>
        </p:txBody>
      </p:sp>
      <p:sp>
        <p:nvSpPr>
          <p:cNvPr id="948" name="Google Shape;948;gcb187ffeb7_1_224"/>
          <p:cNvSpPr/>
          <p:nvPr/>
        </p:nvSpPr>
        <p:spPr>
          <a:xfrm>
            <a:off x="1913425" y="2850350"/>
            <a:ext cx="1183500" cy="1296600"/>
          </a:xfrm>
          <a:prstGeom prst="ellipse">
            <a:avLst/>
          </a:prstGeom>
          <a:solidFill>
            <a:srgbClr val="D9D9D9"/>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gcb187ffeb7_1_224"/>
          <p:cNvSpPr/>
          <p:nvPr/>
        </p:nvSpPr>
        <p:spPr>
          <a:xfrm>
            <a:off x="2595575" y="2850350"/>
            <a:ext cx="1137600" cy="12966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6">
                                            <p:txEl>
                                              <p:pRg end="0" st="0"/>
                                            </p:txEl>
                                          </p:spTgt>
                                        </p:tgtEl>
                                        <p:attrNameLst>
                                          <p:attrName>style.visibility</p:attrName>
                                        </p:attrNameLst>
                                      </p:cBhvr>
                                      <p:to>
                                        <p:strVal val="visible"/>
                                      </p:to>
                                    </p:set>
                                    <p:animEffect filter="fade" transition="in">
                                      <p:cBhvr>
                                        <p:cTn dur="1000"/>
                                        <p:tgtEl>
                                          <p:spTgt spid="9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6">
                                            <p:txEl>
                                              <p:pRg end="1" st="1"/>
                                            </p:txEl>
                                          </p:spTgt>
                                        </p:tgtEl>
                                        <p:attrNameLst>
                                          <p:attrName>style.visibility</p:attrName>
                                        </p:attrNameLst>
                                      </p:cBhvr>
                                      <p:to>
                                        <p:strVal val="visible"/>
                                      </p:to>
                                    </p:set>
                                    <p:animEffect filter="fade" transition="in">
                                      <p:cBhvr>
                                        <p:cTn dur="1000"/>
                                        <p:tgtEl>
                                          <p:spTgt spid="94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gcb187ffeb7_1_231"/>
          <p:cNvSpPr txBox="1"/>
          <p:nvPr>
            <p:ph idx="1" type="body"/>
          </p:nvPr>
        </p:nvSpPr>
        <p:spPr>
          <a:xfrm>
            <a:off x="365875" y="1190775"/>
            <a:ext cx="61707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It expresses the total probability of an event.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 and B associated with a sample space S.</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Divided into a set:</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 intersection B compliment.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 intersection B.</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 compliment intersection B.</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 compliment intersection B compliment.</a:t>
            </a:r>
            <a:endParaRPr sz="1800">
              <a:latin typeface="Montserrat Medium"/>
              <a:ea typeface="Montserrat Medium"/>
              <a:cs typeface="Montserrat Medium"/>
              <a:sym typeface="Montserrat Medium"/>
            </a:endParaRPr>
          </a:p>
        </p:txBody>
      </p:sp>
      <p:sp>
        <p:nvSpPr>
          <p:cNvPr id="955" name="Google Shape;955;gcb187ffeb7_1_23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Law of Total Probability</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
                                            <p:txEl>
                                              <p:pRg end="0" st="0"/>
                                            </p:txEl>
                                          </p:spTgt>
                                        </p:tgtEl>
                                        <p:attrNameLst>
                                          <p:attrName>style.visibility</p:attrName>
                                        </p:attrNameLst>
                                      </p:cBhvr>
                                      <p:to>
                                        <p:strVal val="visible"/>
                                      </p:to>
                                    </p:set>
                                    <p:animEffect filter="fade" transition="in">
                                      <p:cBhvr>
                                        <p:cTn dur="1000"/>
                                        <p:tgtEl>
                                          <p:spTgt spid="9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
                                            <p:txEl>
                                              <p:pRg end="1" st="1"/>
                                            </p:txEl>
                                          </p:spTgt>
                                        </p:tgtEl>
                                        <p:attrNameLst>
                                          <p:attrName>style.visibility</p:attrName>
                                        </p:attrNameLst>
                                      </p:cBhvr>
                                      <p:to>
                                        <p:strVal val="visible"/>
                                      </p:to>
                                    </p:set>
                                    <p:animEffect filter="fade" transition="in">
                                      <p:cBhvr>
                                        <p:cTn dur="1000"/>
                                        <p:tgtEl>
                                          <p:spTgt spid="9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
                                            <p:txEl>
                                              <p:pRg end="2" st="2"/>
                                            </p:txEl>
                                          </p:spTgt>
                                        </p:tgtEl>
                                        <p:attrNameLst>
                                          <p:attrName>style.visibility</p:attrName>
                                        </p:attrNameLst>
                                      </p:cBhvr>
                                      <p:to>
                                        <p:strVal val="visible"/>
                                      </p:to>
                                    </p:set>
                                    <p:animEffect filter="fade" transition="in">
                                      <p:cBhvr>
                                        <p:cTn dur="1000"/>
                                        <p:tgtEl>
                                          <p:spTgt spid="9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
                                            <p:txEl>
                                              <p:pRg end="3" st="3"/>
                                            </p:txEl>
                                          </p:spTgt>
                                        </p:tgtEl>
                                        <p:attrNameLst>
                                          <p:attrName>style.visibility</p:attrName>
                                        </p:attrNameLst>
                                      </p:cBhvr>
                                      <p:to>
                                        <p:strVal val="visible"/>
                                      </p:to>
                                    </p:set>
                                    <p:animEffect filter="fade" transition="in">
                                      <p:cBhvr>
                                        <p:cTn dur="1000"/>
                                        <p:tgtEl>
                                          <p:spTgt spid="9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
                                            <p:txEl>
                                              <p:pRg end="4" st="4"/>
                                            </p:txEl>
                                          </p:spTgt>
                                        </p:tgtEl>
                                        <p:attrNameLst>
                                          <p:attrName>style.visibility</p:attrName>
                                        </p:attrNameLst>
                                      </p:cBhvr>
                                      <p:to>
                                        <p:strVal val="visible"/>
                                      </p:to>
                                    </p:set>
                                    <p:animEffect filter="fade" transition="in">
                                      <p:cBhvr>
                                        <p:cTn dur="1000"/>
                                        <p:tgtEl>
                                          <p:spTgt spid="9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
                                            <p:txEl>
                                              <p:pRg end="5" st="5"/>
                                            </p:txEl>
                                          </p:spTgt>
                                        </p:tgtEl>
                                        <p:attrNameLst>
                                          <p:attrName>style.visibility</p:attrName>
                                        </p:attrNameLst>
                                      </p:cBhvr>
                                      <p:to>
                                        <p:strVal val="visible"/>
                                      </p:to>
                                    </p:set>
                                    <p:animEffect filter="fade" transition="in">
                                      <p:cBhvr>
                                        <p:cTn dur="1000"/>
                                        <p:tgtEl>
                                          <p:spTgt spid="95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
                                            <p:txEl>
                                              <p:pRg end="6" st="6"/>
                                            </p:txEl>
                                          </p:spTgt>
                                        </p:tgtEl>
                                        <p:attrNameLst>
                                          <p:attrName>style.visibility</p:attrName>
                                        </p:attrNameLst>
                                      </p:cBhvr>
                                      <p:to>
                                        <p:strVal val="visible"/>
                                      </p:to>
                                    </p:set>
                                    <p:animEffect filter="fade" transition="in">
                                      <p:cBhvr>
                                        <p:cTn dur="1000"/>
                                        <p:tgtEl>
                                          <p:spTgt spid="95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gcb187ffeb7_1_236"/>
          <p:cNvSpPr txBox="1"/>
          <p:nvPr>
            <p:ph idx="1" type="body"/>
          </p:nvPr>
        </p:nvSpPr>
        <p:spPr>
          <a:xfrm>
            <a:off x="498175" y="1222925"/>
            <a:ext cx="6170700" cy="1455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Mutually disjoint or pairwise disjoint.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Any pair of sets in it is disjoint.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Known as a partition of sample space.</a:t>
            </a:r>
            <a:endParaRPr sz="1800">
              <a:latin typeface="Montserrat Medium"/>
              <a:ea typeface="Montserrat Medium"/>
              <a:cs typeface="Montserrat Medium"/>
              <a:sym typeface="Montserrat Medium"/>
            </a:endParaRPr>
          </a:p>
        </p:txBody>
      </p:sp>
      <p:sp>
        <p:nvSpPr>
          <p:cNvPr id="961" name="Google Shape;961;gcb187ffeb7_1_23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Law of Total Probability</a:t>
            </a:r>
            <a:endParaRPr>
              <a:solidFill>
                <a:schemeClr val="lt2"/>
              </a:solidFill>
              <a:latin typeface="Montserrat ExtraBold"/>
              <a:ea typeface="Montserrat ExtraBold"/>
              <a:cs typeface="Montserrat ExtraBold"/>
              <a:sym typeface="Montserrat ExtraBold"/>
            </a:endParaRPr>
          </a:p>
        </p:txBody>
      </p:sp>
      <p:pic>
        <p:nvPicPr>
          <p:cNvPr id="962" name="Google Shape;962;gcb187ffeb7_1_236"/>
          <p:cNvPicPr preferRelativeResize="0"/>
          <p:nvPr/>
        </p:nvPicPr>
        <p:blipFill>
          <a:blip r:embed="rId3">
            <a:alphaModFix/>
          </a:blip>
          <a:stretch>
            <a:fillRect/>
          </a:stretch>
        </p:blipFill>
        <p:spPr>
          <a:xfrm>
            <a:off x="1741075" y="2814597"/>
            <a:ext cx="2459600" cy="1689478"/>
          </a:xfrm>
          <a:prstGeom prst="rect">
            <a:avLst/>
          </a:prstGeom>
          <a:noFill/>
          <a:ln>
            <a:noFill/>
          </a:ln>
        </p:spPr>
      </p:pic>
      <p:cxnSp>
        <p:nvCxnSpPr>
          <p:cNvPr id="963" name="Google Shape;963;gcb187ffeb7_1_236"/>
          <p:cNvCxnSpPr/>
          <p:nvPr/>
        </p:nvCxnSpPr>
        <p:spPr>
          <a:xfrm>
            <a:off x="2100250" y="3168300"/>
            <a:ext cx="171600" cy="128700"/>
          </a:xfrm>
          <a:prstGeom prst="straightConnector1">
            <a:avLst/>
          </a:prstGeom>
          <a:noFill/>
          <a:ln cap="flat" cmpd="sng" w="28575">
            <a:solidFill>
              <a:schemeClr val="dk1"/>
            </a:solidFill>
            <a:prstDash val="solid"/>
            <a:round/>
            <a:headEnd len="med" w="med" type="none"/>
            <a:tailEnd len="med" w="med" type="none"/>
          </a:ln>
        </p:spPr>
      </p:cxnSp>
      <p:sp>
        <p:nvSpPr>
          <p:cNvPr id="964" name="Google Shape;964;gcb187ffeb7_1_236"/>
          <p:cNvSpPr txBox="1"/>
          <p:nvPr/>
        </p:nvSpPr>
        <p:spPr>
          <a:xfrm>
            <a:off x="1864450" y="2917175"/>
            <a:ext cx="235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latin typeface="Montserrat ExtraBold"/>
                <a:ea typeface="Montserrat ExtraBold"/>
                <a:cs typeface="Montserrat ExtraBold"/>
                <a:sym typeface="Montserrat ExtraBold"/>
              </a:rPr>
              <a:t>A</a:t>
            </a:r>
            <a:endParaRPr sz="1500">
              <a:latin typeface="Montserrat ExtraBold"/>
              <a:ea typeface="Montserrat ExtraBold"/>
              <a:cs typeface="Montserrat ExtraBold"/>
              <a:sym typeface="Montserrat ExtraBold"/>
            </a:endParaRPr>
          </a:p>
        </p:txBody>
      </p:sp>
      <p:cxnSp>
        <p:nvCxnSpPr>
          <p:cNvPr id="965" name="Google Shape;965;gcb187ffeb7_1_236"/>
          <p:cNvCxnSpPr/>
          <p:nvPr/>
        </p:nvCxnSpPr>
        <p:spPr>
          <a:xfrm flipH="1">
            <a:off x="2218250" y="3900500"/>
            <a:ext cx="214200" cy="300300"/>
          </a:xfrm>
          <a:prstGeom prst="straightConnector1">
            <a:avLst/>
          </a:prstGeom>
          <a:noFill/>
          <a:ln cap="flat" cmpd="sng" w="28575">
            <a:solidFill>
              <a:schemeClr val="dk1"/>
            </a:solidFill>
            <a:prstDash val="solid"/>
            <a:round/>
            <a:headEnd len="med" w="med" type="none"/>
            <a:tailEnd len="med" w="med" type="none"/>
          </a:ln>
        </p:spPr>
      </p:cxnSp>
      <p:sp>
        <p:nvSpPr>
          <p:cNvPr id="966" name="Google Shape;966;gcb187ffeb7_1_236"/>
          <p:cNvSpPr txBox="1"/>
          <p:nvPr/>
        </p:nvSpPr>
        <p:spPr>
          <a:xfrm>
            <a:off x="1896675" y="4125600"/>
            <a:ext cx="2304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latin typeface="Montserrat ExtraBold"/>
                <a:ea typeface="Montserrat ExtraBold"/>
                <a:cs typeface="Montserrat ExtraBold"/>
                <a:sym typeface="Montserrat ExtraBold"/>
              </a:rPr>
              <a:t>(A∩B')  (A∩B)  (B∩A')</a:t>
            </a:r>
            <a:endParaRPr sz="1500">
              <a:latin typeface="Montserrat ExtraBold"/>
              <a:ea typeface="Montserrat ExtraBold"/>
              <a:cs typeface="Montserrat ExtraBold"/>
              <a:sym typeface="Montserrat ExtraBold"/>
            </a:endParaRPr>
          </a:p>
        </p:txBody>
      </p:sp>
      <p:cxnSp>
        <p:nvCxnSpPr>
          <p:cNvPr id="967" name="Google Shape;967;gcb187ffeb7_1_236"/>
          <p:cNvCxnSpPr/>
          <p:nvPr/>
        </p:nvCxnSpPr>
        <p:spPr>
          <a:xfrm>
            <a:off x="2936075" y="3771900"/>
            <a:ext cx="0" cy="353700"/>
          </a:xfrm>
          <a:prstGeom prst="straightConnector1">
            <a:avLst/>
          </a:prstGeom>
          <a:noFill/>
          <a:ln cap="flat" cmpd="sng" w="28575">
            <a:solidFill>
              <a:schemeClr val="dk1"/>
            </a:solidFill>
            <a:prstDash val="solid"/>
            <a:round/>
            <a:headEnd len="med" w="med" type="none"/>
            <a:tailEnd len="med" w="med" type="none"/>
          </a:ln>
        </p:spPr>
      </p:cxnSp>
      <p:cxnSp>
        <p:nvCxnSpPr>
          <p:cNvPr id="968" name="Google Shape;968;gcb187ffeb7_1_236"/>
          <p:cNvCxnSpPr/>
          <p:nvPr/>
        </p:nvCxnSpPr>
        <p:spPr>
          <a:xfrm>
            <a:off x="3396850" y="3889775"/>
            <a:ext cx="289500" cy="273000"/>
          </a:xfrm>
          <a:prstGeom prst="straightConnector1">
            <a:avLst/>
          </a:prstGeom>
          <a:noFill/>
          <a:ln cap="flat" cmpd="sng" w="28575">
            <a:solidFill>
              <a:schemeClr val="dk1"/>
            </a:solidFill>
            <a:prstDash val="solid"/>
            <a:round/>
            <a:headEnd len="med" w="med" type="none"/>
            <a:tailEnd len="med" w="med" type="none"/>
          </a:ln>
        </p:spPr>
      </p:cxnSp>
      <p:cxnSp>
        <p:nvCxnSpPr>
          <p:cNvPr id="969" name="Google Shape;969;gcb187ffeb7_1_236"/>
          <p:cNvCxnSpPr/>
          <p:nvPr/>
        </p:nvCxnSpPr>
        <p:spPr>
          <a:xfrm flipH="1" rot="10800000">
            <a:off x="3455800" y="3209300"/>
            <a:ext cx="171600" cy="150000"/>
          </a:xfrm>
          <a:prstGeom prst="straightConnector1">
            <a:avLst/>
          </a:prstGeom>
          <a:noFill/>
          <a:ln cap="flat" cmpd="sng" w="28575">
            <a:solidFill>
              <a:schemeClr val="dk1"/>
            </a:solidFill>
            <a:prstDash val="solid"/>
            <a:round/>
            <a:headEnd len="med" w="med" type="none"/>
            <a:tailEnd len="med" w="med" type="none"/>
          </a:ln>
        </p:spPr>
      </p:cxnSp>
      <p:sp>
        <p:nvSpPr>
          <p:cNvPr id="970" name="Google Shape;970;gcb187ffeb7_1_236"/>
          <p:cNvSpPr txBox="1"/>
          <p:nvPr/>
        </p:nvSpPr>
        <p:spPr>
          <a:xfrm>
            <a:off x="3584538" y="2917175"/>
            <a:ext cx="171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latin typeface="Montserrat ExtraBold"/>
                <a:ea typeface="Montserrat ExtraBold"/>
                <a:cs typeface="Montserrat ExtraBold"/>
                <a:sym typeface="Montserrat ExtraBold"/>
              </a:rPr>
              <a:t>B</a:t>
            </a:r>
            <a:endParaRPr sz="1500">
              <a:latin typeface="Montserrat ExtraBold"/>
              <a:ea typeface="Montserrat ExtraBold"/>
              <a:cs typeface="Montserrat ExtraBold"/>
              <a:sym typeface="Montserrat ExtraBold"/>
            </a:endParaRPr>
          </a:p>
        </p:txBody>
      </p:sp>
      <p:sp>
        <p:nvSpPr>
          <p:cNvPr id="971" name="Google Shape;971;gcb187ffeb7_1_236"/>
          <p:cNvSpPr txBox="1"/>
          <p:nvPr/>
        </p:nvSpPr>
        <p:spPr>
          <a:xfrm>
            <a:off x="3955788" y="2814600"/>
            <a:ext cx="171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latin typeface="Montserrat ExtraBold"/>
                <a:ea typeface="Montserrat ExtraBold"/>
                <a:cs typeface="Montserrat ExtraBold"/>
                <a:sym typeface="Montserrat ExtraBold"/>
              </a:rPr>
              <a:t>S</a:t>
            </a:r>
            <a:endParaRPr sz="1500">
              <a:latin typeface="Montserrat ExtraBold"/>
              <a:ea typeface="Montserrat ExtraBold"/>
              <a:cs typeface="Montserrat ExtraBold"/>
              <a:sym typeface="Montserrat ExtraBold"/>
            </a:endParaRPr>
          </a:p>
        </p:txBody>
      </p:sp>
      <p:sp>
        <p:nvSpPr>
          <p:cNvPr id="972" name="Google Shape;972;gcb187ffeb7_1_236"/>
          <p:cNvSpPr txBox="1"/>
          <p:nvPr/>
        </p:nvSpPr>
        <p:spPr>
          <a:xfrm>
            <a:off x="2487275" y="2760450"/>
            <a:ext cx="897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latin typeface="Montserrat ExtraBold"/>
                <a:ea typeface="Montserrat ExtraBold"/>
                <a:cs typeface="Montserrat ExtraBold"/>
                <a:sym typeface="Montserrat ExtraBold"/>
              </a:rPr>
              <a:t>(A'∩B')</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xEl>
                                              <p:pRg end="0" st="0"/>
                                            </p:txEl>
                                          </p:spTgt>
                                        </p:tgtEl>
                                        <p:attrNameLst>
                                          <p:attrName>style.visibility</p:attrName>
                                        </p:attrNameLst>
                                      </p:cBhvr>
                                      <p:to>
                                        <p:strVal val="visible"/>
                                      </p:to>
                                    </p:set>
                                    <p:animEffect filter="fade" transition="in">
                                      <p:cBhvr>
                                        <p:cTn dur="1000"/>
                                        <p:tgtEl>
                                          <p:spTgt spid="9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xEl>
                                              <p:pRg end="1" st="1"/>
                                            </p:txEl>
                                          </p:spTgt>
                                        </p:tgtEl>
                                        <p:attrNameLst>
                                          <p:attrName>style.visibility</p:attrName>
                                        </p:attrNameLst>
                                      </p:cBhvr>
                                      <p:to>
                                        <p:strVal val="visible"/>
                                      </p:to>
                                    </p:set>
                                    <p:animEffect filter="fade" transition="in">
                                      <p:cBhvr>
                                        <p:cTn dur="1000"/>
                                        <p:tgtEl>
                                          <p:spTgt spid="9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xEl>
                                              <p:pRg end="2" st="2"/>
                                            </p:txEl>
                                          </p:spTgt>
                                        </p:tgtEl>
                                        <p:attrNameLst>
                                          <p:attrName>style.visibility</p:attrName>
                                        </p:attrNameLst>
                                      </p:cBhvr>
                                      <p:to>
                                        <p:strVal val="visible"/>
                                      </p:to>
                                    </p:set>
                                    <p:animEffect filter="fade" transition="in">
                                      <p:cBhvr>
                                        <p:cTn dur="1000"/>
                                        <p:tgtEl>
                                          <p:spTgt spid="96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gcb187ffeb7_1_252"/>
          <p:cNvSpPr txBox="1"/>
          <p:nvPr>
            <p:ph idx="1" type="body"/>
          </p:nvPr>
        </p:nvSpPr>
        <p:spPr>
          <a:xfrm>
            <a:off x="365875" y="1190775"/>
            <a:ext cx="61707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Let events C1, C2 . . . Cn form partitions of the sample space S, where all the events have a non-zero probability of occurrence.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P(A) = ∑k=0nP(Ck)P(A|Ck)</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Partitions formed from C1 to Cn.</a:t>
            </a:r>
            <a:endParaRPr sz="1800">
              <a:latin typeface="Montserrat Medium"/>
              <a:ea typeface="Montserrat Medium"/>
              <a:cs typeface="Montserrat Medium"/>
              <a:sym typeface="Montserrat Medium"/>
            </a:endParaRPr>
          </a:p>
        </p:txBody>
      </p:sp>
      <p:sp>
        <p:nvSpPr>
          <p:cNvPr id="978" name="Google Shape;978;gcb187ffeb7_1_25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Law of Total Probability Statement</a:t>
            </a:r>
            <a:endParaRPr>
              <a:solidFill>
                <a:schemeClr val="lt2"/>
              </a:solidFill>
              <a:latin typeface="Montserrat ExtraBold"/>
              <a:ea typeface="Montserrat ExtraBold"/>
              <a:cs typeface="Montserrat ExtraBold"/>
              <a:sym typeface="Montserrat ExtraBold"/>
            </a:endParaRPr>
          </a:p>
        </p:txBody>
      </p:sp>
      <p:pic>
        <p:nvPicPr>
          <p:cNvPr id="979" name="Google Shape;979;gcb187ffeb7_1_252"/>
          <p:cNvPicPr preferRelativeResize="0"/>
          <p:nvPr/>
        </p:nvPicPr>
        <p:blipFill rotWithShape="1">
          <a:blip r:embed="rId3">
            <a:alphaModFix/>
          </a:blip>
          <a:srcRect b="3283" l="996" r="1270" t="2081"/>
          <a:stretch/>
        </p:blipFill>
        <p:spPr>
          <a:xfrm>
            <a:off x="2370488" y="3439725"/>
            <a:ext cx="2276025" cy="125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xEl>
                                              <p:pRg end="0" st="0"/>
                                            </p:txEl>
                                          </p:spTgt>
                                        </p:tgtEl>
                                        <p:attrNameLst>
                                          <p:attrName>style.visibility</p:attrName>
                                        </p:attrNameLst>
                                      </p:cBhvr>
                                      <p:to>
                                        <p:strVal val="visible"/>
                                      </p:to>
                                    </p:set>
                                    <p:animEffect filter="fade" transition="in">
                                      <p:cBhvr>
                                        <p:cTn dur="1000"/>
                                        <p:tgtEl>
                                          <p:spTgt spid="9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xEl>
                                              <p:pRg end="1" st="1"/>
                                            </p:txEl>
                                          </p:spTgt>
                                        </p:tgtEl>
                                        <p:attrNameLst>
                                          <p:attrName>style.visibility</p:attrName>
                                        </p:attrNameLst>
                                      </p:cBhvr>
                                      <p:to>
                                        <p:strVal val="visible"/>
                                      </p:to>
                                    </p:set>
                                    <p:animEffect filter="fade" transition="in">
                                      <p:cBhvr>
                                        <p:cTn dur="1000"/>
                                        <p:tgtEl>
                                          <p:spTgt spid="9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xEl>
                                              <p:pRg end="2" st="2"/>
                                            </p:txEl>
                                          </p:spTgt>
                                        </p:tgtEl>
                                        <p:attrNameLst>
                                          <p:attrName>style.visibility</p:attrName>
                                        </p:attrNameLst>
                                      </p:cBhvr>
                                      <p:to>
                                        <p:strVal val="visible"/>
                                      </p:to>
                                    </p:set>
                                    <p:animEffect filter="fade" transition="in">
                                      <p:cBhvr>
                                        <p:cTn dur="1000"/>
                                        <p:tgtEl>
                                          <p:spTgt spid="97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gcb187ffeb7_1_258"/>
          <p:cNvSpPr txBox="1"/>
          <p:nvPr>
            <p:ph idx="1" type="body"/>
          </p:nvPr>
        </p:nvSpPr>
        <p:spPr>
          <a:xfrm>
            <a:off x="365875" y="1190775"/>
            <a:ext cx="59991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P(A) = P(A∩B) + P(A∩Bc)</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 person has undertaken a mining job.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 probabilities of completion of job on time with and without rain are 0.42 and 0.90. If the probability that it will rain is 0.45.</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100"/>
              </a:spcAft>
              <a:buNone/>
            </a:pPr>
            <a:r>
              <a:t/>
            </a:r>
            <a:endParaRPr b="1" i="1" sz="1800">
              <a:latin typeface="Montserrat"/>
              <a:ea typeface="Montserrat"/>
              <a:cs typeface="Montserrat"/>
              <a:sym typeface="Montserrat"/>
            </a:endParaRPr>
          </a:p>
        </p:txBody>
      </p:sp>
      <p:sp>
        <p:nvSpPr>
          <p:cNvPr id="985" name="Google Shape;985;gcb187ffeb7_1_258"/>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xEl>
                                              <p:pRg end="0" st="0"/>
                                            </p:txEl>
                                          </p:spTgt>
                                        </p:tgtEl>
                                        <p:attrNameLst>
                                          <p:attrName>style.visibility</p:attrName>
                                        </p:attrNameLst>
                                      </p:cBhvr>
                                      <p:to>
                                        <p:strVal val="visible"/>
                                      </p:to>
                                    </p:set>
                                    <p:animEffect filter="fade" transition="in">
                                      <p:cBhvr>
                                        <p:cTn dur="1000"/>
                                        <p:tgtEl>
                                          <p:spTgt spid="9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xEl>
                                              <p:pRg end="1" st="1"/>
                                            </p:txEl>
                                          </p:spTgt>
                                        </p:tgtEl>
                                        <p:attrNameLst>
                                          <p:attrName>style.visibility</p:attrName>
                                        </p:attrNameLst>
                                      </p:cBhvr>
                                      <p:to>
                                        <p:strVal val="visible"/>
                                      </p:to>
                                    </p:set>
                                    <p:animEffect filter="fade" transition="in">
                                      <p:cBhvr>
                                        <p:cTn dur="1000"/>
                                        <p:tgtEl>
                                          <p:spTgt spid="9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xEl>
                                              <p:pRg end="2" st="2"/>
                                            </p:txEl>
                                          </p:spTgt>
                                        </p:tgtEl>
                                        <p:attrNameLst>
                                          <p:attrName>style.visibility</p:attrName>
                                        </p:attrNameLst>
                                      </p:cBhvr>
                                      <p:to>
                                        <p:strVal val="visible"/>
                                      </p:to>
                                    </p:set>
                                    <p:animEffect filter="fade" transition="in">
                                      <p:cBhvr>
                                        <p:cTn dur="1000"/>
                                        <p:tgtEl>
                                          <p:spTgt spid="9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xEl>
                                              <p:pRg end="3" st="3"/>
                                            </p:txEl>
                                          </p:spTgt>
                                        </p:tgtEl>
                                        <p:attrNameLst>
                                          <p:attrName>style.visibility</p:attrName>
                                        </p:attrNameLst>
                                      </p:cBhvr>
                                      <p:to>
                                        <p:strVal val="visible"/>
                                      </p:to>
                                    </p:set>
                                    <p:animEffect filter="fade" transition="in">
                                      <p:cBhvr>
                                        <p:cTn dur="1000"/>
                                        <p:tgtEl>
                                          <p:spTgt spid="9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xEl>
                                              <p:pRg end="4" st="4"/>
                                            </p:txEl>
                                          </p:spTgt>
                                        </p:tgtEl>
                                        <p:attrNameLst>
                                          <p:attrName>style.visibility</p:attrName>
                                        </p:attrNameLst>
                                      </p:cBhvr>
                                      <p:to>
                                        <p:strVal val="visible"/>
                                      </p:to>
                                    </p:set>
                                    <p:animEffect filter="fade" transition="in">
                                      <p:cBhvr>
                                        <p:cTn dur="1000"/>
                                        <p:tgtEl>
                                          <p:spTgt spid="98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e672268506_0_31"/>
          <p:cNvSpPr txBox="1"/>
          <p:nvPr>
            <p:ph idx="1" type="body"/>
          </p:nvPr>
        </p:nvSpPr>
        <p:spPr>
          <a:xfrm>
            <a:off x="938500" y="1265775"/>
            <a:ext cx="5149200" cy="2431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Inferential Statistics.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Correlations.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Sampling Methods.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Stochastic Process.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Regression.</a:t>
            </a:r>
            <a:endParaRPr sz="1800">
              <a:latin typeface="Montserrat Medium"/>
              <a:ea typeface="Montserrat Medium"/>
              <a:cs typeface="Montserrat Medium"/>
              <a:sym typeface="Montserrat Medium"/>
            </a:endParaRPr>
          </a:p>
        </p:txBody>
      </p:sp>
      <p:sp>
        <p:nvSpPr>
          <p:cNvPr id="372" name="Google Shape;372;ge672268506_0_31"/>
          <p:cNvSpPr txBox="1"/>
          <p:nvPr>
            <p:ph type="title"/>
          </p:nvPr>
        </p:nvSpPr>
        <p:spPr>
          <a:xfrm>
            <a:off x="466325" y="354600"/>
            <a:ext cx="5735700" cy="6501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Statistics and Probability</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0" st="0"/>
                                            </p:txEl>
                                          </p:spTgt>
                                        </p:tgtEl>
                                        <p:attrNameLst>
                                          <p:attrName>style.visibility</p:attrName>
                                        </p:attrNameLst>
                                      </p:cBhvr>
                                      <p:to>
                                        <p:strVal val="visible"/>
                                      </p:to>
                                    </p:set>
                                    <p:animEffect filter="fade" transition="in">
                                      <p:cBhvr>
                                        <p:cTn dur="1000"/>
                                        <p:tgtEl>
                                          <p:spTgt spid="3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1" st="1"/>
                                            </p:txEl>
                                          </p:spTgt>
                                        </p:tgtEl>
                                        <p:attrNameLst>
                                          <p:attrName>style.visibility</p:attrName>
                                        </p:attrNameLst>
                                      </p:cBhvr>
                                      <p:to>
                                        <p:strVal val="visible"/>
                                      </p:to>
                                    </p:set>
                                    <p:animEffect filter="fade" transition="in">
                                      <p:cBhvr>
                                        <p:cTn dur="1000"/>
                                        <p:tgtEl>
                                          <p:spTgt spid="3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2" st="2"/>
                                            </p:txEl>
                                          </p:spTgt>
                                        </p:tgtEl>
                                        <p:attrNameLst>
                                          <p:attrName>style.visibility</p:attrName>
                                        </p:attrNameLst>
                                      </p:cBhvr>
                                      <p:to>
                                        <p:strVal val="visible"/>
                                      </p:to>
                                    </p:set>
                                    <p:animEffect filter="fade" transition="in">
                                      <p:cBhvr>
                                        <p:cTn dur="1000"/>
                                        <p:tgtEl>
                                          <p:spTgt spid="3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3" st="3"/>
                                            </p:txEl>
                                          </p:spTgt>
                                        </p:tgtEl>
                                        <p:attrNameLst>
                                          <p:attrName>style.visibility</p:attrName>
                                        </p:attrNameLst>
                                      </p:cBhvr>
                                      <p:to>
                                        <p:strVal val="visible"/>
                                      </p:to>
                                    </p:set>
                                    <p:animEffect filter="fade" transition="in">
                                      <p:cBhvr>
                                        <p:cTn dur="1000"/>
                                        <p:tgtEl>
                                          <p:spTgt spid="3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4" st="4"/>
                                            </p:txEl>
                                          </p:spTgt>
                                        </p:tgtEl>
                                        <p:attrNameLst>
                                          <p:attrName>style.visibility</p:attrName>
                                        </p:attrNameLst>
                                      </p:cBhvr>
                                      <p:to>
                                        <p:strVal val="visible"/>
                                      </p:to>
                                    </p:set>
                                    <p:animEffect filter="fade" transition="in">
                                      <p:cBhvr>
                                        <p:cTn dur="1000"/>
                                        <p:tgtEl>
                                          <p:spTgt spid="37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gcb187ffeb7_1_263"/>
          <p:cNvSpPr txBox="1"/>
          <p:nvPr>
            <p:ph idx="1" type="body"/>
          </p:nvPr>
        </p:nvSpPr>
        <p:spPr>
          <a:xfrm>
            <a:off x="365875" y="1190775"/>
            <a:ext cx="67173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Calculate the probability that the mining job will be completed on time, given the 0.45 probability that it will rain.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Consider,</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 = event that the mining job will be completed.</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 = event that it will rain.</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100"/>
              </a:spcAft>
              <a:buNone/>
            </a:pPr>
            <a:r>
              <a:rPr lang="en-GB" sz="1800">
                <a:latin typeface="Montserrat Medium"/>
                <a:ea typeface="Montserrat Medium"/>
                <a:cs typeface="Montserrat Medium"/>
                <a:sym typeface="Montserrat Medium"/>
              </a:rPr>
              <a:t>Probability of B is 0.45, i.e., P(B) = 0.45.</a:t>
            </a:r>
            <a:endParaRPr sz="1800">
              <a:latin typeface="Montserrat Medium"/>
              <a:ea typeface="Montserrat Medium"/>
              <a:cs typeface="Montserrat Medium"/>
              <a:sym typeface="Montserrat Medium"/>
            </a:endParaRPr>
          </a:p>
        </p:txBody>
      </p:sp>
      <p:sp>
        <p:nvSpPr>
          <p:cNvPr id="991" name="Google Shape;991;gcb187ffeb7_1_263"/>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0" st="0"/>
                                            </p:txEl>
                                          </p:spTgt>
                                        </p:tgtEl>
                                        <p:attrNameLst>
                                          <p:attrName>style.visibility</p:attrName>
                                        </p:attrNameLst>
                                      </p:cBhvr>
                                      <p:to>
                                        <p:strVal val="visible"/>
                                      </p:to>
                                    </p:set>
                                    <p:animEffect filter="fade" transition="in">
                                      <p:cBhvr>
                                        <p:cTn dur="1000"/>
                                        <p:tgtEl>
                                          <p:spTgt spid="9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1" st="1"/>
                                            </p:txEl>
                                          </p:spTgt>
                                        </p:tgtEl>
                                        <p:attrNameLst>
                                          <p:attrName>style.visibility</p:attrName>
                                        </p:attrNameLst>
                                      </p:cBhvr>
                                      <p:to>
                                        <p:strVal val="visible"/>
                                      </p:to>
                                    </p:set>
                                    <p:animEffect filter="fade" transition="in">
                                      <p:cBhvr>
                                        <p:cTn dur="1000"/>
                                        <p:tgtEl>
                                          <p:spTgt spid="9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2" st="2"/>
                                            </p:txEl>
                                          </p:spTgt>
                                        </p:tgtEl>
                                        <p:attrNameLst>
                                          <p:attrName>style.visibility</p:attrName>
                                        </p:attrNameLst>
                                      </p:cBhvr>
                                      <p:to>
                                        <p:strVal val="visible"/>
                                      </p:to>
                                    </p:set>
                                    <p:animEffect filter="fade" transition="in">
                                      <p:cBhvr>
                                        <p:cTn dur="1000"/>
                                        <p:tgtEl>
                                          <p:spTgt spid="9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3" st="3"/>
                                            </p:txEl>
                                          </p:spTgt>
                                        </p:tgtEl>
                                        <p:attrNameLst>
                                          <p:attrName>style.visibility</p:attrName>
                                        </p:attrNameLst>
                                      </p:cBhvr>
                                      <p:to>
                                        <p:strVal val="visible"/>
                                      </p:to>
                                    </p:set>
                                    <p:animEffect filter="fade" transition="in">
                                      <p:cBhvr>
                                        <p:cTn dur="1000"/>
                                        <p:tgtEl>
                                          <p:spTgt spid="9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4" st="4"/>
                                            </p:txEl>
                                          </p:spTgt>
                                        </p:tgtEl>
                                        <p:attrNameLst>
                                          <p:attrName>style.visibility</p:attrName>
                                        </p:attrNameLst>
                                      </p:cBhvr>
                                      <p:to>
                                        <p:strVal val="visible"/>
                                      </p:to>
                                    </p:set>
                                    <p:animEffect filter="fade" transition="in">
                                      <p:cBhvr>
                                        <p:cTn dur="1000"/>
                                        <p:tgtEl>
                                          <p:spTgt spid="99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gcb187ffeb7_1_268"/>
          <p:cNvSpPr txBox="1"/>
          <p:nvPr>
            <p:ph idx="1" type="body"/>
          </p:nvPr>
        </p:nvSpPr>
        <p:spPr>
          <a:xfrm>
            <a:off x="365875" y="1190775"/>
            <a:ext cx="67173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Calculate the probability of the event that it will not rain.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P(B’) = 1 – P(B) = 1 – 0.45 = 0.55</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Probability of completion of job on time with rain is given as 0.42 and it can be represented as the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P(A|B) = 0.42</a:t>
            </a:r>
            <a:endParaRPr sz="1800">
              <a:latin typeface="Montserrat Medium"/>
              <a:ea typeface="Montserrat Medium"/>
              <a:cs typeface="Montserrat Medium"/>
              <a:sym typeface="Montserrat Medium"/>
            </a:endParaRPr>
          </a:p>
        </p:txBody>
      </p:sp>
      <p:sp>
        <p:nvSpPr>
          <p:cNvPr id="997" name="Google Shape;997;gcb187ffeb7_1_268"/>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xEl>
                                              <p:pRg end="0" st="0"/>
                                            </p:txEl>
                                          </p:spTgt>
                                        </p:tgtEl>
                                        <p:attrNameLst>
                                          <p:attrName>style.visibility</p:attrName>
                                        </p:attrNameLst>
                                      </p:cBhvr>
                                      <p:to>
                                        <p:strVal val="visible"/>
                                      </p:to>
                                    </p:set>
                                    <p:animEffect filter="fade" transition="in">
                                      <p:cBhvr>
                                        <p:cTn dur="1000"/>
                                        <p:tgtEl>
                                          <p:spTgt spid="9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xEl>
                                              <p:pRg end="1" st="1"/>
                                            </p:txEl>
                                          </p:spTgt>
                                        </p:tgtEl>
                                        <p:attrNameLst>
                                          <p:attrName>style.visibility</p:attrName>
                                        </p:attrNameLst>
                                      </p:cBhvr>
                                      <p:to>
                                        <p:strVal val="visible"/>
                                      </p:to>
                                    </p:set>
                                    <p:animEffect filter="fade" transition="in">
                                      <p:cBhvr>
                                        <p:cTn dur="1000"/>
                                        <p:tgtEl>
                                          <p:spTgt spid="9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xEl>
                                              <p:pRg end="2" st="2"/>
                                            </p:txEl>
                                          </p:spTgt>
                                        </p:tgtEl>
                                        <p:attrNameLst>
                                          <p:attrName>style.visibility</p:attrName>
                                        </p:attrNameLst>
                                      </p:cBhvr>
                                      <p:to>
                                        <p:strVal val="visible"/>
                                      </p:to>
                                    </p:set>
                                    <p:animEffect filter="fade" transition="in">
                                      <p:cBhvr>
                                        <p:cTn dur="1000"/>
                                        <p:tgtEl>
                                          <p:spTgt spid="9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xEl>
                                              <p:pRg end="3" st="3"/>
                                            </p:txEl>
                                          </p:spTgt>
                                        </p:tgtEl>
                                        <p:attrNameLst>
                                          <p:attrName>style.visibility</p:attrName>
                                        </p:attrNameLst>
                                      </p:cBhvr>
                                      <p:to>
                                        <p:strVal val="visible"/>
                                      </p:to>
                                    </p:set>
                                    <p:animEffect filter="fade" transition="in">
                                      <p:cBhvr>
                                        <p:cTn dur="1000"/>
                                        <p:tgtEl>
                                          <p:spTgt spid="99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gcb187ffeb7_1_273"/>
          <p:cNvSpPr txBox="1"/>
          <p:nvPr>
            <p:ph idx="1" type="body"/>
          </p:nvPr>
        </p:nvSpPr>
        <p:spPr>
          <a:xfrm>
            <a:off x="365875" y="1190775"/>
            <a:ext cx="69849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P(A|B’) = 0.90.</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Events B and B’ form partitions of the sample space S, by total probability theorem.</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P(A) = P(B) P(A|B) + P(B’) P(A|B’)</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	= 0.45 * 0.42 + 0.55 * 0.9</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	= 0.189 + 0.495</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	= 0.684</a:t>
            </a:r>
            <a:endParaRPr sz="1800">
              <a:latin typeface="Montserrat Medium"/>
              <a:ea typeface="Montserrat Medium"/>
              <a:cs typeface="Montserrat Medium"/>
              <a:sym typeface="Montserrat Medium"/>
            </a:endParaRPr>
          </a:p>
        </p:txBody>
      </p:sp>
      <p:sp>
        <p:nvSpPr>
          <p:cNvPr id="1003" name="Google Shape;1003;gcb187ffeb7_1_273"/>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xEl>
                                              <p:pRg end="0" st="0"/>
                                            </p:txEl>
                                          </p:spTgt>
                                        </p:tgtEl>
                                        <p:attrNameLst>
                                          <p:attrName>style.visibility</p:attrName>
                                        </p:attrNameLst>
                                      </p:cBhvr>
                                      <p:to>
                                        <p:strVal val="visible"/>
                                      </p:to>
                                    </p:set>
                                    <p:animEffect filter="fade" transition="in">
                                      <p:cBhvr>
                                        <p:cTn dur="1000"/>
                                        <p:tgtEl>
                                          <p:spTgt spid="10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xEl>
                                              <p:pRg end="1" st="1"/>
                                            </p:txEl>
                                          </p:spTgt>
                                        </p:tgtEl>
                                        <p:attrNameLst>
                                          <p:attrName>style.visibility</p:attrName>
                                        </p:attrNameLst>
                                      </p:cBhvr>
                                      <p:to>
                                        <p:strVal val="visible"/>
                                      </p:to>
                                    </p:set>
                                    <p:animEffect filter="fade" transition="in">
                                      <p:cBhvr>
                                        <p:cTn dur="1000"/>
                                        <p:tgtEl>
                                          <p:spTgt spid="10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xEl>
                                              <p:pRg end="2" st="2"/>
                                            </p:txEl>
                                          </p:spTgt>
                                        </p:tgtEl>
                                        <p:attrNameLst>
                                          <p:attrName>style.visibility</p:attrName>
                                        </p:attrNameLst>
                                      </p:cBhvr>
                                      <p:to>
                                        <p:strVal val="visible"/>
                                      </p:to>
                                    </p:set>
                                    <p:animEffect filter="fade" transition="in">
                                      <p:cBhvr>
                                        <p:cTn dur="1000"/>
                                        <p:tgtEl>
                                          <p:spTgt spid="10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xEl>
                                              <p:pRg end="3" st="3"/>
                                            </p:txEl>
                                          </p:spTgt>
                                        </p:tgtEl>
                                        <p:attrNameLst>
                                          <p:attrName>style.visibility</p:attrName>
                                        </p:attrNameLst>
                                      </p:cBhvr>
                                      <p:to>
                                        <p:strVal val="visible"/>
                                      </p:to>
                                    </p:set>
                                    <p:animEffect filter="fade" transition="in">
                                      <p:cBhvr>
                                        <p:cTn dur="1000"/>
                                        <p:tgtEl>
                                          <p:spTgt spid="10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xEl>
                                              <p:pRg end="4" st="4"/>
                                            </p:txEl>
                                          </p:spTgt>
                                        </p:tgtEl>
                                        <p:attrNameLst>
                                          <p:attrName>style.visibility</p:attrName>
                                        </p:attrNameLst>
                                      </p:cBhvr>
                                      <p:to>
                                        <p:strVal val="visible"/>
                                      </p:to>
                                    </p:set>
                                    <p:animEffect filter="fade" transition="in">
                                      <p:cBhvr>
                                        <p:cTn dur="1000"/>
                                        <p:tgtEl>
                                          <p:spTgt spid="10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xEl>
                                              <p:pRg end="5" st="5"/>
                                            </p:txEl>
                                          </p:spTgt>
                                        </p:tgtEl>
                                        <p:attrNameLst>
                                          <p:attrName>style.visibility</p:attrName>
                                        </p:attrNameLst>
                                      </p:cBhvr>
                                      <p:to>
                                        <p:strVal val="visible"/>
                                      </p:to>
                                    </p:set>
                                    <p:animEffect filter="fade" transition="in">
                                      <p:cBhvr>
                                        <p:cTn dur="1000"/>
                                        <p:tgtEl>
                                          <p:spTgt spid="100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ge58ad497b5_0_0"/>
          <p:cNvSpPr txBox="1"/>
          <p:nvPr>
            <p:ph type="ctrTitle"/>
          </p:nvPr>
        </p:nvSpPr>
        <p:spPr>
          <a:xfrm>
            <a:off x="2175900" y="2311200"/>
            <a:ext cx="47922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800">
                <a:latin typeface="Montserrat ExtraBold"/>
                <a:ea typeface="Montserrat ExtraBold"/>
                <a:cs typeface="Montserrat ExtraBold"/>
                <a:sym typeface="Montserrat ExtraBold"/>
              </a:rPr>
              <a:t>C01S02</a:t>
            </a:r>
            <a:r>
              <a:rPr b="0" lang="en-GB" sz="2800">
                <a:latin typeface="Montserrat ExtraBold"/>
                <a:ea typeface="Montserrat ExtraBold"/>
                <a:cs typeface="Montserrat ExtraBold"/>
                <a:sym typeface="Montserrat ExtraBold"/>
              </a:rPr>
              <a:t>L04. Mutually Exclusive and Independent Events</a:t>
            </a:r>
            <a:endParaRPr b="0" sz="2800">
              <a:latin typeface="Montserrat ExtraBold"/>
              <a:ea typeface="Montserrat ExtraBold"/>
              <a:cs typeface="Montserrat ExtraBold"/>
              <a:sym typeface="Montserrat ExtraBo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ge931ea782f_0_117"/>
          <p:cNvSpPr txBox="1"/>
          <p:nvPr>
            <p:ph idx="1" type="body"/>
          </p:nvPr>
        </p:nvSpPr>
        <p:spPr>
          <a:xfrm>
            <a:off x="723300" y="1285875"/>
            <a:ext cx="6298800" cy="2270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An event is an outcome or defined collection of outcomes of a random experiment.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Collection of all possible outcomes to a random experiment is called the sample space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An event event is any subset of a sample space.</a:t>
            </a:r>
            <a:endParaRPr sz="1800">
              <a:latin typeface="Montserrat Medium"/>
              <a:ea typeface="Montserrat Medium"/>
              <a:cs typeface="Montserrat Medium"/>
              <a:sym typeface="Montserrat Medium"/>
            </a:endParaRPr>
          </a:p>
        </p:txBody>
      </p:sp>
      <p:sp>
        <p:nvSpPr>
          <p:cNvPr id="1014" name="Google Shape;1014;ge931ea782f_0_117"/>
          <p:cNvSpPr txBox="1"/>
          <p:nvPr>
            <p:ph type="title"/>
          </p:nvPr>
        </p:nvSpPr>
        <p:spPr>
          <a:xfrm>
            <a:off x="499350" y="475175"/>
            <a:ext cx="5691900" cy="5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2"/>
                </a:solidFill>
                <a:latin typeface="Montserrat ExtraBold"/>
                <a:ea typeface="Montserrat ExtraBold"/>
                <a:cs typeface="Montserrat ExtraBold"/>
                <a:sym typeface="Montserrat ExtraBold"/>
              </a:rPr>
              <a:t>What is an Event?</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3">
                                            <p:txEl>
                                              <p:pRg end="0" st="0"/>
                                            </p:txEl>
                                          </p:spTgt>
                                        </p:tgtEl>
                                        <p:attrNameLst>
                                          <p:attrName>style.visibility</p:attrName>
                                        </p:attrNameLst>
                                      </p:cBhvr>
                                      <p:to>
                                        <p:strVal val="visible"/>
                                      </p:to>
                                    </p:set>
                                    <p:animEffect filter="fade" transition="in">
                                      <p:cBhvr>
                                        <p:cTn dur="1000"/>
                                        <p:tgtEl>
                                          <p:spTgt spid="10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3">
                                            <p:txEl>
                                              <p:pRg end="1" st="1"/>
                                            </p:txEl>
                                          </p:spTgt>
                                        </p:tgtEl>
                                        <p:attrNameLst>
                                          <p:attrName>style.visibility</p:attrName>
                                        </p:attrNameLst>
                                      </p:cBhvr>
                                      <p:to>
                                        <p:strVal val="visible"/>
                                      </p:to>
                                    </p:set>
                                    <p:animEffect filter="fade" transition="in">
                                      <p:cBhvr>
                                        <p:cTn dur="1000"/>
                                        <p:tgtEl>
                                          <p:spTgt spid="10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3">
                                            <p:txEl>
                                              <p:pRg end="2" st="2"/>
                                            </p:txEl>
                                          </p:spTgt>
                                        </p:tgtEl>
                                        <p:attrNameLst>
                                          <p:attrName>style.visibility</p:attrName>
                                        </p:attrNameLst>
                                      </p:cBhvr>
                                      <p:to>
                                        <p:strVal val="visible"/>
                                      </p:to>
                                    </p:set>
                                    <p:animEffect filter="fade" transition="in">
                                      <p:cBhvr>
                                        <p:cTn dur="1000"/>
                                        <p:tgtEl>
                                          <p:spTgt spid="101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ge672268506_0_261"/>
          <p:cNvSpPr txBox="1"/>
          <p:nvPr>
            <p:ph idx="1" type="body"/>
          </p:nvPr>
        </p:nvSpPr>
        <p:spPr>
          <a:xfrm>
            <a:off x="622825" y="1225575"/>
            <a:ext cx="6690600" cy="3074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Things that can’t happen at the same time.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a:buChar char="●"/>
            </a:pPr>
            <a:r>
              <a:rPr b="1" i="1" lang="en-GB" sz="1800">
                <a:latin typeface="Montserrat"/>
                <a:ea typeface="Montserrat"/>
                <a:cs typeface="Montserrat"/>
                <a:sym typeface="Montserrat"/>
              </a:rPr>
              <a:t>Example: </a:t>
            </a:r>
            <a:endParaRPr b="1" i="1"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Tossing a coin can also give us this type of event.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We can’t toss a coin and get both a heads and tails.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a:t>
            </a:r>
            <a:r>
              <a:rPr lang="en-GB" sz="1800">
                <a:latin typeface="Montserrat Medium"/>
                <a:ea typeface="Montserrat Medium"/>
                <a:cs typeface="Montserrat Medium"/>
                <a:sym typeface="Montserrat Medium"/>
              </a:rPr>
              <a:t>e can’t get “kings” and “aces” at the same tim</a:t>
            </a:r>
            <a:r>
              <a:rPr lang="en-GB" sz="1800">
                <a:latin typeface="Montserrat Medium"/>
                <a:ea typeface="Montserrat Medium"/>
                <a:cs typeface="Montserrat Medium"/>
                <a:sym typeface="Montserrat Medium"/>
              </a:rPr>
              <a:t>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Getting kings and getting aces are mutually exclusive events.</a:t>
            </a:r>
            <a:endParaRPr sz="1800">
              <a:latin typeface="Montserrat Medium"/>
              <a:ea typeface="Montserrat Medium"/>
              <a:cs typeface="Montserrat Medium"/>
              <a:sym typeface="Montserrat Medium"/>
            </a:endParaRPr>
          </a:p>
        </p:txBody>
      </p:sp>
      <p:sp>
        <p:nvSpPr>
          <p:cNvPr id="1020" name="Google Shape;1020;ge672268506_0_26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Mutually Exclusive Events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9">
                                            <p:txEl>
                                              <p:pRg end="0" st="0"/>
                                            </p:txEl>
                                          </p:spTgt>
                                        </p:tgtEl>
                                        <p:attrNameLst>
                                          <p:attrName>style.visibility</p:attrName>
                                        </p:attrNameLst>
                                      </p:cBhvr>
                                      <p:to>
                                        <p:strVal val="visible"/>
                                      </p:to>
                                    </p:set>
                                    <p:animEffect filter="fade" transition="in">
                                      <p:cBhvr>
                                        <p:cTn dur="1000"/>
                                        <p:tgtEl>
                                          <p:spTgt spid="10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9">
                                            <p:txEl>
                                              <p:pRg end="1" st="1"/>
                                            </p:txEl>
                                          </p:spTgt>
                                        </p:tgtEl>
                                        <p:attrNameLst>
                                          <p:attrName>style.visibility</p:attrName>
                                        </p:attrNameLst>
                                      </p:cBhvr>
                                      <p:to>
                                        <p:strVal val="visible"/>
                                      </p:to>
                                    </p:set>
                                    <p:animEffect filter="fade" transition="in">
                                      <p:cBhvr>
                                        <p:cTn dur="1000"/>
                                        <p:tgtEl>
                                          <p:spTgt spid="10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9">
                                            <p:txEl>
                                              <p:pRg end="2" st="2"/>
                                            </p:txEl>
                                          </p:spTgt>
                                        </p:tgtEl>
                                        <p:attrNameLst>
                                          <p:attrName>style.visibility</p:attrName>
                                        </p:attrNameLst>
                                      </p:cBhvr>
                                      <p:to>
                                        <p:strVal val="visible"/>
                                      </p:to>
                                    </p:set>
                                    <p:animEffect filter="fade" transition="in">
                                      <p:cBhvr>
                                        <p:cTn dur="1000"/>
                                        <p:tgtEl>
                                          <p:spTgt spid="10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9">
                                            <p:txEl>
                                              <p:pRg end="3" st="3"/>
                                            </p:txEl>
                                          </p:spTgt>
                                        </p:tgtEl>
                                        <p:attrNameLst>
                                          <p:attrName>style.visibility</p:attrName>
                                        </p:attrNameLst>
                                      </p:cBhvr>
                                      <p:to>
                                        <p:strVal val="visible"/>
                                      </p:to>
                                    </p:set>
                                    <p:animEffect filter="fade" transition="in">
                                      <p:cBhvr>
                                        <p:cTn dur="1000"/>
                                        <p:tgtEl>
                                          <p:spTgt spid="10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9">
                                            <p:txEl>
                                              <p:pRg end="4" st="4"/>
                                            </p:txEl>
                                          </p:spTgt>
                                        </p:tgtEl>
                                        <p:attrNameLst>
                                          <p:attrName>style.visibility</p:attrName>
                                        </p:attrNameLst>
                                      </p:cBhvr>
                                      <p:to>
                                        <p:strVal val="visible"/>
                                      </p:to>
                                    </p:set>
                                    <p:animEffect filter="fade" transition="in">
                                      <p:cBhvr>
                                        <p:cTn dur="1000"/>
                                        <p:tgtEl>
                                          <p:spTgt spid="10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9">
                                            <p:txEl>
                                              <p:pRg end="5" st="5"/>
                                            </p:txEl>
                                          </p:spTgt>
                                        </p:tgtEl>
                                        <p:attrNameLst>
                                          <p:attrName>style.visibility</p:attrName>
                                        </p:attrNameLst>
                                      </p:cBhvr>
                                      <p:to>
                                        <p:strVal val="visible"/>
                                      </p:to>
                                    </p:set>
                                    <p:animEffect filter="fade" transition="in">
                                      <p:cBhvr>
                                        <p:cTn dur="1000"/>
                                        <p:tgtEl>
                                          <p:spTgt spid="101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ge931ea782f_0_127"/>
          <p:cNvSpPr txBox="1"/>
          <p:nvPr>
            <p:ph idx="1" type="body"/>
          </p:nvPr>
        </p:nvSpPr>
        <p:spPr>
          <a:xfrm>
            <a:off x="723300" y="1285875"/>
            <a:ext cx="50130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Factual information recorded and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Used for the purpose of analysis.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Raw information from which statistics are created.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Interpretation and presentation.</a:t>
            </a:r>
            <a:endParaRPr sz="1800">
              <a:latin typeface="Montserrat Medium"/>
              <a:ea typeface="Montserrat Medium"/>
              <a:cs typeface="Montserrat Medium"/>
              <a:sym typeface="Montserrat Medium"/>
            </a:endParaRPr>
          </a:p>
        </p:txBody>
      </p:sp>
      <p:sp>
        <p:nvSpPr>
          <p:cNvPr id="1026" name="Google Shape;1026;ge931ea782f_0_12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What is Data?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xEl>
                                              <p:pRg end="0" st="0"/>
                                            </p:txEl>
                                          </p:spTgt>
                                        </p:tgtEl>
                                        <p:attrNameLst>
                                          <p:attrName>style.visibility</p:attrName>
                                        </p:attrNameLst>
                                      </p:cBhvr>
                                      <p:to>
                                        <p:strVal val="visible"/>
                                      </p:to>
                                    </p:set>
                                    <p:animEffect filter="fade" transition="in">
                                      <p:cBhvr>
                                        <p:cTn dur="1000"/>
                                        <p:tgtEl>
                                          <p:spTgt spid="10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xEl>
                                              <p:pRg end="1" st="1"/>
                                            </p:txEl>
                                          </p:spTgt>
                                        </p:tgtEl>
                                        <p:attrNameLst>
                                          <p:attrName>style.visibility</p:attrName>
                                        </p:attrNameLst>
                                      </p:cBhvr>
                                      <p:to>
                                        <p:strVal val="visible"/>
                                      </p:to>
                                    </p:set>
                                    <p:animEffect filter="fade" transition="in">
                                      <p:cBhvr>
                                        <p:cTn dur="1000"/>
                                        <p:tgtEl>
                                          <p:spTgt spid="10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xEl>
                                              <p:pRg end="2" st="2"/>
                                            </p:txEl>
                                          </p:spTgt>
                                        </p:tgtEl>
                                        <p:attrNameLst>
                                          <p:attrName>style.visibility</p:attrName>
                                        </p:attrNameLst>
                                      </p:cBhvr>
                                      <p:to>
                                        <p:strVal val="visible"/>
                                      </p:to>
                                    </p:set>
                                    <p:animEffect filter="fade" transition="in">
                                      <p:cBhvr>
                                        <p:cTn dur="1000"/>
                                        <p:tgtEl>
                                          <p:spTgt spid="10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xEl>
                                              <p:pRg end="3" st="3"/>
                                            </p:txEl>
                                          </p:spTgt>
                                        </p:tgtEl>
                                        <p:attrNameLst>
                                          <p:attrName>style.visibility</p:attrName>
                                        </p:attrNameLst>
                                      </p:cBhvr>
                                      <p:to>
                                        <p:strVal val="visible"/>
                                      </p:to>
                                    </p:set>
                                    <p:animEffect filter="fade" transition="in">
                                      <p:cBhvr>
                                        <p:cTn dur="1000"/>
                                        <p:tgtEl>
                                          <p:spTgt spid="102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ge931ea782f_0_110"/>
          <p:cNvSpPr txBox="1"/>
          <p:nvPr>
            <p:ph type="ctrTitle"/>
          </p:nvPr>
        </p:nvSpPr>
        <p:spPr>
          <a:xfrm>
            <a:off x="2175900" y="1950100"/>
            <a:ext cx="47922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C01S02L07. </a:t>
            </a:r>
            <a:r>
              <a:rPr b="0" lang="en-GB" sz="2400">
                <a:latin typeface="Montserrat ExtraBold"/>
                <a:ea typeface="Montserrat ExtraBold"/>
                <a:cs typeface="Montserrat ExtraBold"/>
                <a:sym typeface="Montserrat ExtraBold"/>
              </a:rPr>
              <a:t>Bayes</a:t>
            </a:r>
            <a:r>
              <a:rPr b="0" lang="en-GB" sz="2400">
                <a:latin typeface="Montserrat ExtraBold"/>
                <a:ea typeface="Montserrat ExtraBold"/>
                <a:cs typeface="Montserrat ExtraBold"/>
                <a:sym typeface="Montserrat ExtraBold"/>
              </a:rPr>
              <a:t> Theorem</a:t>
            </a:r>
            <a:endParaRPr b="0" sz="2400">
              <a:latin typeface="Montserrat ExtraBold"/>
              <a:ea typeface="Montserrat ExtraBold"/>
              <a:cs typeface="Montserrat ExtraBold"/>
              <a:sym typeface="Montserrat ExtraBo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ged8f07c8ae_0_2227"/>
          <p:cNvSpPr txBox="1"/>
          <p:nvPr>
            <p:ph idx="1" type="body"/>
          </p:nvPr>
        </p:nvSpPr>
        <p:spPr>
          <a:xfrm>
            <a:off x="723300" y="1285875"/>
            <a:ext cx="58065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Named after English statistician.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Thomas Bayes discovered the formula in 1763.</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Foundation of the special statistical inference approach called the Bayes’ inference.</a:t>
            </a:r>
            <a:endParaRPr sz="1800">
              <a:latin typeface="Montserrat Medium"/>
              <a:ea typeface="Montserrat Medium"/>
              <a:cs typeface="Montserrat Medium"/>
              <a:sym typeface="Montserrat Medium"/>
            </a:endParaRPr>
          </a:p>
        </p:txBody>
      </p:sp>
      <p:sp>
        <p:nvSpPr>
          <p:cNvPr id="1037" name="Google Shape;1037;ged8f07c8ae_0_222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Bayes Theorem</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xEl>
                                              <p:pRg end="0" st="0"/>
                                            </p:txEl>
                                          </p:spTgt>
                                        </p:tgtEl>
                                        <p:attrNameLst>
                                          <p:attrName>style.visibility</p:attrName>
                                        </p:attrNameLst>
                                      </p:cBhvr>
                                      <p:to>
                                        <p:strVal val="visible"/>
                                      </p:to>
                                    </p:set>
                                    <p:animEffect filter="fade" transition="in">
                                      <p:cBhvr>
                                        <p:cTn dur="1000"/>
                                        <p:tgtEl>
                                          <p:spTgt spid="10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xEl>
                                              <p:pRg end="1" st="1"/>
                                            </p:txEl>
                                          </p:spTgt>
                                        </p:tgtEl>
                                        <p:attrNameLst>
                                          <p:attrName>style.visibility</p:attrName>
                                        </p:attrNameLst>
                                      </p:cBhvr>
                                      <p:to>
                                        <p:strVal val="visible"/>
                                      </p:to>
                                    </p:set>
                                    <p:animEffect filter="fade" transition="in">
                                      <p:cBhvr>
                                        <p:cTn dur="1000"/>
                                        <p:tgtEl>
                                          <p:spTgt spid="10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xEl>
                                              <p:pRg end="2" st="2"/>
                                            </p:txEl>
                                          </p:spTgt>
                                        </p:tgtEl>
                                        <p:attrNameLst>
                                          <p:attrName>style.visibility</p:attrName>
                                        </p:attrNameLst>
                                      </p:cBhvr>
                                      <p:to>
                                        <p:strVal val="visible"/>
                                      </p:to>
                                    </p:set>
                                    <p:animEffect filter="fade" transition="in">
                                      <p:cBhvr>
                                        <p:cTn dur="1000"/>
                                        <p:tgtEl>
                                          <p:spTgt spid="103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ged8f07c8ae_0_2232"/>
          <p:cNvSpPr txBox="1"/>
          <p:nvPr>
            <p:ph idx="1" type="body"/>
          </p:nvPr>
        </p:nvSpPr>
        <p:spPr>
          <a:xfrm>
            <a:off x="723300" y="1285875"/>
            <a:ext cx="55554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Calculating conditional probabilities.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Describes the probability of an event based on prior knowledge of the conditions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Relevant to the event.</a:t>
            </a:r>
            <a:endParaRPr sz="1800">
              <a:latin typeface="Montserrat Medium"/>
              <a:ea typeface="Montserrat Medium"/>
              <a:cs typeface="Montserrat Medium"/>
              <a:sym typeface="Montserrat Medium"/>
            </a:endParaRPr>
          </a:p>
        </p:txBody>
      </p:sp>
      <p:sp>
        <p:nvSpPr>
          <p:cNvPr id="1043" name="Google Shape;1043;ged8f07c8ae_0_223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Bayes Theorem</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0" st="0"/>
                                            </p:txEl>
                                          </p:spTgt>
                                        </p:tgtEl>
                                        <p:attrNameLst>
                                          <p:attrName>style.visibility</p:attrName>
                                        </p:attrNameLst>
                                      </p:cBhvr>
                                      <p:to>
                                        <p:strVal val="visible"/>
                                      </p:to>
                                    </p:set>
                                    <p:animEffect filter="fade" transition="in">
                                      <p:cBhvr>
                                        <p:cTn dur="1000"/>
                                        <p:tgtEl>
                                          <p:spTgt spid="10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1" st="1"/>
                                            </p:txEl>
                                          </p:spTgt>
                                        </p:tgtEl>
                                        <p:attrNameLst>
                                          <p:attrName>style.visibility</p:attrName>
                                        </p:attrNameLst>
                                      </p:cBhvr>
                                      <p:to>
                                        <p:strVal val="visible"/>
                                      </p:to>
                                    </p:set>
                                    <p:animEffect filter="fade" transition="in">
                                      <p:cBhvr>
                                        <p:cTn dur="1000"/>
                                        <p:tgtEl>
                                          <p:spTgt spid="10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2" st="2"/>
                                            </p:txEl>
                                          </p:spTgt>
                                        </p:tgtEl>
                                        <p:attrNameLst>
                                          <p:attrName>style.visibility</p:attrName>
                                        </p:attrNameLst>
                                      </p:cBhvr>
                                      <p:to>
                                        <p:strVal val="visible"/>
                                      </p:to>
                                    </p:set>
                                    <p:animEffect filter="fade" transition="in">
                                      <p:cBhvr>
                                        <p:cTn dur="1000"/>
                                        <p:tgtEl>
                                          <p:spTgt spid="104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e672268506_0_36"/>
          <p:cNvSpPr txBox="1"/>
          <p:nvPr>
            <p:ph idx="1" type="body"/>
          </p:nvPr>
        </p:nvSpPr>
        <p:spPr>
          <a:xfrm>
            <a:off x="938500" y="1265775"/>
            <a:ext cx="5149200" cy="2431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Importance of the statistics and probability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Why should we learn statistics and probability.</a:t>
            </a:r>
            <a:endParaRPr sz="1800">
              <a:latin typeface="Montserrat Medium"/>
              <a:ea typeface="Montserrat Medium"/>
              <a:cs typeface="Montserrat Medium"/>
              <a:sym typeface="Montserrat Medium"/>
            </a:endParaRPr>
          </a:p>
        </p:txBody>
      </p:sp>
      <p:sp>
        <p:nvSpPr>
          <p:cNvPr id="378" name="Google Shape;378;ge672268506_0_36"/>
          <p:cNvSpPr txBox="1"/>
          <p:nvPr>
            <p:ph type="title"/>
          </p:nvPr>
        </p:nvSpPr>
        <p:spPr>
          <a:xfrm>
            <a:off x="466325" y="354600"/>
            <a:ext cx="5735700" cy="6501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Introduction to the course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0" st="0"/>
                                            </p:txEl>
                                          </p:spTgt>
                                        </p:tgtEl>
                                        <p:attrNameLst>
                                          <p:attrName>style.visibility</p:attrName>
                                        </p:attrNameLst>
                                      </p:cBhvr>
                                      <p:to>
                                        <p:strVal val="visible"/>
                                      </p:to>
                                    </p:set>
                                    <p:animEffect filter="fade" transition="in">
                                      <p:cBhvr>
                                        <p:cTn dur="1000"/>
                                        <p:tgtEl>
                                          <p:spTgt spid="3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1" st="1"/>
                                            </p:txEl>
                                          </p:spTgt>
                                        </p:tgtEl>
                                        <p:attrNameLst>
                                          <p:attrName>style.visibility</p:attrName>
                                        </p:attrNameLst>
                                      </p:cBhvr>
                                      <p:to>
                                        <p:strVal val="visible"/>
                                      </p:to>
                                    </p:set>
                                    <p:animEffect filter="fade" transition="in">
                                      <p:cBhvr>
                                        <p:cTn dur="1000"/>
                                        <p:tgtEl>
                                          <p:spTgt spid="37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ged8f07c8ae_0_2237"/>
          <p:cNvSpPr txBox="1"/>
          <p:nvPr>
            <p:ph idx="1" type="body"/>
          </p:nvPr>
        </p:nvSpPr>
        <p:spPr>
          <a:xfrm>
            <a:off x="572600" y="1084975"/>
            <a:ext cx="6168300" cy="3094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a:ea typeface="Montserrat"/>
                <a:cs typeface="Montserrat"/>
                <a:sym typeface="Montserrat"/>
              </a:rPr>
              <a:t>Probability of the event occurring given another event has already occurred.</a:t>
            </a:r>
            <a:endParaRPr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a:buChar char="●"/>
            </a:pPr>
            <a:r>
              <a:rPr b="1" i="1" lang="en-GB" sz="1800">
                <a:latin typeface="Montserrat"/>
                <a:ea typeface="Montserrat"/>
                <a:cs typeface="Montserrat"/>
                <a:sym typeface="Montserrat"/>
              </a:rPr>
              <a:t>For 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a:ea typeface="Montserrat"/>
                <a:cs typeface="Montserrat"/>
                <a:sym typeface="Montserrat"/>
              </a:rPr>
              <a:t>Probability of occurrence of an event.</a:t>
            </a:r>
            <a:endParaRPr sz="1800">
              <a:latin typeface="Montserrat"/>
              <a:ea typeface="Montserrat"/>
              <a:cs typeface="Montserrat"/>
              <a:sym typeface="Montserrat"/>
            </a:endParaRPr>
          </a:p>
          <a:p>
            <a:pPr indent="-342900" lvl="0" marL="457200" rtl="0" algn="l">
              <a:lnSpc>
                <a:spcPct val="150000"/>
              </a:lnSpc>
              <a:spcBef>
                <a:spcPts val="100"/>
              </a:spcBef>
              <a:spcAft>
                <a:spcPts val="100"/>
              </a:spcAft>
              <a:buSzPts val="1800"/>
              <a:buFont typeface="Montserrat Medium"/>
              <a:buChar char="●"/>
            </a:pPr>
            <a:r>
              <a:rPr lang="en-GB" sz="1800">
                <a:latin typeface="Montserrat"/>
                <a:ea typeface="Montserrat"/>
                <a:cs typeface="Montserrat"/>
                <a:sym typeface="Montserrat"/>
              </a:rPr>
              <a:t>With medicine and pharmacology as the most notable examples.</a:t>
            </a:r>
            <a:endParaRPr sz="1800">
              <a:latin typeface="Montserrat Medium"/>
              <a:ea typeface="Montserrat Medium"/>
              <a:cs typeface="Montserrat Medium"/>
              <a:sym typeface="Montserrat Medium"/>
            </a:endParaRPr>
          </a:p>
        </p:txBody>
      </p:sp>
      <p:sp>
        <p:nvSpPr>
          <p:cNvPr id="1049" name="Google Shape;1049;ged8f07c8ae_0_223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Conditional Probability</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xEl>
                                              <p:pRg end="0" st="0"/>
                                            </p:txEl>
                                          </p:spTgt>
                                        </p:tgtEl>
                                        <p:attrNameLst>
                                          <p:attrName>style.visibility</p:attrName>
                                        </p:attrNameLst>
                                      </p:cBhvr>
                                      <p:to>
                                        <p:strVal val="visible"/>
                                      </p:to>
                                    </p:set>
                                    <p:animEffect filter="fade" transition="in">
                                      <p:cBhvr>
                                        <p:cTn dur="1000"/>
                                        <p:tgtEl>
                                          <p:spTgt spid="10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xEl>
                                              <p:pRg end="1" st="1"/>
                                            </p:txEl>
                                          </p:spTgt>
                                        </p:tgtEl>
                                        <p:attrNameLst>
                                          <p:attrName>style.visibility</p:attrName>
                                        </p:attrNameLst>
                                      </p:cBhvr>
                                      <p:to>
                                        <p:strVal val="visible"/>
                                      </p:to>
                                    </p:set>
                                    <p:animEffect filter="fade" transition="in">
                                      <p:cBhvr>
                                        <p:cTn dur="1000"/>
                                        <p:tgtEl>
                                          <p:spTgt spid="10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xEl>
                                              <p:pRg end="2" st="2"/>
                                            </p:txEl>
                                          </p:spTgt>
                                        </p:tgtEl>
                                        <p:attrNameLst>
                                          <p:attrName>style.visibility</p:attrName>
                                        </p:attrNameLst>
                                      </p:cBhvr>
                                      <p:to>
                                        <p:strVal val="visible"/>
                                      </p:to>
                                    </p:set>
                                    <p:animEffect filter="fade" transition="in">
                                      <p:cBhvr>
                                        <p:cTn dur="1000"/>
                                        <p:tgtEl>
                                          <p:spTgt spid="10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xEl>
                                              <p:pRg end="3" st="3"/>
                                            </p:txEl>
                                          </p:spTgt>
                                        </p:tgtEl>
                                        <p:attrNameLst>
                                          <p:attrName>style.visibility</p:attrName>
                                        </p:attrNameLst>
                                      </p:cBhvr>
                                      <p:to>
                                        <p:strVal val="visible"/>
                                      </p:to>
                                    </p:set>
                                    <p:animEffect filter="fade" transition="in">
                                      <p:cBhvr>
                                        <p:cTn dur="1000"/>
                                        <p:tgtEl>
                                          <p:spTgt spid="104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ged8f07c8ae_0_2242"/>
          <p:cNvSpPr txBox="1"/>
          <p:nvPr>
            <p:ph idx="1" type="body"/>
          </p:nvPr>
        </p:nvSpPr>
        <p:spPr>
          <a:xfrm>
            <a:off x="723300" y="1285875"/>
            <a:ext cx="50130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The formula of Bayes theorem is</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P(A|B) = </a:t>
            </a:r>
            <a:r>
              <a:rPr lang="en-GB" sz="1800" u="sng">
                <a:latin typeface="Montserrat Medium"/>
                <a:ea typeface="Montserrat Medium"/>
                <a:cs typeface="Montserrat Medium"/>
                <a:sym typeface="Montserrat Medium"/>
              </a:rPr>
              <a:t>P(B|A) P(A)</a:t>
            </a:r>
            <a:endParaRPr sz="1800">
              <a:latin typeface="Montserrat Medium"/>
              <a:ea typeface="Montserrat Medium"/>
              <a:cs typeface="Montserrat Medium"/>
              <a:sym typeface="Montserrat Medium"/>
            </a:endParaRPr>
          </a:p>
          <a:p>
            <a:pPr indent="0" lvl="0" marL="457200" rtl="0" algn="l">
              <a:lnSpc>
                <a:spcPct val="150000"/>
              </a:lnSpc>
              <a:spcBef>
                <a:spcPts val="100"/>
              </a:spcBef>
              <a:spcAft>
                <a:spcPts val="0"/>
              </a:spcAft>
              <a:buNone/>
            </a:pPr>
            <a:r>
              <a:rPr lang="en-GB" sz="1800">
                <a:latin typeface="Montserrat Medium"/>
                <a:ea typeface="Montserrat Medium"/>
                <a:cs typeface="Montserrat Medium"/>
                <a:sym typeface="Montserrat Medium"/>
              </a:rPr>
              <a:t>			P(B)</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a:buChar char="●"/>
            </a:pPr>
            <a:r>
              <a:rPr b="1" i="1" lang="en-GB" sz="1800">
                <a:latin typeface="Montserrat"/>
                <a:ea typeface="Montserrat"/>
                <a:cs typeface="Montserrat"/>
                <a:sym typeface="Montserrat"/>
              </a:rPr>
              <a:t>Note: </a:t>
            </a:r>
            <a:r>
              <a:rPr lang="en-GB" sz="1800">
                <a:latin typeface="Montserrat Medium"/>
                <a:ea typeface="Montserrat Medium"/>
                <a:cs typeface="Montserrat Medium"/>
                <a:sym typeface="Montserrat Medium"/>
              </a:rPr>
              <a:t>Outcome of event A does not depend on the outcome of event B or vice versa.</a:t>
            </a:r>
            <a:endParaRPr sz="1800">
              <a:latin typeface="Montserrat Medium"/>
              <a:ea typeface="Montserrat Medium"/>
              <a:cs typeface="Montserrat Medium"/>
              <a:sym typeface="Montserrat Medium"/>
            </a:endParaRPr>
          </a:p>
        </p:txBody>
      </p:sp>
      <p:sp>
        <p:nvSpPr>
          <p:cNvPr id="1055" name="Google Shape;1055;ged8f07c8ae_0_224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
                                            <p:txEl>
                                              <p:pRg end="0" st="0"/>
                                            </p:txEl>
                                          </p:spTgt>
                                        </p:tgtEl>
                                        <p:attrNameLst>
                                          <p:attrName>style.visibility</p:attrName>
                                        </p:attrNameLst>
                                      </p:cBhvr>
                                      <p:to>
                                        <p:strVal val="visible"/>
                                      </p:to>
                                    </p:set>
                                    <p:animEffect filter="fade" transition="in">
                                      <p:cBhvr>
                                        <p:cTn dur="1000"/>
                                        <p:tgtEl>
                                          <p:spTgt spid="10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
                                            <p:txEl>
                                              <p:pRg end="1" st="1"/>
                                            </p:txEl>
                                          </p:spTgt>
                                        </p:tgtEl>
                                        <p:attrNameLst>
                                          <p:attrName>style.visibility</p:attrName>
                                        </p:attrNameLst>
                                      </p:cBhvr>
                                      <p:to>
                                        <p:strVal val="visible"/>
                                      </p:to>
                                    </p:set>
                                    <p:animEffect filter="fade" transition="in">
                                      <p:cBhvr>
                                        <p:cTn dur="1000"/>
                                        <p:tgtEl>
                                          <p:spTgt spid="10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
                                            <p:txEl>
                                              <p:pRg end="2" st="2"/>
                                            </p:txEl>
                                          </p:spTgt>
                                        </p:tgtEl>
                                        <p:attrNameLst>
                                          <p:attrName>style.visibility</p:attrName>
                                        </p:attrNameLst>
                                      </p:cBhvr>
                                      <p:to>
                                        <p:strVal val="visible"/>
                                      </p:to>
                                    </p:set>
                                    <p:animEffect filter="fade" transition="in">
                                      <p:cBhvr>
                                        <p:cTn dur="1000"/>
                                        <p:tgtEl>
                                          <p:spTgt spid="10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
                                            <p:txEl>
                                              <p:pRg end="3" st="3"/>
                                            </p:txEl>
                                          </p:spTgt>
                                        </p:tgtEl>
                                        <p:attrNameLst>
                                          <p:attrName>style.visibility</p:attrName>
                                        </p:attrNameLst>
                                      </p:cBhvr>
                                      <p:to>
                                        <p:strVal val="visible"/>
                                      </p:to>
                                    </p:set>
                                    <p:animEffect filter="fade" transition="in">
                                      <p:cBhvr>
                                        <p:cTn dur="1000"/>
                                        <p:tgtEl>
                                          <p:spTgt spid="105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ged8f07c8ae_0_2247"/>
          <p:cNvSpPr txBox="1"/>
          <p:nvPr>
            <p:ph idx="1" type="body"/>
          </p:nvPr>
        </p:nvSpPr>
        <p:spPr>
          <a:xfrm>
            <a:off x="562550" y="1200475"/>
            <a:ext cx="5776500" cy="2521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latin typeface="Montserrat Medium"/>
                <a:ea typeface="Montserrat Medium"/>
                <a:cs typeface="Montserrat Medium"/>
                <a:sym typeface="Montserrat Medium"/>
              </a:rPr>
              <a:t>Patient’s probability of having lungs disease.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Event A - “Patient has lungs disease”.</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Probability of the event A = 0.1.</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Event B - “Patient is a smoker.” </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Probability of the event B = 0.05.</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Probability that a patient is smoker, given that they have liver disease is 0.7</a:t>
            </a:r>
            <a:endParaRPr sz="1800">
              <a:latin typeface="Montserrat Medium"/>
              <a:ea typeface="Montserrat Medium"/>
              <a:cs typeface="Montserrat Medium"/>
              <a:sym typeface="Montserrat Medium"/>
            </a:endParaRPr>
          </a:p>
        </p:txBody>
      </p:sp>
      <p:sp>
        <p:nvSpPr>
          <p:cNvPr id="1061" name="Google Shape;1061;ged8f07c8ae_0_224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0" st="0"/>
                                            </p:txEl>
                                          </p:spTgt>
                                        </p:tgtEl>
                                        <p:attrNameLst>
                                          <p:attrName>style.visibility</p:attrName>
                                        </p:attrNameLst>
                                      </p:cBhvr>
                                      <p:to>
                                        <p:strVal val="visible"/>
                                      </p:to>
                                    </p:set>
                                    <p:animEffect filter="fade" transition="in">
                                      <p:cBhvr>
                                        <p:cTn dur="1000"/>
                                        <p:tgtEl>
                                          <p:spTgt spid="10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1" st="1"/>
                                            </p:txEl>
                                          </p:spTgt>
                                        </p:tgtEl>
                                        <p:attrNameLst>
                                          <p:attrName>style.visibility</p:attrName>
                                        </p:attrNameLst>
                                      </p:cBhvr>
                                      <p:to>
                                        <p:strVal val="visible"/>
                                      </p:to>
                                    </p:set>
                                    <p:animEffect filter="fade" transition="in">
                                      <p:cBhvr>
                                        <p:cTn dur="1000"/>
                                        <p:tgtEl>
                                          <p:spTgt spid="10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2" st="2"/>
                                            </p:txEl>
                                          </p:spTgt>
                                        </p:tgtEl>
                                        <p:attrNameLst>
                                          <p:attrName>style.visibility</p:attrName>
                                        </p:attrNameLst>
                                      </p:cBhvr>
                                      <p:to>
                                        <p:strVal val="visible"/>
                                      </p:to>
                                    </p:set>
                                    <p:animEffect filter="fade" transition="in">
                                      <p:cBhvr>
                                        <p:cTn dur="1000"/>
                                        <p:tgtEl>
                                          <p:spTgt spid="10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3" st="3"/>
                                            </p:txEl>
                                          </p:spTgt>
                                        </p:tgtEl>
                                        <p:attrNameLst>
                                          <p:attrName>style.visibility</p:attrName>
                                        </p:attrNameLst>
                                      </p:cBhvr>
                                      <p:to>
                                        <p:strVal val="visible"/>
                                      </p:to>
                                    </p:set>
                                    <p:animEffect filter="fade" transition="in">
                                      <p:cBhvr>
                                        <p:cTn dur="1000"/>
                                        <p:tgtEl>
                                          <p:spTgt spid="10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4" st="4"/>
                                            </p:txEl>
                                          </p:spTgt>
                                        </p:tgtEl>
                                        <p:attrNameLst>
                                          <p:attrName>style.visibility</p:attrName>
                                        </p:attrNameLst>
                                      </p:cBhvr>
                                      <p:to>
                                        <p:strVal val="visible"/>
                                      </p:to>
                                    </p:set>
                                    <p:animEffect filter="fade" transition="in">
                                      <p:cBhvr>
                                        <p:cTn dur="1000"/>
                                        <p:tgtEl>
                                          <p:spTgt spid="106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5" st="5"/>
                                            </p:txEl>
                                          </p:spTgt>
                                        </p:tgtEl>
                                        <p:attrNameLst>
                                          <p:attrName>style.visibility</p:attrName>
                                        </p:attrNameLst>
                                      </p:cBhvr>
                                      <p:to>
                                        <p:strVal val="visible"/>
                                      </p:to>
                                    </p:set>
                                    <p:animEffect filter="fade" transition="in">
                                      <p:cBhvr>
                                        <p:cTn dur="1000"/>
                                        <p:tgtEl>
                                          <p:spTgt spid="106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ged8f07c8ae_0_2252"/>
          <p:cNvSpPr txBox="1"/>
          <p:nvPr>
            <p:ph idx="1" type="body"/>
          </p:nvPr>
        </p:nvSpPr>
        <p:spPr>
          <a:xfrm>
            <a:off x="652975" y="1125150"/>
            <a:ext cx="7313400" cy="3094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We have </a:t>
            </a:r>
            <a:endParaRPr sz="1800">
              <a:latin typeface="Montserrat"/>
              <a:ea typeface="Montserrat"/>
              <a:cs typeface="Montserrat"/>
              <a:sym typeface="Montserrat"/>
            </a:endParaRPr>
          </a:p>
          <a:p>
            <a:pPr indent="-342900" lvl="1" marL="9144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P of A = 0.1 </a:t>
            </a:r>
            <a:endParaRPr sz="1800">
              <a:latin typeface="Montserrat"/>
              <a:ea typeface="Montserrat"/>
              <a:cs typeface="Montserrat"/>
              <a:sym typeface="Montserrat"/>
            </a:endParaRPr>
          </a:p>
          <a:p>
            <a:pPr indent="-342900" lvl="1" marL="9144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P of B is 0.05</a:t>
            </a:r>
            <a:endParaRPr sz="1800">
              <a:latin typeface="Montserrat"/>
              <a:ea typeface="Montserrat"/>
              <a:cs typeface="Montserrat"/>
              <a:sym typeface="Montserrat"/>
            </a:endParaRPr>
          </a:p>
          <a:p>
            <a:pPr indent="-342900" lvl="1" marL="9144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Probability of B given A is 0.7</a:t>
            </a:r>
            <a:endParaRPr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And we have to find the Probability of A given B.</a:t>
            </a:r>
            <a:endParaRPr sz="1800">
              <a:latin typeface="Montserrat"/>
              <a:ea typeface="Montserrat"/>
              <a:cs typeface="Montserrat"/>
              <a:sym typeface="Montserrat"/>
            </a:endParaRPr>
          </a:p>
        </p:txBody>
      </p:sp>
      <p:sp>
        <p:nvSpPr>
          <p:cNvPr id="1067" name="Google Shape;1067;ged8f07c8ae_0_225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xEl>
                                              <p:pRg end="0" st="0"/>
                                            </p:txEl>
                                          </p:spTgt>
                                        </p:tgtEl>
                                        <p:attrNameLst>
                                          <p:attrName>style.visibility</p:attrName>
                                        </p:attrNameLst>
                                      </p:cBhvr>
                                      <p:to>
                                        <p:strVal val="visible"/>
                                      </p:to>
                                    </p:set>
                                    <p:animEffect filter="fade" transition="in">
                                      <p:cBhvr>
                                        <p:cTn dur="1000"/>
                                        <p:tgtEl>
                                          <p:spTgt spid="10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xEl>
                                              <p:pRg end="1" st="1"/>
                                            </p:txEl>
                                          </p:spTgt>
                                        </p:tgtEl>
                                        <p:attrNameLst>
                                          <p:attrName>style.visibility</p:attrName>
                                        </p:attrNameLst>
                                      </p:cBhvr>
                                      <p:to>
                                        <p:strVal val="visible"/>
                                      </p:to>
                                    </p:set>
                                    <p:animEffect filter="fade" transition="in">
                                      <p:cBhvr>
                                        <p:cTn dur="1000"/>
                                        <p:tgtEl>
                                          <p:spTgt spid="10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xEl>
                                              <p:pRg end="2" st="2"/>
                                            </p:txEl>
                                          </p:spTgt>
                                        </p:tgtEl>
                                        <p:attrNameLst>
                                          <p:attrName>style.visibility</p:attrName>
                                        </p:attrNameLst>
                                      </p:cBhvr>
                                      <p:to>
                                        <p:strVal val="visible"/>
                                      </p:to>
                                    </p:set>
                                    <p:animEffect filter="fade" transition="in">
                                      <p:cBhvr>
                                        <p:cTn dur="1000"/>
                                        <p:tgtEl>
                                          <p:spTgt spid="10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xEl>
                                              <p:pRg end="3" st="3"/>
                                            </p:txEl>
                                          </p:spTgt>
                                        </p:tgtEl>
                                        <p:attrNameLst>
                                          <p:attrName>style.visibility</p:attrName>
                                        </p:attrNameLst>
                                      </p:cBhvr>
                                      <p:to>
                                        <p:strVal val="visible"/>
                                      </p:to>
                                    </p:set>
                                    <p:animEffect filter="fade" transition="in">
                                      <p:cBhvr>
                                        <p:cTn dur="1000"/>
                                        <p:tgtEl>
                                          <p:spTgt spid="10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xEl>
                                              <p:pRg end="4" st="4"/>
                                            </p:txEl>
                                          </p:spTgt>
                                        </p:tgtEl>
                                        <p:attrNameLst>
                                          <p:attrName>style.visibility</p:attrName>
                                        </p:attrNameLst>
                                      </p:cBhvr>
                                      <p:to>
                                        <p:strVal val="visible"/>
                                      </p:to>
                                    </p:set>
                                    <p:animEffect filter="fade" transition="in">
                                      <p:cBhvr>
                                        <p:cTn dur="1000"/>
                                        <p:tgtEl>
                                          <p:spTgt spid="106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ged8f07c8ae_0_2257"/>
          <p:cNvSpPr txBox="1"/>
          <p:nvPr>
            <p:ph idx="1" type="body"/>
          </p:nvPr>
        </p:nvSpPr>
        <p:spPr>
          <a:xfrm>
            <a:off x="554725" y="1265800"/>
            <a:ext cx="6057600" cy="3094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Probability of A given B is 0.07 multiplied by 0.1 divided by 0.05 is equal to 0.14.</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If the patient is a smoker, their chances of having lungs disease is 0.14 (14%).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Large increase from the 10% suggested by past data.</a:t>
            </a:r>
            <a:endParaRPr sz="1800">
              <a:latin typeface="Montserrat Medium"/>
              <a:ea typeface="Montserrat Medium"/>
              <a:cs typeface="Montserrat Medium"/>
              <a:sym typeface="Montserrat Medium"/>
            </a:endParaRPr>
          </a:p>
        </p:txBody>
      </p:sp>
      <p:sp>
        <p:nvSpPr>
          <p:cNvPr id="1073" name="Google Shape;1073;ged8f07c8ae_0_225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Substituting Bayes theorem</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2">
                                            <p:txEl>
                                              <p:pRg end="0" st="0"/>
                                            </p:txEl>
                                          </p:spTgt>
                                        </p:tgtEl>
                                        <p:attrNameLst>
                                          <p:attrName>style.visibility</p:attrName>
                                        </p:attrNameLst>
                                      </p:cBhvr>
                                      <p:to>
                                        <p:strVal val="visible"/>
                                      </p:to>
                                    </p:set>
                                    <p:animEffect filter="fade" transition="in">
                                      <p:cBhvr>
                                        <p:cTn dur="1000"/>
                                        <p:tgtEl>
                                          <p:spTgt spid="10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2">
                                            <p:txEl>
                                              <p:pRg end="1" st="1"/>
                                            </p:txEl>
                                          </p:spTgt>
                                        </p:tgtEl>
                                        <p:attrNameLst>
                                          <p:attrName>style.visibility</p:attrName>
                                        </p:attrNameLst>
                                      </p:cBhvr>
                                      <p:to>
                                        <p:strVal val="visible"/>
                                      </p:to>
                                    </p:set>
                                    <p:animEffect filter="fade" transition="in">
                                      <p:cBhvr>
                                        <p:cTn dur="1000"/>
                                        <p:tgtEl>
                                          <p:spTgt spid="10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2">
                                            <p:txEl>
                                              <p:pRg end="2" st="2"/>
                                            </p:txEl>
                                          </p:spTgt>
                                        </p:tgtEl>
                                        <p:attrNameLst>
                                          <p:attrName>style.visibility</p:attrName>
                                        </p:attrNameLst>
                                      </p:cBhvr>
                                      <p:to>
                                        <p:strVal val="visible"/>
                                      </p:to>
                                    </p:set>
                                    <p:animEffect filter="fade" transition="in">
                                      <p:cBhvr>
                                        <p:cTn dur="1000"/>
                                        <p:tgtEl>
                                          <p:spTgt spid="107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ged8f07c8ae_0_2262"/>
          <p:cNvSpPr txBox="1"/>
          <p:nvPr>
            <p:ph idx="1" type="body"/>
          </p:nvPr>
        </p:nvSpPr>
        <p:spPr>
          <a:xfrm>
            <a:off x="365875" y="1135200"/>
            <a:ext cx="6083700" cy="3094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Let the event A be dangerous fires are rare,</a:t>
            </a:r>
            <a:endParaRPr sz="1800">
              <a:latin typeface="Montserrat"/>
              <a:ea typeface="Montserrat"/>
              <a:cs typeface="Montserrat"/>
              <a:sym typeface="Montserrat"/>
            </a:endParaRPr>
          </a:p>
          <a:p>
            <a:pPr indent="-342900" lvl="1" marL="9144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Probability of event = 1% i.e., 0.01 </a:t>
            </a:r>
            <a:endParaRPr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Event B be smoke is fairly common due to barbecues,</a:t>
            </a:r>
            <a:endParaRPr sz="1800">
              <a:latin typeface="Montserrat"/>
              <a:ea typeface="Montserrat"/>
              <a:cs typeface="Montserrat"/>
              <a:sym typeface="Montserrat"/>
            </a:endParaRPr>
          </a:p>
          <a:p>
            <a:pPr indent="-342900" lvl="1" marL="9144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Probability of event B = 10% i.e., 0.1</a:t>
            </a:r>
            <a:endParaRPr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90% of dangerous fires make smoke,</a:t>
            </a:r>
            <a:endParaRPr sz="1800">
              <a:latin typeface="Montserrat"/>
              <a:ea typeface="Montserrat"/>
              <a:cs typeface="Montserrat"/>
              <a:sym typeface="Montserrat"/>
            </a:endParaRPr>
          </a:p>
          <a:p>
            <a:pPr indent="-342900" lvl="1" marL="9144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Probability of event B given A = 90% i.e., 0.9.</a:t>
            </a:r>
            <a:endParaRPr sz="1800">
              <a:latin typeface="Montserrat"/>
              <a:ea typeface="Montserrat"/>
              <a:cs typeface="Montserrat"/>
              <a:sym typeface="Montserrat"/>
            </a:endParaRPr>
          </a:p>
        </p:txBody>
      </p:sp>
      <p:sp>
        <p:nvSpPr>
          <p:cNvPr id="1079" name="Google Shape;1079;ged8f07c8ae_0_226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xEl>
                                              <p:pRg end="0" st="0"/>
                                            </p:txEl>
                                          </p:spTgt>
                                        </p:tgtEl>
                                        <p:attrNameLst>
                                          <p:attrName>style.visibility</p:attrName>
                                        </p:attrNameLst>
                                      </p:cBhvr>
                                      <p:to>
                                        <p:strVal val="visible"/>
                                      </p:to>
                                    </p:set>
                                    <p:animEffect filter="fade" transition="in">
                                      <p:cBhvr>
                                        <p:cTn dur="1000"/>
                                        <p:tgtEl>
                                          <p:spTgt spid="10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xEl>
                                              <p:pRg end="1" st="1"/>
                                            </p:txEl>
                                          </p:spTgt>
                                        </p:tgtEl>
                                        <p:attrNameLst>
                                          <p:attrName>style.visibility</p:attrName>
                                        </p:attrNameLst>
                                      </p:cBhvr>
                                      <p:to>
                                        <p:strVal val="visible"/>
                                      </p:to>
                                    </p:set>
                                    <p:animEffect filter="fade" transition="in">
                                      <p:cBhvr>
                                        <p:cTn dur="1000"/>
                                        <p:tgtEl>
                                          <p:spTgt spid="10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xEl>
                                              <p:pRg end="2" st="2"/>
                                            </p:txEl>
                                          </p:spTgt>
                                        </p:tgtEl>
                                        <p:attrNameLst>
                                          <p:attrName>style.visibility</p:attrName>
                                        </p:attrNameLst>
                                      </p:cBhvr>
                                      <p:to>
                                        <p:strVal val="visible"/>
                                      </p:to>
                                    </p:set>
                                    <p:animEffect filter="fade" transition="in">
                                      <p:cBhvr>
                                        <p:cTn dur="1000"/>
                                        <p:tgtEl>
                                          <p:spTgt spid="10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xEl>
                                              <p:pRg end="3" st="3"/>
                                            </p:txEl>
                                          </p:spTgt>
                                        </p:tgtEl>
                                        <p:attrNameLst>
                                          <p:attrName>style.visibility</p:attrName>
                                        </p:attrNameLst>
                                      </p:cBhvr>
                                      <p:to>
                                        <p:strVal val="visible"/>
                                      </p:to>
                                    </p:set>
                                    <p:animEffect filter="fade" transition="in">
                                      <p:cBhvr>
                                        <p:cTn dur="1000"/>
                                        <p:tgtEl>
                                          <p:spTgt spid="10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xEl>
                                              <p:pRg end="4" st="4"/>
                                            </p:txEl>
                                          </p:spTgt>
                                        </p:tgtEl>
                                        <p:attrNameLst>
                                          <p:attrName>style.visibility</p:attrName>
                                        </p:attrNameLst>
                                      </p:cBhvr>
                                      <p:to>
                                        <p:strVal val="visible"/>
                                      </p:to>
                                    </p:set>
                                    <p:animEffect filter="fade" transition="in">
                                      <p:cBhvr>
                                        <p:cTn dur="1000"/>
                                        <p:tgtEl>
                                          <p:spTgt spid="10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xEl>
                                              <p:pRg end="5" st="5"/>
                                            </p:txEl>
                                          </p:spTgt>
                                        </p:tgtEl>
                                        <p:attrNameLst>
                                          <p:attrName>style.visibility</p:attrName>
                                        </p:attrNameLst>
                                      </p:cBhvr>
                                      <p:to>
                                        <p:strVal val="visible"/>
                                      </p:to>
                                    </p:set>
                                    <p:animEffect filter="fade" transition="in">
                                      <p:cBhvr>
                                        <p:cTn dur="1000"/>
                                        <p:tgtEl>
                                          <p:spTgt spid="107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ged8f07c8ae_0_2267"/>
          <p:cNvSpPr txBox="1"/>
          <p:nvPr>
            <p:ph idx="1" type="body"/>
          </p:nvPr>
        </p:nvSpPr>
        <p:spPr>
          <a:xfrm>
            <a:off x="512350" y="1165300"/>
            <a:ext cx="5916900" cy="317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We have</a:t>
            </a:r>
            <a:endParaRPr sz="1800">
              <a:latin typeface="Montserrat"/>
              <a:ea typeface="Montserrat"/>
              <a:cs typeface="Montserrat"/>
              <a:sym typeface="Montserrat"/>
            </a:endParaRPr>
          </a:p>
          <a:p>
            <a:pPr indent="-342900" lvl="1" marL="9144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P of A is equal = 0.01</a:t>
            </a:r>
            <a:endParaRPr sz="1800">
              <a:latin typeface="Montserrat"/>
              <a:ea typeface="Montserrat"/>
              <a:cs typeface="Montserrat"/>
              <a:sym typeface="Montserrat"/>
            </a:endParaRPr>
          </a:p>
          <a:p>
            <a:pPr indent="-342900" lvl="1" marL="9144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P of B is equal = 0.1</a:t>
            </a:r>
            <a:endParaRPr sz="1800">
              <a:latin typeface="Montserrat"/>
              <a:ea typeface="Montserrat"/>
              <a:cs typeface="Montserrat"/>
              <a:sym typeface="Montserrat"/>
            </a:endParaRPr>
          </a:p>
          <a:p>
            <a:pPr indent="-342900" lvl="1" marL="9144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P of B given A is equal = 0.9.</a:t>
            </a:r>
            <a:endParaRPr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P of A given B is equal to 0.01 multiplied by 0.9 divided by 0.1 is equal = 0.09 i.e., 9%.</a:t>
            </a:r>
            <a:endParaRPr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Probability of the dangerous fire when there is smoke is 9%.</a:t>
            </a:r>
            <a:endParaRPr sz="1800">
              <a:latin typeface="Montserrat"/>
              <a:ea typeface="Montserrat"/>
              <a:cs typeface="Montserrat"/>
              <a:sym typeface="Montserrat"/>
            </a:endParaRPr>
          </a:p>
        </p:txBody>
      </p:sp>
      <p:sp>
        <p:nvSpPr>
          <p:cNvPr id="1085" name="Google Shape;1085;ged8f07c8ae_0_226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Substituting Bayes theorem</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
                                            <p:txEl>
                                              <p:pRg end="0" st="0"/>
                                            </p:txEl>
                                          </p:spTgt>
                                        </p:tgtEl>
                                        <p:attrNameLst>
                                          <p:attrName>style.visibility</p:attrName>
                                        </p:attrNameLst>
                                      </p:cBhvr>
                                      <p:to>
                                        <p:strVal val="visible"/>
                                      </p:to>
                                    </p:set>
                                    <p:animEffect filter="fade" transition="in">
                                      <p:cBhvr>
                                        <p:cTn dur="1000"/>
                                        <p:tgtEl>
                                          <p:spTgt spid="10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
                                            <p:txEl>
                                              <p:pRg end="1" st="1"/>
                                            </p:txEl>
                                          </p:spTgt>
                                        </p:tgtEl>
                                        <p:attrNameLst>
                                          <p:attrName>style.visibility</p:attrName>
                                        </p:attrNameLst>
                                      </p:cBhvr>
                                      <p:to>
                                        <p:strVal val="visible"/>
                                      </p:to>
                                    </p:set>
                                    <p:animEffect filter="fade" transition="in">
                                      <p:cBhvr>
                                        <p:cTn dur="1000"/>
                                        <p:tgtEl>
                                          <p:spTgt spid="10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
                                            <p:txEl>
                                              <p:pRg end="2" st="2"/>
                                            </p:txEl>
                                          </p:spTgt>
                                        </p:tgtEl>
                                        <p:attrNameLst>
                                          <p:attrName>style.visibility</p:attrName>
                                        </p:attrNameLst>
                                      </p:cBhvr>
                                      <p:to>
                                        <p:strVal val="visible"/>
                                      </p:to>
                                    </p:set>
                                    <p:animEffect filter="fade" transition="in">
                                      <p:cBhvr>
                                        <p:cTn dur="1000"/>
                                        <p:tgtEl>
                                          <p:spTgt spid="10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
                                            <p:txEl>
                                              <p:pRg end="3" st="3"/>
                                            </p:txEl>
                                          </p:spTgt>
                                        </p:tgtEl>
                                        <p:attrNameLst>
                                          <p:attrName>style.visibility</p:attrName>
                                        </p:attrNameLst>
                                      </p:cBhvr>
                                      <p:to>
                                        <p:strVal val="visible"/>
                                      </p:to>
                                    </p:set>
                                    <p:animEffect filter="fade" transition="in">
                                      <p:cBhvr>
                                        <p:cTn dur="1000"/>
                                        <p:tgtEl>
                                          <p:spTgt spid="10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
                                            <p:txEl>
                                              <p:pRg end="4" st="4"/>
                                            </p:txEl>
                                          </p:spTgt>
                                        </p:tgtEl>
                                        <p:attrNameLst>
                                          <p:attrName>style.visibility</p:attrName>
                                        </p:attrNameLst>
                                      </p:cBhvr>
                                      <p:to>
                                        <p:strVal val="visible"/>
                                      </p:to>
                                    </p:set>
                                    <p:animEffect filter="fade" transition="in">
                                      <p:cBhvr>
                                        <p:cTn dur="1000"/>
                                        <p:tgtEl>
                                          <p:spTgt spid="108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
                                            <p:txEl>
                                              <p:pRg end="5" st="5"/>
                                            </p:txEl>
                                          </p:spTgt>
                                        </p:tgtEl>
                                        <p:attrNameLst>
                                          <p:attrName>style.visibility</p:attrName>
                                        </p:attrNameLst>
                                      </p:cBhvr>
                                      <p:to>
                                        <p:strVal val="visible"/>
                                      </p:to>
                                    </p:set>
                                    <p:animEffect filter="fade" transition="in">
                                      <p:cBhvr>
                                        <p:cTn dur="1000"/>
                                        <p:tgtEl>
                                          <p:spTgt spid="108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ged8f07c8ae_0_2272"/>
          <p:cNvSpPr txBox="1"/>
          <p:nvPr>
            <p:ph idx="1" type="body"/>
          </p:nvPr>
        </p:nvSpPr>
        <p:spPr>
          <a:xfrm>
            <a:off x="365875" y="1235650"/>
            <a:ext cx="6435300" cy="3033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Combine a priori beliefs about the probability of an event with empirical:</a:t>
            </a:r>
            <a:endParaRPr sz="1800">
              <a:latin typeface="Montserrat"/>
              <a:ea typeface="Montserrat"/>
              <a:cs typeface="Montserrat"/>
              <a:sym typeface="Montserrat"/>
            </a:endParaRPr>
          </a:p>
          <a:p>
            <a:pPr indent="-342900" lvl="1" marL="9144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Evidence.</a:t>
            </a:r>
            <a:endParaRPr sz="1800">
              <a:latin typeface="Montserrat"/>
              <a:ea typeface="Montserrat"/>
              <a:cs typeface="Montserrat"/>
              <a:sym typeface="Montserrat"/>
            </a:endParaRPr>
          </a:p>
          <a:p>
            <a:pPr indent="-342900" lvl="1" marL="9144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Resulting </a:t>
            </a:r>
            <a:endParaRPr sz="1800">
              <a:latin typeface="Montserrat"/>
              <a:ea typeface="Montserrat"/>
              <a:cs typeface="Montserrat"/>
              <a:sym typeface="Montserrat"/>
            </a:endParaRPr>
          </a:p>
          <a:p>
            <a:pPr indent="-342900" lvl="1" marL="9144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Robust posterior probability distribution.</a:t>
            </a:r>
            <a:endParaRPr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Determine the accuracy of medical test.</a:t>
            </a:r>
            <a:endParaRPr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Evaluating the depression tests performance.</a:t>
            </a:r>
            <a:endParaRPr sz="1800">
              <a:latin typeface="Montserrat"/>
              <a:ea typeface="Montserrat"/>
              <a:cs typeface="Montserrat"/>
              <a:sym typeface="Montserrat"/>
            </a:endParaRPr>
          </a:p>
        </p:txBody>
      </p:sp>
      <p:sp>
        <p:nvSpPr>
          <p:cNvPr id="1091" name="Google Shape;1091;ged8f07c8ae_0_2272"/>
          <p:cNvSpPr txBox="1"/>
          <p:nvPr>
            <p:ph type="title"/>
          </p:nvPr>
        </p:nvSpPr>
        <p:spPr>
          <a:xfrm>
            <a:off x="456300"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Practical Applications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0" st="0"/>
                                            </p:txEl>
                                          </p:spTgt>
                                        </p:tgtEl>
                                        <p:attrNameLst>
                                          <p:attrName>style.visibility</p:attrName>
                                        </p:attrNameLst>
                                      </p:cBhvr>
                                      <p:to>
                                        <p:strVal val="visible"/>
                                      </p:to>
                                    </p:set>
                                    <p:animEffect filter="fade" transition="in">
                                      <p:cBhvr>
                                        <p:cTn dur="1000"/>
                                        <p:tgtEl>
                                          <p:spTgt spid="10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1" st="1"/>
                                            </p:txEl>
                                          </p:spTgt>
                                        </p:tgtEl>
                                        <p:attrNameLst>
                                          <p:attrName>style.visibility</p:attrName>
                                        </p:attrNameLst>
                                      </p:cBhvr>
                                      <p:to>
                                        <p:strVal val="visible"/>
                                      </p:to>
                                    </p:set>
                                    <p:animEffect filter="fade" transition="in">
                                      <p:cBhvr>
                                        <p:cTn dur="1000"/>
                                        <p:tgtEl>
                                          <p:spTgt spid="10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2" st="2"/>
                                            </p:txEl>
                                          </p:spTgt>
                                        </p:tgtEl>
                                        <p:attrNameLst>
                                          <p:attrName>style.visibility</p:attrName>
                                        </p:attrNameLst>
                                      </p:cBhvr>
                                      <p:to>
                                        <p:strVal val="visible"/>
                                      </p:to>
                                    </p:set>
                                    <p:animEffect filter="fade" transition="in">
                                      <p:cBhvr>
                                        <p:cTn dur="1000"/>
                                        <p:tgtEl>
                                          <p:spTgt spid="10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3" st="3"/>
                                            </p:txEl>
                                          </p:spTgt>
                                        </p:tgtEl>
                                        <p:attrNameLst>
                                          <p:attrName>style.visibility</p:attrName>
                                        </p:attrNameLst>
                                      </p:cBhvr>
                                      <p:to>
                                        <p:strVal val="visible"/>
                                      </p:to>
                                    </p:set>
                                    <p:animEffect filter="fade" transition="in">
                                      <p:cBhvr>
                                        <p:cTn dur="1000"/>
                                        <p:tgtEl>
                                          <p:spTgt spid="10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4" st="4"/>
                                            </p:txEl>
                                          </p:spTgt>
                                        </p:tgtEl>
                                        <p:attrNameLst>
                                          <p:attrName>style.visibility</p:attrName>
                                        </p:attrNameLst>
                                      </p:cBhvr>
                                      <p:to>
                                        <p:strVal val="visible"/>
                                      </p:to>
                                    </p:set>
                                    <p:animEffect filter="fade" transition="in">
                                      <p:cBhvr>
                                        <p:cTn dur="1000"/>
                                        <p:tgtEl>
                                          <p:spTgt spid="10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5" st="5"/>
                                            </p:txEl>
                                          </p:spTgt>
                                        </p:tgtEl>
                                        <p:attrNameLst>
                                          <p:attrName>style.visibility</p:attrName>
                                        </p:attrNameLst>
                                      </p:cBhvr>
                                      <p:to>
                                        <p:strVal val="visible"/>
                                      </p:to>
                                    </p:set>
                                    <p:animEffect filter="fade" transition="in">
                                      <p:cBhvr>
                                        <p:cTn dur="1000"/>
                                        <p:tgtEl>
                                          <p:spTgt spid="109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ged8f07c8ae_0_2277"/>
          <p:cNvSpPr txBox="1"/>
          <p:nvPr>
            <p:ph idx="1" type="body"/>
          </p:nvPr>
        </p:nvSpPr>
        <p:spPr>
          <a:xfrm>
            <a:off x="512325" y="1175375"/>
            <a:ext cx="6435300" cy="3074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Predict the water quality condition.</a:t>
            </a:r>
            <a:endParaRPr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Natural and flexible way to approach classification problems.</a:t>
            </a:r>
            <a:endParaRPr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Basis of classification problem.</a:t>
            </a:r>
            <a:endParaRPr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Building block and starting point for more complex methodologies.</a:t>
            </a:r>
            <a:endParaRPr sz="1800">
              <a:latin typeface="Montserrat"/>
              <a:ea typeface="Montserrat"/>
              <a:cs typeface="Montserrat"/>
              <a:sym typeface="Montserrat"/>
            </a:endParaRPr>
          </a:p>
          <a:p>
            <a:pPr indent="-342900" lvl="1" marL="9144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Bayesian networks.</a:t>
            </a:r>
            <a:endParaRPr sz="1800">
              <a:latin typeface="Montserrat"/>
              <a:ea typeface="Montserrat"/>
              <a:cs typeface="Montserrat"/>
              <a:sym typeface="Montserrat"/>
            </a:endParaRPr>
          </a:p>
        </p:txBody>
      </p:sp>
      <p:sp>
        <p:nvSpPr>
          <p:cNvPr id="1097" name="Google Shape;1097;ged8f07c8ae_0_227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Applications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
                                            <p:txEl>
                                              <p:pRg end="0" st="0"/>
                                            </p:txEl>
                                          </p:spTgt>
                                        </p:tgtEl>
                                        <p:attrNameLst>
                                          <p:attrName>style.visibility</p:attrName>
                                        </p:attrNameLst>
                                      </p:cBhvr>
                                      <p:to>
                                        <p:strVal val="visible"/>
                                      </p:to>
                                    </p:set>
                                    <p:animEffect filter="fade" transition="in">
                                      <p:cBhvr>
                                        <p:cTn dur="1000"/>
                                        <p:tgtEl>
                                          <p:spTgt spid="10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
                                            <p:txEl>
                                              <p:pRg end="1" st="1"/>
                                            </p:txEl>
                                          </p:spTgt>
                                        </p:tgtEl>
                                        <p:attrNameLst>
                                          <p:attrName>style.visibility</p:attrName>
                                        </p:attrNameLst>
                                      </p:cBhvr>
                                      <p:to>
                                        <p:strVal val="visible"/>
                                      </p:to>
                                    </p:set>
                                    <p:animEffect filter="fade" transition="in">
                                      <p:cBhvr>
                                        <p:cTn dur="1000"/>
                                        <p:tgtEl>
                                          <p:spTgt spid="10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
                                            <p:txEl>
                                              <p:pRg end="2" st="2"/>
                                            </p:txEl>
                                          </p:spTgt>
                                        </p:tgtEl>
                                        <p:attrNameLst>
                                          <p:attrName>style.visibility</p:attrName>
                                        </p:attrNameLst>
                                      </p:cBhvr>
                                      <p:to>
                                        <p:strVal val="visible"/>
                                      </p:to>
                                    </p:set>
                                    <p:animEffect filter="fade" transition="in">
                                      <p:cBhvr>
                                        <p:cTn dur="1000"/>
                                        <p:tgtEl>
                                          <p:spTgt spid="10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
                                            <p:txEl>
                                              <p:pRg end="3" st="3"/>
                                            </p:txEl>
                                          </p:spTgt>
                                        </p:tgtEl>
                                        <p:attrNameLst>
                                          <p:attrName>style.visibility</p:attrName>
                                        </p:attrNameLst>
                                      </p:cBhvr>
                                      <p:to>
                                        <p:strVal val="visible"/>
                                      </p:to>
                                    </p:set>
                                    <p:animEffect filter="fade" transition="in">
                                      <p:cBhvr>
                                        <p:cTn dur="1000"/>
                                        <p:tgtEl>
                                          <p:spTgt spid="10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
                                            <p:txEl>
                                              <p:pRg end="4" st="4"/>
                                            </p:txEl>
                                          </p:spTgt>
                                        </p:tgtEl>
                                        <p:attrNameLst>
                                          <p:attrName>style.visibility</p:attrName>
                                        </p:attrNameLst>
                                      </p:cBhvr>
                                      <p:to>
                                        <p:strVal val="visible"/>
                                      </p:to>
                                    </p:set>
                                    <p:animEffect filter="fade" transition="in">
                                      <p:cBhvr>
                                        <p:cTn dur="1000"/>
                                        <p:tgtEl>
                                          <p:spTgt spid="109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geed068b00c_0_1532"/>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C01S02L08. Permutations and Combinations</a:t>
            </a:r>
            <a:endParaRPr b="0" sz="2400">
              <a:latin typeface="Montserrat ExtraBold"/>
              <a:ea typeface="Montserrat ExtraBold"/>
              <a:cs typeface="Montserrat ExtraBold"/>
              <a:sym typeface="Montserrat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e672268506_0_41"/>
          <p:cNvSpPr txBox="1"/>
          <p:nvPr>
            <p:ph idx="1" type="body"/>
          </p:nvPr>
        </p:nvSpPr>
        <p:spPr>
          <a:xfrm>
            <a:off x="938500" y="1265775"/>
            <a:ext cx="5149200" cy="2431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Real-life applications of probability.</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Basic Probability.</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Conditional Probability.</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Set Theory.</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Bayes Theorem.</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Permutations and combinations, etc.</a:t>
            </a:r>
            <a:endParaRPr sz="1800">
              <a:latin typeface="Montserrat Medium"/>
              <a:ea typeface="Montserrat Medium"/>
              <a:cs typeface="Montserrat Medium"/>
              <a:sym typeface="Montserrat Medium"/>
            </a:endParaRPr>
          </a:p>
        </p:txBody>
      </p:sp>
      <p:sp>
        <p:nvSpPr>
          <p:cNvPr id="384" name="Google Shape;384;ge672268506_0_41"/>
          <p:cNvSpPr txBox="1"/>
          <p:nvPr>
            <p:ph type="title"/>
          </p:nvPr>
        </p:nvSpPr>
        <p:spPr>
          <a:xfrm>
            <a:off x="466325" y="354600"/>
            <a:ext cx="5735700" cy="6501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Introduction to the probability</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xEl>
                                              <p:pRg end="0" st="0"/>
                                            </p:txEl>
                                          </p:spTgt>
                                        </p:tgtEl>
                                        <p:attrNameLst>
                                          <p:attrName>style.visibility</p:attrName>
                                        </p:attrNameLst>
                                      </p:cBhvr>
                                      <p:to>
                                        <p:strVal val="visible"/>
                                      </p:to>
                                    </p:set>
                                    <p:animEffect filter="fade" transition="in">
                                      <p:cBhvr>
                                        <p:cTn dur="1000"/>
                                        <p:tgtEl>
                                          <p:spTgt spid="3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xEl>
                                              <p:pRg end="1" st="1"/>
                                            </p:txEl>
                                          </p:spTgt>
                                        </p:tgtEl>
                                        <p:attrNameLst>
                                          <p:attrName>style.visibility</p:attrName>
                                        </p:attrNameLst>
                                      </p:cBhvr>
                                      <p:to>
                                        <p:strVal val="visible"/>
                                      </p:to>
                                    </p:set>
                                    <p:animEffect filter="fade" transition="in">
                                      <p:cBhvr>
                                        <p:cTn dur="1000"/>
                                        <p:tgtEl>
                                          <p:spTgt spid="3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xEl>
                                              <p:pRg end="2" st="2"/>
                                            </p:txEl>
                                          </p:spTgt>
                                        </p:tgtEl>
                                        <p:attrNameLst>
                                          <p:attrName>style.visibility</p:attrName>
                                        </p:attrNameLst>
                                      </p:cBhvr>
                                      <p:to>
                                        <p:strVal val="visible"/>
                                      </p:to>
                                    </p:set>
                                    <p:animEffect filter="fade" transition="in">
                                      <p:cBhvr>
                                        <p:cTn dur="1000"/>
                                        <p:tgtEl>
                                          <p:spTgt spid="3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xEl>
                                              <p:pRg end="3" st="3"/>
                                            </p:txEl>
                                          </p:spTgt>
                                        </p:tgtEl>
                                        <p:attrNameLst>
                                          <p:attrName>style.visibility</p:attrName>
                                        </p:attrNameLst>
                                      </p:cBhvr>
                                      <p:to>
                                        <p:strVal val="visible"/>
                                      </p:to>
                                    </p:set>
                                    <p:animEffect filter="fade" transition="in">
                                      <p:cBhvr>
                                        <p:cTn dur="1000"/>
                                        <p:tgtEl>
                                          <p:spTgt spid="3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xEl>
                                              <p:pRg end="4" st="4"/>
                                            </p:txEl>
                                          </p:spTgt>
                                        </p:tgtEl>
                                        <p:attrNameLst>
                                          <p:attrName>style.visibility</p:attrName>
                                        </p:attrNameLst>
                                      </p:cBhvr>
                                      <p:to>
                                        <p:strVal val="visible"/>
                                      </p:to>
                                    </p:set>
                                    <p:animEffect filter="fade" transition="in">
                                      <p:cBhvr>
                                        <p:cTn dur="1000"/>
                                        <p:tgtEl>
                                          <p:spTgt spid="38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xEl>
                                              <p:pRg end="5" st="5"/>
                                            </p:txEl>
                                          </p:spTgt>
                                        </p:tgtEl>
                                        <p:attrNameLst>
                                          <p:attrName>style.visibility</p:attrName>
                                        </p:attrNameLst>
                                      </p:cBhvr>
                                      <p:to>
                                        <p:strVal val="visible"/>
                                      </p:to>
                                    </p:set>
                                    <p:animEffect filter="fade" transition="in">
                                      <p:cBhvr>
                                        <p:cTn dur="1000"/>
                                        <p:tgtEl>
                                          <p:spTgt spid="38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geed068b00c_0_1536"/>
          <p:cNvSpPr txBox="1"/>
          <p:nvPr>
            <p:ph idx="1" type="body"/>
          </p:nvPr>
        </p:nvSpPr>
        <p:spPr>
          <a:xfrm>
            <a:off x="498175" y="1286950"/>
            <a:ext cx="6170700" cy="2682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Important concepts in Mathematics.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Objects from a set may be selected.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Without replacement, to form subsets.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When the order of selection is a factor,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Selection of subsets is called as permutation.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Selection of subsets is called as combination.</a:t>
            </a:r>
            <a:endParaRPr sz="1800">
              <a:latin typeface="Montserrat Medium"/>
              <a:ea typeface="Montserrat Medium"/>
              <a:cs typeface="Montserrat Medium"/>
              <a:sym typeface="Montserrat Medium"/>
            </a:endParaRPr>
          </a:p>
        </p:txBody>
      </p:sp>
      <p:sp>
        <p:nvSpPr>
          <p:cNvPr id="1108" name="Google Shape;1108;geed068b00c_0_153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3600"/>
              <a:buFont typeface="Arial"/>
              <a:buNone/>
            </a:pPr>
            <a:r>
              <a:rPr lang="en-GB">
                <a:solidFill>
                  <a:schemeClr val="lt2"/>
                </a:solidFill>
                <a:latin typeface="Montserrat ExtraBold"/>
                <a:ea typeface="Montserrat ExtraBold"/>
                <a:cs typeface="Montserrat ExtraBold"/>
                <a:sym typeface="Montserrat ExtraBold"/>
              </a:rPr>
              <a:t>Permutations and Combinations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7">
                                            <p:txEl>
                                              <p:pRg end="0" st="0"/>
                                            </p:txEl>
                                          </p:spTgt>
                                        </p:tgtEl>
                                        <p:attrNameLst>
                                          <p:attrName>style.visibility</p:attrName>
                                        </p:attrNameLst>
                                      </p:cBhvr>
                                      <p:to>
                                        <p:strVal val="visible"/>
                                      </p:to>
                                    </p:set>
                                    <p:animEffect filter="fade" transition="in">
                                      <p:cBhvr>
                                        <p:cTn dur="1000"/>
                                        <p:tgtEl>
                                          <p:spTgt spid="11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7">
                                            <p:txEl>
                                              <p:pRg end="1" st="1"/>
                                            </p:txEl>
                                          </p:spTgt>
                                        </p:tgtEl>
                                        <p:attrNameLst>
                                          <p:attrName>style.visibility</p:attrName>
                                        </p:attrNameLst>
                                      </p:cBhvr>
                                      <p:to>
                                        <p:strVal val="visible"/>
                                      </p:to>
                                    </p:set>
                                    <p:animEffect filter="fade" transition="in">
                                      <p:cBhvr>
                                        <p:cTn dur="1000"/>
                                        <p:tgtEl>
                                          <p:spTgt spid="11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7">
                                            <p:txEl>
                                              <p:pRg end="2" st="2"/>
                                            </p:txEl>
                                          </p:spTgt>
                                        </p:tgtEl>
                                        <p:attrNameLst>
                                          <p:attrName>style.visibility</p:attrName>
                                        </p:attrNameLst>
                                      </p:cBhvr>
                                      <p:to>
                                        <p:strVal val="visible"/>
                                      </p:to>
                                    </p:set>
                                    <p:animEffect filter="fade" transition="in">
                                      <p:cBhvr>
                                        <p:cTn dur="1000"/>
                                        <p:tgtEl>
                                          <p:spTgt spid="11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7">
                                            <p:txEl>
                                              <p:pRg end="3" st="3"/>
                                            </p:txEl>
                                          </p:spTgt>
                                        </p:tgtEl>
                                        <p:attrNameLst>
                                          <p:attrName>style.visibility</p:attrName>
                                        </p:attrNameLst>
                                      </p:cBhvr>
                                      <p:to>
                                        <p:strVal val="visible"/>
                                      </p:to>
                                    </p:set>
                                    <p:animEffect filter="fade" transition="in">
                                      <p:cBhvr>
                                        <p:cTn dur="1000"/>
                                        <p:tgtEl>
                                          <p:spTgt spid="11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7">
                                            <p:txEl>
                                              <p:pRg end="4" st="4"/>
                                            </p:txEl>
                                          </p:spTgt>
                                        </p:tgtEl>
                                        <p:attrNameLst>
                                          <p:attrName>style.visibility</p:attrName>
                                        </p:attrNameLst>
                                      </p:cBhvr>
                                      <p:to>
                                        <p:strVal val="visible"/>
                                      </p:to>
                                    </p:set>
                                    <p:animEffect filter="fade" transition="in">
                                      <p:cBhvr>
                                        <p:cTn dur="1000"/>
                                        <p:tgtEl>
                                          <p:spTgt spid="11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7">
                                            <p:txEl>
                                              <p:pRg end="5" st="5"/>
                                            </p:txEl>
                                          </p:spTgt>
                                        </p:tgtEl>
                                        <p:attrNameLst>
                                          <p:attrName>style.visibility</p:attrName>
                                        </p:attrNameLst>
                                      </p:cBhvr>
                                      <p:to>
                                        <p:strVal val="visible"/>
                                      </p:to>
                                    </p:set>
                                    <p:animEffect filter="fade" transition="in">
                                      <p:cBhvr>
                                        <p:cTn dur="1000"/>
                                        <p:tgtEl>
                                          <p:spTgt spid="110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geed068b00c_0_1541"/>
          <p:cNvSpPr txBox="1"/>
          <p:nvPr>
            <p:ph idx="1" type="body"/>
          </p:nvPr>
        </p:nvSpPr>
        <p:spPr>
          <a:xfrm>
            <a:off x="498175" y="1222925"/>
            <a:ext cx="6170700" cy="2885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ab and ba are different arrangements in permutations.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When the order matters then it is a permutation.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When the order doesn’t matter then it is a combination.</a:t>
            </a:r>
            <a:endParaRPr sz="1800">
              <a:latin typeface="Montserrat Medium"/>
              <a:ea typeface="Montserrat Medium"/>
              <a:cs typeface="Montserrat Medium"/>
              <a:sym typeface="Montserrat Medium"/>
            </a:endParaRPr>
          </a:p>
        </p:txBody>
      </p:sp>
      <p:sp>
        <p:nvSpPr>
          <p:cNvPr id="1114" name="Google Shape;1114;geed068b00c_0_154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2"/>
                </a:solidFill>
                <a:latin typeface="Montserrat ExtraBold"/>
                <a:ea typeface="Montserrat ExtraBold"/>
                <a:cs typeface="Montserrat ExtraBold"/>
                <a:sym typeface="Montserrat ExtraBold"/>
              </a:rPr>
              <a:t>Permutations and Combinations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3">
                                            <p:txEl>
                                              <p:pRg end="0" st="0"/>
                                            </p:txEl>
                                          </p:spTgt>
                                        </p:tgtEl>
                                        <p:attrNameLst>
                                          <p:attrName>style.visibility</p:attrName>
                                        </p:attrNameLst>
                                      </p:cBhvr>
                                      <p:to>
                                        <p:strVal val="visible"/>
                                      </p:to>
                                    </p:set>
                                    <p:animEffect filter="fade" transition="in">
                                      <p:cBhvr>
                                        <p:cTn dur="1000"/>
                                        <p:tgtEl>
                                          <p:spTgt spid="11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3">
                                            <p:txEl>
                                              <p:pRg end="1" st="1"/>
                                            </p:txEl>
                                          </p:spTgt>
                                        </p:tgtEl>
                                        <p:attrNameLst>
                                          <p:attrName>style.visibility</p:attrName>
                                        </p:attrNameLst>
                                      </p:cBhvr>
                                      <p:to>
                                        <p:strVal val="visible"/>
                                      </p:to>
                                    </p:set>
                                    <p:animEffect filter="fade" transition="in">
                                      <p:cBhvr>
                                        <p:cTn dur="1000"/>
                                        <p:tgtEl>
                                          <p:spTgt spid="11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3">
                                            <p:txEl>
                                              <p:pRg end="2" st="2"/>
                                            </p:txEl>
                                          </p:spTgt>
                                        </p:tgtEl>
                                        <p:attrNameLst>
                                          <p:attrName>style.visibility</p:attrName>
                                        </p:attrNameLst>
                                      </p:cBhvr>
                                      <p:to>
                                        <p:strVal val="visible"/>
                                      </p:to>
                                    </p:set>
                                    <p:animEffect filter="fade" transition="in">
                                      <p:cBhvr>
                                        <p:cTn dur="1000"/>
                                        <p:tgtEl>
                                          <p:spTgt spid="111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geed068b00c_0_1546"/>
          <p:cNvSpPr txBox="1"/>
          <p:nvPr>
            <p:ph idx="1" type="body"/>
          </p:nvPr>
        </p:nvSpPr>
        <p:spPr>
          <a:xfrm>
            <a:off x="498175" y="1222925"/>
            <a:ext cx="5893800" cy="3013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Very simple.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Represented by an exclamation mark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Multiplication operation of natural numbers with all the natural numbers that are less than it.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Multiply all natural numbers from our chosen number down to 1.</a:t>
            </a:r>
            <a:endParaRPr sz="1800">
              <a:latin typeface="Montserrat Medium"/>
              <a:ea typeface="Montserrat Medium"/>
              <a:cs typeface="Montserrat Medium"/>
              <a:sym typeface="Montserrat Medium"/>
            </a:endParaRPr>
          </a:p>
        </p:txBody>
      </p:sp>
      <p:sp>
        <p:nvSpPr>
          <p:cNvPr id="1120" name="Google Shape;1120;geed068b00c_0_154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2"/>
                </a:solidFill>
                <a:latin typeface="Montserrat ExtraBold"/>
                <a:ea typeface="Montserrat ExtraBold"/>
                <a:cs typeface="Montserrat ExtraBold"/>
                <a:sym typeface="Montserrat ExtraBold"/>
              </a:rPr>
              <a:t>Factorial</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xEl>
                                              <p:pRg end="0" st="0"/>
                                            </p:txEl>
                                          </p:spTgt>
                                        </p:tgtEl>
                                        <p:attrNameLst>
                                          <p:attrName>style.visibility</p:attrName>
                                        </p:attrNameLst>
                                      </p:cBhvr>
                                      <p:to>
                                        <p:strVal val="visible"/>
                                      </p:to>
                                    </p:set>
                                    <p:animEffect filter="fade" transition="in">
                                      <p:cBhvr>
                                        <p:cTn dur="1000"/>
                                        <p:tgtEl>
                                          <p:spTgt spid="11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xEl>
                                              <p:pRg end="1" st="1"/>
                                            </p:txEl>
                                          </p:spTgt>
                                        </p:tgtEl>
                                        <p:attrNameLst>
                                          <p:attrName>style.visibility</p:attrName>
                                        </p:attrNameLst>
                                      </p:cBhvr>
                                      <p:to>
                                        <p:strVal val="visible"/>
                                      </p:to>
                                    </p:set>
                                    <p:animEffect filter="fade" transition="in">
                                      <p:cBhvr>
                                        <p:cTn dur="1000"/>
                                        <p:tgtEl>
                                          <p:spTgt spid="11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xEl>
                                              <p:pRg end="2" st="2"/>
                                            </p:txEl>
                                          </p:spTgt>
                                        </p:tgtEl>
                                        <p:attrNameLst>
                                          <p:attrName>style.visibility</p:attrName>
                                        </p:attrNameLst>
                                      </p:cBhvr>
                                      <p:to>
                                        <p:strVal val="visible"/>
                                      </p:to>
                                    </p:set>
                                    <p:animEffect filter="fade" transition="in">
                                      <p:cBhvr>
                                        <p:cTn dur="1000"/>
                                        <p:tgtEl>
                                          <p:spTgt spid="11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xEl>
                                              <p:pRg end="3" st="3"/>
                                            </p:txEl>
                                          </p:spTgt>
                                        </p:tgtEl>
                                        <p:attrNameLst>
                                          <p:attrName>style.visibility</p:attrName>
                                        </p:attrNameLst>
                                      </p:cBhvr>
                                      <p:to>
                                        <p:strVal val="visible"/>
                                      </p:to>
                                    </p:set>
                                    <p:animEffect filter="fade" transition="in">
                                      <p:cBhvr>
                                        <p:cTn dur="1000"/>
                                        <p:tgtEl>
                                          <p:spTgt spid="111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geed068b00c_0_1551"/>
          <p:cNvSpPr txBox="1"/>
          <p:nvPr>
            <p:ph idx="1" type="body"/>
          </p:nvPr>
        </p:nvSpPr>
        <p:spPr>
          <a:xfrm>
            <a:off x="498175" y="1222925"/>
            <a:ext cx="6170700" cy="3451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The 3 factorial is nothing but the multiplication from 3 to 1 i.e., 3*2*1 = 6.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 4 factorial is the multiplication from 4 to 1 i.e., 4*3*2*1 = 24 and the 5 factorial is the multiplication from 5 to 1 i.e., 5*4*3*2*1 = 120.</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100"/>
              </a:spcAft>
              <a:buNone/>
            </a:pPr>
            <a:r>
              <a:rPr b="1" i="1" lang="en-GB" sz="1800">
                <a:latin typeface="Montserrat"/>
                <a:ea typeface="Montserrat"/>
                <a:cs typeface="Montserrat"/>
                <a:sym typeface="Montserrat"/>
              </a:rPr>
              <a:t>Note:</a:t>
            </a:r>
            <a:r>
              <a:rPr lang="en-GB" sz="1800">
                <a:latin typeface="Montserrat Medium"/>
                <a:ea typeface="Montserrat Medium"/>
                <a:cs typeface="Montserrat Medium"/>
                <a:sym typeface="Montserrat Medium"/>
              </a:rPr>
              <a:t> The zero factorial is equal to 1.</a:t>
            </a:r>
            <a:endParaRPr sz="1800">
              <a:latin typeface="Montserrat Medium"/>
              <a:ea typeface="Montserrat Medium"/>
              <a:cs typeface="Montserrat Medium"/>
              <a:sym typeface="Montserrat Medium"/>
            </a:endParaRPr>
          </a:p>
        </p:txBody>
      </p:sp>
      <p:sp>
        <p:nvSpPr>
          <p:cNvPr id="1126" name="Google Shape;1126;geed068b00c_0_155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5">
                                            <p:txEl>
                                              <p:pRg end="0" st="0"/>
                                            </p:txEl>
                                          </p:spTgt>
                                        </p:tgtEl>
                                        <p:attrNameLst>
                                          <p:attrName>style.visibility</p:attrName>
                                        </p:attrNameLst>
                                      </p:cBhvr>
                                      <p:to>
                                        <p:strVal val="visible"/>
                                      </p:to>
                                    </p:set>
                                    <p:animEffect filter="fade" transition="in">
                                      <p:cBhvr>
                                        <p:cTn dur="1000"/>
                                        <p:tgtEl>
                                          <p:spTgt spid="11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5">
                                            <p:txEl>
                                              <p:pRg end="1" st="1"/>
                                            </p:txEl>
                                          </p:spTgt>
                                        </p:tgtEl>
                                        <p:attrNameLst>
                                          <p:attrName>style.visibility</p:attrName>
                                        </p:attrNameLst>
                                      </p:cBhvr>
                                      <p:to>
                                        <p:strVal val="visible"/>
                                      </p:to>
                                    </p:set>
                                    <p:animEffect filter="fade" transition="in">
                                      <p:cBhvr>
                                        <p:cTn dur="1000"/>
                                        <p:tgtEl>
                                          <p:spTgt spid="11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5">
                                            <p:txEl>
                                              <p:pRg end="2" st="2"/>
                                            </p:txEl>
                                          </p:spTgt>
                                        </p:tgtEl>
                                        <p:attrNameLst>
                                          <p:attrName>style.visibility</p:attrName>
                                        </p:attrNameLst>
                                      </p:cBhvr>
                                      <p:to>
                                        <p:strVal val="visible"/>
                                      </p:to>
                                    </p:set>
                                    <p:animEffect filter="fade" transition="in">
                                      <p:cBhvr>
                                        <p:cTn dur="1000"/>
                                        <p:tgtEl>
                                          <p:spTgt spid="112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geed068b00c_0_1556"/>
          <p:cNvSpPr txBox="1"/>
          <p:nvPr>
            <p:ph idx="1" type="body"/>
          </p:nvPr>
        </p:nvSpPr>
        <p:spPr>
          <a:xfrm>
            <a:off x="498175" y="1286950"/>
            <a:ext cx="6170700" cy="2682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Permutation is a collection of objects.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An arrangement of objects in a definite order.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Arranged in a sequence or linear order.</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For example:</a:t>
            </a:r>
            <a:r>
              <a:rPr lang="en-GB" sz="1800">
                <a:latin typeface="Montserrat Medium"/>
                <a:ea typeface="Montserrat Medium"/>
                <a:cs typeface="Montserrat Medium"/>
                <a:sym typeface="Montserrat Medium"/>
              </a:rPr>
              <a:t>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The permutation of set A = {3,4} is 2, such as {3,4}, {4,3}. As you can see, there are no other ways to arrange the elements of set A.</a:t>
            </a:r>
            <a:endParaRPr sz="1800">
              <a:latin typeface="Montserrat Medium"/>
              <a:ea typeface="Montserrat Medium"/>
              <a:cs typeface="Montserrat Medium"/>
              <a:sym typeface="Montserrat Medium"/>
            </a:endParaRPr>
          </a:p>
        </p:txBody>
      </p:sp>
      <p:sp>
        <p:nvSpPr>
          <p:cNvPr id="1132" name="Google Shape;1132;geed068b00c_0_155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2"/>
                </a:solidFill>
                <a:latin typeface="Montserrat ExtraBold"/>
                <a:ea typeface="Montserrat ExtraBold"/>
                <a:cs typeface="Montserrat ExtraBold"/>
                <a:sym typeface="Montserrat ExtraBold"/>
              </a:rPr>
              <a:t>Permutations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1">
                                            <p:txEl>
                                              <p:pRg end="0" st="0"/>
                                            </p:txEl>
                                          </p:spTgt>
                                        </p:tgtEl>
                                        <p:attrNameLst>
                                          <p:attrName>style.visibility</p:attrName>
                                        </p:attrNameLst>
                                      </p:cBhvr>
                                      <p:to>
                                        <p:strVal val="visible"/>
                                      </p:to>
                                    </p:set>
                                    <p:animEffect filter="fade" transition="in">
                                      <p:cBhvr>
                                        <p:cTn dur="1000"/>
                                        <p:tgtEl>
                                          <p:spTgt spid="11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1">
                                            <p:txEl>
                                              <p:pRg end="1" st="1"/>
                                            </p:txEl>
                                          </p:spTgt>
                                        </p:tgtEl>
                                        <p:attrNameLst>
                                          <p:attrName>style.visibility</p:attrName>
                                        </p:attrNameLst>
                                      </p:cBhvr>
                                      <p:to>
                                        <p:strVal val="visible"/>
                                      </p:to>
                                    </p:set>
                                    <p:animEffect filter="fade" transition="in">
                                      <p:cBhvr>
                                        <p:cTn dur="1000"/>
                                        <p:tgtEl>
                                          <p:spTgt spid="11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1">
                                            <p:txEl>
                                              <p:pRg end="2" st="2"/>
                                            </p:txEl>
                                          </p:spTgt>
                                        </p:tgtEl>
                                        <p:attrNameLst>
                                          <p:attrName>style.visibility</p:attrName>
                                        </p:attrNameLst>
                                      </p:cBhvr>
                                      <p:to>
                                        <p:strVal val="visible"/>
                                      </p:to>
                                    </p:set>
                                    <p:animEffect filter="fade" transition="in">
                                      <p:cBhvr>
                                        <p:cTn dur="1000"/>
                                        <p:tgtEl>
                                          <p:spTgt spid="11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1">
                                            <p:txEl>
                                              <p:pRg end="3" st="3"/>
                                            </p:txEl>
                                          </p:spTgt>
                                        </p:tgtEl>
                                        <p:attrNameLst>
                                          <p:attrName>style.visibility</p:attrName>
                                        </p:attrNameLst>
                                      </p:cBhvr>
                                      <p:to>
                                        <p:strVal val="visible"/>
                                      </p:to>
                                    </p:set>
                                    <p:animEffect filter="fade" transition="in">
                                      <p:cBhvr>
                                        <p:cTn dur="1000"/>
                                        <p:tgtEl>
                                          <p:spTgt spid="11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1">
                                            <p:txEl>
                                              <p:pRg end="4" st="4"/>
                                            </p:txEl>
                                          </p:spTgt>
                                        </p:tgtEl>
                                        <p:attrNameLst>
                                          <p:attrName>style.visibility</p:attrName>
                                        </p:attrNameLst>
                                      </p:cBhvr>
                                      <p:to>
                                        <p:strVal val="visible"/>
                                      </p:to>
                                    </p:set>
                                    <p:animEffect filter="fade" transition="in">
                                      <p:cBhvr>
                                        <p:cTn dur="1000"/>
                                        <p:tgtEl>
                                          <p:spTgt spid="113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geed068b00c_0_1561"/>
          <p:cNvSpPr txBox="1"/>
          <p:nvPr>
            <p:ph idx="1" type="body"/>
          </p:nvPr>
        </p:nvSpPr>
        <p:spPr>
          <a:xfrm>
            <a:off x="498175" y="1286950"/>
            <a:ext cx="5584500" cy="2682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Permutation as P(n, k),</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Where</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‘n’ = number of objects</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‘k’ is the number of selections.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P(n, r) = n! / (n-r)!</a:t>
            </a:r>
            <a:endParaRPr sz="1800">
              <a:latin typeface="Montserrat Medium"/>
              <a:ea typeface="Montserrat Medium"/>
              <a:cs typeface="Montserrat Medium"/>
              <a:sym typeface="Montserrat Medium"/>
            </a:endParaRPr>
          </a:p>
        </p:txBody>
      </p:sp>
      <p:sp>
        <p:nvSpPr>
          <p:cNvPr id="1138" name="Google Shape;1138;geed068b00c_0_156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2"/>
                </a:solidFill>
                <a:latin typeface="Montserrat ExtraBold"/>
                <a:ea typeface="Montserrat ExtraBold"/>
                <a:cs typeface="Montserrat ExtraBold"/>
                <a:sym typeface="Montserrat ExtraBold"/>
              </a:rPr>
              <a:t>Permutations Formula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7">
                                            <p:txEl>
                                              <p:pRg end="0" st="0"/>
                                            </p:txEl>
                                          </p:spTgt>
                                        </p:tgtEl>
                                        <p:attrNameLst>
                                          <p:attrName>style.visibility</p:attrName>
                                        </p:attrNameLst>
                                      </p:cBhvr>
                                      <p:to>
                                        <p:strVal val="visible"/>
                                      </p:to>
                                    </p:set>
                                    <p:animEffect filter="fade" transition="in">
                                      <p:cBhvr>
                                        <p:cTn dur="1000"/>
                                        <p:tgtEl>
                                          <p:spTgt spid="11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7">
                                            <p:txEl>
                                              <p:pRg end="1" st="1"/>
                                            </p:txEl>
                                          </p:spTgt>
                                        </p:tgtEl>
                                        <p:attrNameLst>
                                          <p:attrName>style.visibility</p:attrName>
                                        </p:attrNameLst>
                                      </p:cBhvr>
                                      <p:to>
                                        <p:strVal val="visible"/>
                                      </p:to>
                                    </p:set>
                                    <p:animEffect filter="fade" transition="in">
                                      <p:cBhvr>
                                        <p:cTn dur="1000"/>
                                        <p:tgtEl>
                                          <p:spTgt spid="11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7">
                                            <p:txEl>
                                              <p:pRg end="2" st="2"/>
                                            </p:txEl>
                                          </p:spTgt>
                                        </p:tgtEl>
                                        <p:attrNameLst>
                                          <p:attrName>style.visibility</p:attrName>
                                        </p:attrNameLst>
                                      </p:cBhvr>
                                      <p:to>
                                        <p:strVal val="visible"/>
                                      </p:to>
                                    </p:set>
                                    <p:animEffect filter="fade" transition="in">
                                      <p:cBhvr>
                                        <p:cTn dur="1000"/>
                                        <p:tgtEl>
                                          <p:spTgt spid="11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7">
                                            <p:txEl>
                                              <p:pRg end="3" st="3"/>
                                            </p:txEl>
                                          </p:spTgt>
                                        </p:tgtEl>
                                        <p:attrNameLst>
                                          <p:attrName>style.visibility</p:attrName>
                                        </p:attrNameLst>
                                      </p:cBhvr>
                                      <p:to>
                                        <p:strVal val="visible"/>
                                      </p:to>
                                    </p:set>
                                    <p:animEffect filter="fade" transition="in">
                                      <p:cBhvr>
                                        <p:cTn dur="1000"/>
                                        <p:tgtEl>
                                          <p:spTgt spid="11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7">
                                            <p:txEl>
                                              <p:pRg end="4" st="4"/>
                                            </p:txEl>
                                          </p:spTgt>
                                        </p:tgtEl>
                                        <p:attrNameLst>
                                          <p:attrName>style.visibility</p:attrName>
                                        </p:attrNameLst>
                                      </p:cBhvr>
                                      <p:to>
                                        <p:strVal val="visible"/>
                                      </p:to>
                                    </p:set>
                                    <p:animEffect filter="fade" transition="in">
                                      <p:cBhvr>
                                        <p:cTn dur="1000"/>
                                        <p:tgtEl>
                                          <p:spTgt spid="113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geed068b00c_0_1566"/>
          <p:cNvSpPr txBox="1"/>
          <p:nvPr>
            <p:ph idx="1" type="body"/>
          </p:nvPr>
        </p:nvSpPr>
        <p:spPr>
          <a:xfrm>
            <a:off x="498175" y="1184500"/>
            <a:ext cx="6117900" cy="2785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In how many ways, 2 chairs out of 10 chairs are arranged?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We have total 10 chairs, it means that, the number of objects is 10 i.e., n = 10 and we have to arrange 2 chairs i.e., r = 2.</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P(10, 2) = 10! / (10-2)! = 10*9*8! / 8! = 90</a:t>
            </a:r>
            <a:endParaRPr sz="1800">
              <a:latin typeface="Montserrat Medium"/>
              <a:ea typeface="Montserrat Medium"/>
              <a:cs typeface="Montserrat Medium"/>
              <a:sym typeface="Montserrat Medium"/>
            </a:endParaRPr>
          </a:p>
        </p:txBody>
      </p:sp>
      <p:sp>
        <p:nvSpPr>
          <p:cNvPr id="1144" name="Google Shape;1144;geed068b00c_0_156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2"/>
                </a:solidFill>
                <a:latin typeface="Montserrat ExtraBold"/>
                <a:ea typeface="Montserrat ExtraBold"/>
                <a:cs typeface="Montserrat ExtraBold"/>
                <a:sym typeface="Montserrat ExtraBold"/>
              </a:rPr>
              <a:t>Permutations 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xEl>
                                              <p:pRg end="0" st="0"/>
                                            </p:txEl>
                                          </p:spTgt>
                                        </p:tgtEl>
                                        <p:attrNameLst>
                                          <p:attrName>style.visibility</p:attrName>
                                        </p:attrNameLst>
                                      </p:cBhvr>
                                      <p:to>
                                        <p:strVal val="visible"/>
                                      </p:to>
                                    </p:set>
                                    <p:animEffect filter="fade" transition="in">
                                      <p:cBhvr>
                                        <p:cTn dur="1000"/>
                                        <p:tgtEl>
                                          <p:spTgt spid="11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xEl>
                                              <p:pRg end="1" st="1"/>
                                            </p:txEl>
                                          </p:spTgt>
                                        </p:tgtEl>
                                        <p:attrNameLst>
                                          <p:attrName>style.visibility</p:attrName>
                                        </p:attrNameLst>
                                      </p:cBhvr>
                                      <p:to>
                                        <p:strVal val="visible"/>
                                      </p:to>
                                    </p:set>
                                    <p:animEffect filter="fade" transition="in">
                                      <p:cBhvr>
                                        <p:cTn dur="1000"/>
                                        <p:tgtEl>
                                          <p:spTgt spid="11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xEl>
                                              <p:pRg end="2" st="2"/>
                                            </p:txEl>
                                          </p:spTgt>
                                        </p:tgtEl>
                                        <p:attrNameLst>
                                          <p:attrName>style.visibility</p:attrName>
                                        </p:attrNameLst>
                                      </p:cBhvr>
                                      <p:to>
                                        <p:strVal val="visible"/>
                                      </p:to>
                                    </p:set>
                                    <p:animEffect filter="fade" transition="in">
                                      <p:cBhvr>
                                        <p:cTn dur="1000"/>
                                        <p:tgtEl>
                                          <p:spTgt spid="114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geed068b00c_0_1571"/>
          <p:cNvSpPr txBox="1"/>
          <p:nvPr>
            <p:ph idx="1" type="body"/>
          </p:nvPr>
        </p:nvSpPr>
        <p:spPr>
          <a:xfrm>
            <a:off x="498175" y="1280550"/>
            <a:ext cx="5018700" cy="248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There are two types of permutations:</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Repetition allowed.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Repetition not allowed.</a:t>
            </a:r>
            <a:endParaRPr sz="1800">
              <a:latin typeface="Montserrat Medium"/>
              <a:ea typeface="Montserrat Medium"/>
              <a:cs typeface="Montserrat Medium"/>
              <a:sym typeface="Montserrat Medium"/>
            </a:endParaRPr>
          </a:p>
        </p:txBody>
      </p:sp>
      <p:sp>
        <p:nvSpPr>
          <p:cNvPr id="1150" name="Google Shape;1150;geed068b00c_0_157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2"/>
                </a:solidFill>
                <a:latin typeface="Montserrat ExtraBold"/>
                <a:ea typeface="Montserrat ExtraBold"/>
                <a:cs typeface="Montserrat ExtraBold"/>
                <a:sym typeface="Montserrat ExtraBold"/>
              </a:rPr>
              <a:t>Types of Permutations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9">
                                            <p:txEl>
                                              <p:pRg end="0" st="0"/>
                                            </p:txEl>
                                          </p:spTgt>
                                        </p:tgtEl>
                                        <p:attrNameLst>
                                          <p:attrName>style.visibility</p:attrName>
                                        </p:attrNameLst>
                                      </p:cBhvr>
                                      <p:to>
                                        <p:strVal val="visible"/>
                                      </p:to>
                                    </p:set>
                                    <p:animEffect filter="fade" transition="in">
                                      <p:cBhvr>
                                        <p:cTn dur="1000"/>
                                        <p:tgtEl>
                                          <p:spTgt spid="11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9">
                                            <p:txEl>
                                              <p:pRg end="1" st="1"/>
                                            </p:txEl>
                                          </p:spTgt>
                                        </p:tgtEl>
                                        <p:attrNameLst>
                                          <p:attrName>style.visibility</p:attrName>
                                        </p:attrNameLst>
                                      </p:cBhvr>
                                      <p:to>
                                        <p:strVal val="visible"/>
                                      </p:to>
                                    </p:set>
                                    <p:animEffect filter="fade" transition="in">
                                      <p:cBhvr>
                                        <p:cTn dur="1000"/>
                                        <p:tgtEl>
                                          <p:spTgt spid="11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9">
                                            <p:txEl>
                                              <p:pRg end="2" st="2"/>
                                            </p:txEl>
                                          </p:spTgt>
                                        </p:tgtEl>
                                        <p:attrNameLst>
                                          <p:attrName>style.visibility</p:attrName>
                                        </p:attrNameLst>
                                      </p:cBhvr>
                                      <p:to>
                                        <p:strVal val="visible"/>
                                      </p:to>
                                    </p:set>
                                    <p:animEffect filter="fade" transition="in">
                                      <p:cBhvr>
                                        <p:cTn dur="1000"/>
                                        <p:tgtEl>
                                          <p:spTgt spid="114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geed068b00c_0_1576"/>
          <p:cNvSpPr txBox="1"/>
          <p:nvPr>
            <p:ph idx="1" type="body"/>
          </p:nvPr>
        </p:nvSpPr>
        <p:spPr>
          <a:xfrm>
            <a:off x="298325" y="1215025"/>
            <a:ext cx="6748200" cy="2551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Easiest to calculate.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Written using the exponent form.</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Number of objects is “n,”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 to be the selection of object.</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Choosing an object can be in ‘n’ different ways.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When repetition is allowed will be equal to,</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 × n × n × ……(r times) = n raised to r.</a:t>
            </a:r>
            <a:endParaRPr sz="1800">
              <a:latin typeface="Montserrat Medium"/>
              <a:ea typeface="Montserrat Medium"/>
              <a:cs typeface="Montserrat Medium"/>
              <a:sym typeface="Montserrat Medium"/>
            </a:endParaRPr>
          </a:p>
        </p:txBody>
      </p:sp>
      <p:sp>
        <p:nvSpPr>
          <p:cNvPr id="1156" name="Google Shape;1156;geed068b00c_0_157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2"/>
                </a:solidFill>
                <a:latin typeface="Montserrat ExtraBold"/>
                <a:ea typeface="Montserrat ExtraBold"/>
                <a:cs typeface="Montserrat ExtraBold"/>
                <a:sym typeface="Montserrat ExtraBold"/>
              </a:rPr>
              <a:t>Permutations with Repetition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0" st="0"/>
                                            </p:txEl>
                                          </p:spTgt>
                                        </p:tgtEl>
                                        <p:attrNameLst>
                                          <p:attrName>style.visibility</p:attrName>
                                        </p:attrNameLst>
                                      </p:cBhvr>
                                      <p:to>
                                        <p:strVal val="visible"/>
                                      </p:to>
                                    </p:set>
                                    <p:animEffect filter="fade" transition="in">
                                      <p:cBhvr>
                                        <p:cTn dur="1000"/>
                                        <p:tgtEl>
                                          <p:spTgt spid="11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1" st="1"/>
                                            </p:txEl>
                                          </p:spTgt>
                                        </p:tgtEl>
                                        <p:attrNameLst>
                                          <p:attrName>style.visibility</p:attrName>
                                        </p:attrNameLst>
                                      </p:cBhvr>
                                      <p:to>
                                        <p:strVal val="visible"/>
                                      </p:to>
                                    </p:set>
                                    <p:animEffect filter="fade" transition="in">
                                      <p:cBhvr>
                                        <p:cTn dur="1000"/>
                                        <p:tgtEl>
                                          <p:spTgt spid="11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2" st="2"/>
                                            </p:txEl>
                                          </p:spTgt>
                                        </p:tgtEl>
                                        <p:attrNameLst>
                                          <p:attrName>style.visibility</p:attrName>
                                        </p:attrNameLst>
                                      </p:cBhvr>
                                      <p:to>
                                        <p:strVal val="visible"/>
                                      </p:to>
                                    </p:set>
                                    <p:animEffect filter="fade" transition="in">
                                      <p:cBhvr>
                                        <p:cTn dur="1000"/>
                                        <p:tgtEl>
                                          <p:spTgt spid="11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3" st="3"/>
                                            </p:txEl>
                                          </p:spTgt>
                                        </p:tgtEl>
                                        <p:attrNameLst>
                                          <p:attrName>style.visibility</p:attrName>
                                        </p:attrNameLst>
                                      </p:cBhvr>
                                      <p:to>
                                        <p:strVal val="visible"/>
                                      </p:to>
                                    </p:set>
                                    <p:animEffect filter="fade" transition="in">
                                      <p:cBhvr>
                                        <p:cTn dur="1000"/>
                                        <p:tgtEl>
                                          <p:spTgt spid="11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4" st="4"/>
                                            </p:txEl>
                                          </p:spTgt>
                                        </p:tgtEl>
                                        <p:attrNameLst>
                                          <p:attrName>style.visibility</p:attrName>
                                        </p:attrNameLst>
                                      </p:cBhvr>
                                      <p:to>
                                        <p:strVal val="visible"/>
                                      </p:to>
                                    </p:set>
                                    <p:animEffect filter="fade" transition="in">
                                      <p:cBhvr>
                                        <p:cTn dur="1000"/>
                                        <p:tgtEl>
                                          <p:spTgt spid="11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5" st="5"/>
                                            </p:txEl>
                                          </p:spTgt>
                                        </p:tgtEl>
                                        <p:attrNameLst>
                                          <p:attrName>style.visibility</p:attrName>
                                        </p:attrNameLst>
                                      </p:cBhvr>
                                      <p:to>
                                        <p:strVal val="visible"/>
                                      </p:to>
                                    </p:set>
                                    <p:animEffect filter="fade" transition="in">
                                      <p:cBhvr>
                                        <p:cTn dur="1000"/>
                                        <p:tgtEl>
                                          <p:spTgt spid="11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6" st="6"/>
                                            </p:txEl>
                                          </p:spTgt>
                                        </p:tgtEl>
                                        <p:attrNameLst>
                                          <p:attrName>style.visibility</p:attrName>
                                        </p:attrNameLst>
                                      </p:cBhvr>
                                      <p:to>
                                        <p:strVal val="visible"/>
                                      </p:to>
                                    </p:set>
                                    <p:animEffect filter="fade" transition="in">
                                      <p:cBhvr>
                                        <p:cTn dur="1000"/>
                                        <p:tgtEl>
                                          <p:spTgt spid="115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geed068b00c_0_1581"/>
          <p:cNvSpPr txBox="1"/>
          <p:nvPr>
            <p:ph idx="1" type="body"/>
          </p:nvPr>
        </p:nvSpPr>
        <p:spPr>
          <a:xfrm>
            <a:off x="298325" y="1215025"/>
            <a:ext cx="6748200" cy="2551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There are 10 numbers to choose from. </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(0, 1, 2, 3, 4, 5, 6, 7, 8, 9).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Arrange these three numbers from the 10 numbers with repetition?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Choose from is 10, n = 10 and we have to choose 3.</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 = 3.</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10 raised to 3 is equal to 1000.</a:t>
            </a:r>
            <a:endParaRPr sz="1800">
              <a:latin typeface="Montserrat Medium"/>
              <a:ea typeface="Montserrat Medium"/>
              <a:cs typeface="Montserrat Medium"/>
              <a:sym typeface="Montserrat Medium"/>
            </a:endParaRPr>
          </a:p>
        </p:txBody>
      </p:sp>
      <p:sp>
        <p:nvSpPr>
          <p:cNvPr id="1162" name="Google Shape;1162;geed068b00c_0_158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2"/>
                </a:solidFill>
                <a:latin typeface="Montserrat ExtraBold"/>
                <a:ea typeface="Montserrat ExtraBold"/>
                <a:cs typeface="Montserrat ExtraBold"/>
                <a:sym typeface="Montserrat ExtraBold"/>
              </a:rPr>
              <a:t>Example with Repetition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xEl>
                                              <p:pRg end="0" st="0"/>
                                            </p:txEl>
                                          </p:spTgt>
                                        </p:tgtEl>
                                        <p:attrNameLst>
                                          <p:attrName>style.visibility</p:attrName>
                                        </p:attrNameLst>
                                      </p:cBhvr>
                                      <p:to>
                                        <p:strVal val="visible"/>
                                      </p:to>
                                    </p:set>
                                    <p:animEffect filter="fade" transition="in">
                                      <p:cBhvr>
                                        <p:cTn dur="1000"/>
                                        <p:tgtEl>
                                          <p:spTgt spid="11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xEl>
                                              <p:pRg end="1" st="1"/>
                                            </p:txEl>
                                          </p:spTgt>
                                        </p:tgtEl>
                                        <p:attrNameLst>
                                          <p:attrName>style.visibility</p:attrName>
                                        </p:attrNameLst>
                                      </p:cBhvr>
                                      <p:to>
                                        <p:strVal val="visible"/>
                                      </p:to>
                                    </p:set>
                                    <p:animEffect filter="fade" transition="in">
                                      <p:cBhvr>
                                        <p:cTn dur="1000"/>
                                        <p:tgtEl>
                                          <p:spTgt spid="11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xEl>
                                              <p:pRg end="2" st="2"/>
                                            </p:txEl>
                                          </p:spTgt>
                                        </p:tgtEl>
                                        <p:attrNameLst>
                                          <p:attrName>style.visibility</p:attrName>
                                        </p:attrNameLst>
                                      </p:cBhvr>
                                      <p:to>
                                        <p:strVal val="visible"/>
                                      </p:to>
                                    </p:set>
                                    <p:animEffect filter="fade" transition="in">
                                      <p:cBhvr>
                                        <p:cTn dur="1000"/>
                                        <p:tgtEl>
                                          <p:spTgt spid="11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xEl>
                                              <p:pRg end="3" st="3"/>
                                            </p:txEl>
                                          </p:spTgt>
                                        </p:tgtEl>
                                        <p:attrNameLst>
                                          <p:attrName>style.visibility</p:attrName>
                                        </p:attrNameLst>
                                      </p:cBhvr>
                                      <p:to>
                                        <p:strVal val="visible"/>
                                      </p:to>
                                    </p:set>
                                    <p:animEffect filter="fade" transition="in">
                                      <p:cBhvr>
                                        <p:cTn dur="1000"/>
                                        <p:tgtEl>
                                          <p:spTgt spid="11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xEl>
                                              <p:pRg end="4" st="4"/>
                                            </p:txEl>
                                          </p:spTgt>
                                        </p:tgtEl>
                                        <p:attrNameLst>
                                          <p:attrName>style.visibility</p:attrName>
                                        </p:attrNameLst>
                                      </p:cBhvr>
                                      <p:to>
                                        <p:strVal val="visible"/>
                                      </p:to>
                                    </p:set>
                                    <p:animEffect filter="fade" transition="in">
                                      <p:cBhvr>
                                        <p:cTn dur="1000"/>
                                        <p:tgtEl>
                                          <p:spTgt spid="116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xEl>
                                              <p:pRg end="5" st="5"/>
                                            </p:txEl>
                                          </p:spTgt>
                                        </p:tgtEl>
                                        <p:attrNameLst>
                                          <p:attrName>style.visibility</p:attrName>
                                        </p:attrNameLst>
                                      </p:cBhvr>
                                      <p:to>
                                        <p:strVal val="visible"/>
                                      </p:to>
                                    </p:set>
                                    <p:animEffect filter="fade" transition="in">
                                      <p:cBhvr>
                                        <p:cTn dur="1000"/>
                                        <p:tgtEl>
                                          <p:spTgt spid="116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e672268506_0_46"/>
          <p:cNvSpPr txBox="1"/>
          <p:nvPr>
            <p:ph idx="1" type="body"/>
          </p:nvPr>
        </p:nvSpPr>
        <p:spPr>
          <a:xfrm>
            <a:off x="938500" y="1265775"/>
            <a:ext cx="5149200" cy="2431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Types of data.</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Measures of central tendency.</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Measures of spread.</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Measures of dependence.</a:t>
            </a:r>
            <a:endParaRPr sz="1800">
              <a:latin typeface="Montserrat Medium"/>
              <a:ea typeface="Montserrat Medium"/>
              <a:cs typeface="Montserrat Medium"/>
              <a:sym typeface="Montserrat Medium"/>
            </a:endParaRPr>
          </a:p>
        </p:txBody>
      </p:sp>
      <p:sp>
        <p:nvSpPr>
          <p:cNvPr id="390" name="Google Shape;390;ge672268506_0_46"/>
          <p:cNvSpPr txBox="1"/>
          <p:nvPr>
            <p:ph type="title"/>
          </p:nvPr>
        </p:nvSpPr>
        <p:spPr>
          <a:xfrm>
            <a:off x="466325" y="354600"/>
            <a:ext cx="5735700" cy="6501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Descriptive Statistics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0" st="0"/>
                                            </p:txEl>
                                          </p:spTgt>
                                        </p:tgtEl>
                                        <p:attrNameLst>
                                          <p:attrName>style.visibility</p:attrName>
                                        </p:attrNameLst>
                                      </p:cBhvr>
                                      <p:to>
                                        <p:strVal val="visible"/>
                                      </p:to>
                                    </p:set>
                                    <p:animEffect filter="fade" transition="in">
                                      <p:cBhvr>
                                        <p:cTn dur="1000"/>
                                        <p:tgtEl>
                                          <p:spTgt spid="3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1" st="1"/>
                                            </p:txEl>
                                          </p:spTgt>
                                        </p:tgtEl>
                                        <p:attrNameLst>
                                          <p:attrName>style.visibility</p:attrName>
                                        </p:attrNameLst>
                                      </p:cBhvr>
                                      <p:to>
                                        <p:strVal val="visible"/>
                                      </p:to>
                                    </p:set>
                                    <p:animEffect filter="fade" transition="in">
                                      <p:cBhvr>
                                        <p:cTn dur="1000"/>
                                        <p:tgtEl>
                                          <p:spTgt spid="3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2" st="2"/>
                                            </p:txEl>
                                          </p:spTgt>
                                        </p:tgtEl>
                                        <p:attrNameLst>
                                          <p:attrName>style.visibility</p:attrName>
                                        </p:attrNameLst>
                                      </p:cBhvr>
                                      <p:to>
                                        <p:strVal val="visible"/>
                                      </p:to>
                                    </p:set>
                                    <p:animEffect filter="fade" transition="in">
                                      <p:cBhvr>
                                        <p:cTn dur="1000"/>
                                        <p:tgtEl>
                                          <p:spTgt spid="3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3" st="3"/>
                                            </p:txEl>
                                          </p:spTgt>
                                        </p:tgtEl>
                                        <p:attrNameLst>
                                          <p:attrName>style.visibility</p:attrName>
                                        </p:attrNameLst>
                                      </p:cBhvr>
                                      <p:to>
                                        <p:strVal val="visible"/>
                                      </p:to>
                                    </p:set>
                                    <p:animEffect filter="fade" transition="in">
                                      <p:cBhvr>
                                        <p:cTn dur="1000"/>
                                        <p:tgtEl>
                                          <p:spTgt spid="38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geed068b00c_0_1586"/>
          <p:cNvSpPr txBox="1"/>
          <p:nvPr>
            <p:ph idx="1" type="body"/>
          </p:nvPr>
        </p:nvSpPr>
        <p:spPr>
          <a:xfrm>
            <a:off x="298325" y="1215025"/>
            <a:ext cx="6748200" cy="2551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Reduce the number of available choices each time.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P(n, r) = n! / (n – 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Where, </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 = number of things to choose from,</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Choose r, </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Repetition is not allowed and order matters.</a:t>
            </a:r>
            <a:endParaRPr sz="1800">
              <a:latin typeface="Montserrat Medium"/>
              <a:ea typeface="Montserrat Medium"/>
              <a:cs typeface="Montserrat Medium"/>
              <a:sym typeface="Montserrat Medium"/>
            </a:endParaRPr>
          </a:p>
        </p:txBody>
      </p:sp>
      <p:sp>
        <p:nvSpPr>
          <p:cNvPr id="1168" name="Google Shape;1168;geed068b00c_0_158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2"/>
                </a:solidFill>
                <a:latin typeface="Montserrat ExtraBold"/>
                <a:ea typeface="Montserrat ExtraBold"/>
                <a:cs typeface="Montserrat ExtraBold"/>
                <a:sym typeface="Montserrat ExtraBold"/>
              </a:rPr>
              <a:t>Permutations without Repetition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7">
                                            <p:txEl>
                                              <p:pRg end="0" st="0"/>
                                            </p:txEl>
                                          </p:spTgt>
                                        </p:tgtEl>
                                        <p:attrNameLst>
                                          <p:attrName>style.visibility</p:attrName>
                                        </p:attrNameLst>
                                      </p:cBhvr>
                                      <p:to>
                                        <p:strVal val="visible"/>
                                      </p:to>
                                    </p:set>
                                    <p:animEffect filter="fade" transition="in">
                                      <p:cBhvr>
                                        <p:cTn dur="1000"/>
                                        <p:tgtEl>
                                          <p:spTgt spid="11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7">
                                            <p:txEl>
                                              <p:pRg end="1" st="1"/>
                                            </p:txEl>
                                          </p:spTgt>
                                        </p:tgtEl>
                                        <p:attrNameLst>
                                          <p:attrName>style.visibility</p:attrName>
                                        </p:attrNameLst>
                                      </p:cBhvr>
                                      <p:to>
                                        <p:strVal val="visible"/>
                                      </p:to>
                                    </p:set>
                                    <p:animEffect filter="fade" transition="in">
                                      <p:cBhvr>
                                        <p:cTn dur="1000"/>
                                        <p:tgtEl>
                                          <p:spTgt spid="11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7">
                                            <p:txEl>
                                              <p:pRg end="2" st="2"/>
                                            </p:txEl>
                                          </p:spTgt>
                                        </p:tgtEl>
                                        <p:attrNameLst>
                                          <p:attrName>style.visibility</p:attrName>
                                        </p:attrNameLst>
                                      </p:cBhvr>
                                      <p:to>
                                        <p:strVal val="visible"/>
                                      </p:to>
                                    </p:set>
                                    <p:animEffect filter="fade" transition="in">
                                      <p:cBhvr>
                                        <p:cTn dur="1000"/>
                                        <p:tgtEl>
                                          <p:spTgt spid="11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7">
                                            <p:txEl>
                                              <p:pRg end="3" st="3"/>
                                            </p:txEl>
                                          </p:spTgt>
                                        </p:tgtEl>
                                        <p:attrNameLst>
                                          <p:attrName>style.visibility</p:attrName>
                                        </p:attrNameLst>
                                      </p:cBhvr>
                                      <p:to>
                                        <p:strVal val="visible"/>
                                      </p:to>
                                    </p:set>
                                    <p:animEffect filter="fade" transition="in">
                                      <p:cBhvr>
                                        <p:cTn dur="1000"/>
                                        <p:tgtEl>
                                          <p:spTgt spid="11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7">
                                            <p:txEl>
                                              <p:pRg end="4" st="4"/>
                                            </p:txEl>
                                          </p:spTgt>
                                        </p:tgtEl>
                                        <p:attrNameLst>
                                          <p:attrName>style.visibility</p:attrName>
                                        </p:attrNameLst>
                                      </p:cBhvr>
                                      <p:to>
                                        <p:strVal val="visible"/>
                                      </p:to>
                                    </p:set>
                                    <p:animEffect filter="fade" transition="in">
                                      <p:cBhvr>
                                        <p:cTn dur="1000"/>
                                        <p:tgtEl>
                                          <p:spTgt spid="11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7">
                                            <p:txEl>
                                              <p:pRg end="5" st="5"/>
                                            </p:txEl>
                                          </p:spTgt>
                                        </p:tgtEl>
                                        <p:attrNameLst>
                                          <p:attrName>style.visibility</p:attrName>
                                        </p:attrNameLst>
                                      </p:cBhvr>
                                      <p:to>
                                        <p:strVal val="visible"/>
                                      </p:to>
                                    </p:set>
                                    <p:animEffect filter="fade" transition="in">
                                      <p:cBhvr>
                                        <p:cTn dur="1000"/>
                                        <p:tgtEl>
                                          <p:spTgt spid="116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geed068b00c_0_1591"/>
          <p:cNvSpPr txBox="1"/>
          <p:nvPr>
            <p:ph idx="1" type="body"/>
          </p:nvPr>
        </p:nvSpPr>
        <p:spPr>
          <a:xfrm>
            <a:off x="298325" y="1215025"/>
            <a:ext cx="5906700" cy="2551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Way of selecting items from a collection.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Set of three numbers A, B and C.</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i="1" lang="en-GB" sz="1800">
                <a:latin typeface="Montserrat Medium"/>
                <a:ea typeface="Montserrat Medium"/>
                <a:cs typeface="Montserrat Medium"/>
                <a:sym typeface="Montserrat Medium"/>
              </a:rPr>
              <a:t>“An arrangement of objects where the order in which the objects are selected does not matter.”</a:t>
            </a:r>
            <a:endParaRPr i="1"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“Selection of things”.</a:t>
            </a:r>
            <a:endParaRPr sz="1800">
              <a:latin typeface="Montserrat Medium"/>
              <a:ea typeface="Montserrat Medium"/>
              <a:cs typeface="Montserrat Medium"/>
              <a:sym typeface="Montserrat Medium"/>
            </a:endParaRPr>
          </a:p>
        </p:txBody>
      </p:sp>
      <p:sp>
        <p:nvSpPr>
          <p:cNvPr id="1174" name="Google Shape;1174;geed068b00c_0_159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2"/>
                </a:solidFill>
                <a:latin typeface="Montserrat ExtraBold"/>
                <a:ea typeface="Montserrat ExtraBold"/>
                <a:cs typeface="Montserrat ExtraBold"/>
                <a:sym typeface="Montserrat ExtraBold"/>
              </a:rPr>
              <a:t>Combination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3">
                                            <p:txEl>
                                              <p:pRg end="0" st="0"/>
                                            </p:txEl>
                                          </p:spTgt>
                                        </p:tgtEl>
                                        <p:attrNameLst>
                                          <p:attrName>style.visibility</p:attrName>
                                        </p:attrNameLst>
                                      </p:cBhvr>
                                      <p:to>
                                        <p:strVal val="visible"/>
                                      </p:to>
                                    </p:set>
                                    <p:animEffect filter="fade" transition="in">
                                      <p:cBhvr>
                                        <p:cTn dur="1000"/>
                                        <p:tgtEl>
                                          <p:spTgt spid="11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3">
                                            <p:txEl>
                                              <p:pRg end="1" st="1"/>
                                            </p:txEl>
                                          </p:spTgt>
                                        </p:tgtEl>
                                        <p:attrNameLst>
                                          <p:attrName>style.visibility</p:attrName>
                                        </p:attrNameLst>
                                      </p:cBhvr>
                                      <p:to>
                                        <p:strVal val="visible"/>
                                      </p:to>
                                    </p:set>
                                    <p:animEffect filter="fade" transition="in">
                                      <p:cBhvr>
                                        <p:cTn dur="1000"/>
                                        <p:tgtEl>
                                          <p:spTgt spid="11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3">
                                            <p:txEl>
                                              <p:pRg end="2" st="2"/>
                                            </p:txEl>
                                          </p:spTgt>
                                        </p:tgtEl>
                                        <p:attrNameLst>
                                          <p:attrName>style.visibility</p:attrName>
                                        </p:attrNameLst>
                                      </p:cBhvr>
                                      <p:to>
                                        <p:strVal val="visible"/>
                                      </p:to>
                                    </p:set>
                                    <p:animEffect filter="fade" transition="in">
                                      <p:cBhvr>
                                        <p:cTn dur="1000"/>
                                        <p:tgtEl>
                                          <p:spTgt spid="11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3">
                                            <p:txEl>
                                              <p:pRg end="3" st="3"/>
                                            </p:txEl>
                                          </p:spTgt>
                                        </p:tgtEl>
                                        <p:attrNameLst>
                                          <p:attrName>style.visibility</p:attrName>
                                        </p:attrNameLst>
                                      </p:cBhvr>
                                      <p:to>
                                        <p:strVal val="visible"/>
                                      </p:to>
                                    </p:set>
                                    <p:animEffect filter="fade" transition="in">
                                      <p:cBhvr>
                                        <p:cTn dur="1000"/>
                                        <p:tgtEl>
                                          <p:spTgt spid="117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geed068b00c_0_1596"/>
          <p:cNvSpPr txBox="1"/>
          <p:nvPr>
            <p:ph idx="1" type="body"/>
          </p:nvPr>
        </p:nvSpPr>
        <p:spPr>
          <a:xfrm>
            <a:off x="424550" y="1215025"/>
            <a:ext cx="5906700" cy="2551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nCr = n! / r! (n-r)!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Where,</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 is the number of things to choose from.</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Choose ‘r’ of them where order doesn’t matter.</a:t>
            </a:r>
            <a:endParaRPr sz="1800">
              <a:latin typeface="Montserrat Medium"/>
              <a:ea typeface="Montserrat Medium"/>
              <a:cs typeface="Montserrat Medium"/>
              <a:sym typeface="Montserrat Medium"/>
            </a:endParaRPr>
          </a:p>
        </p:txBody>
      </p:sp>
      <p:sp>
        <p:nvSpPr>
          <p:cNvPr id="1180" name="Google Shape;1180;geed068b00c_0_159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2"/>
                </a:solidFill>
                <a:latin typeface="Montserrat ExtraBold"/>
                <a:ea typeface="Montserrat ExtraBold"/>
                <a:cs typeface="Montserrat ExtraBold"/>
                <a:sym typeface="Montserrat ExtraBold"/>
              </a:rPr>
              <a:t>Combination Formula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0" st="0"/>
                                            </p:txEl>
                                          </p:spTgt>
                                        </p:tgtEl>
                                        <p:attrNameLst>
                                          <p:attrName>style.visibility</p:attrName>
                                        </p:attrNameLst>
                                      </p:cBhvr>
                                      <p:to>
                                        <p:strVal val="visible"/>
                                      </p:to>
                                    </p:set>
                                    <p:animEffect filter="fade" transition="in">
                                      <p:cBhvr>
                                        <p:cTn dur="1000"/>
                                        <p:tgtEl>
                                          <p:spTgt spid="11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1" st="1"/>
                                            </p:txEl>
                                          </p:spTgt>
                                        </p:tgtEl>
                                        <p:attrNameLst>
                                          <p:attrName>style.visibility</p:attrName>
                                        </p:attrNameLst>
                                      </p:cBhvr>
                                      <p:to>
                                        <p:strVal val="visible"/>
                                      </p:to>
                                    </p:set>
                                    <p:animEffect filter="fade" transition="in">
                                      <p:cBhvr>
                                        <p:cTn dur="1000"/>
                                        <p:tgtEl>
                                          <p:spTgt spid="11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2" st="2"/>
                                            </p:txEl>
                                          </p:spTgt>
                                        </p:tgtEl>
                                        <p:attrNameLst>
                                          <p:attrName>style.visibility</p:attrName>
                                        </p:attrNameLst>
                                      </p:cBhvr>
                                      <p:to>
                                        <p:strVal val="visible"/>
                                      </p:to>
                                    </p:set>
                                    <p:animEffect filter="fade" transition="in">
                                      <p:cBhvr>
                                        <p:cTn dur="1000"/>
                                        <p:tgtEl>
                                          <p:spTgt spid="11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xEl>
                                              <p:pRg end="3" st="3"/>
                                            </p:txEl>
                                          </p:spTgt>
                                        </p:tgtEl>
                                        <p:attrNameLst>
                                          <p:attrName>style.visibility</p:attrName>
                                        </p:attrNameLst>
                                      </p:cBhvr>
                                      <p:to>
                                        <p:strVal val="visible"/>
                                      </p:to>
                                    </p:set>
                                    <p:animEffect filter="fade" transition="in">
                                      <p:cBhvr>
                                        <p:cTn dur="1000"/>
                                        <p:tgtEl>
                                          <p:spTgt spid="117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geed068b00c_0_1601"/>
          <p:cNvSpPr txBox="1"/>
          <p:nvPr>
            <p:ph idx="1" type="body"/>
          </p:nvPr>
        </p:nvSpPr>
        <p:spPr>
          <a:xfrm>
            <a:off x="298350" y="1141400"/>
            <a:ext cx="5906700" cy="2625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Find the number of subsets of the set {5, 10, 15, 20, 25, 30, 35, 40, 45, 50} having 3 elements.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Number of elements in the set is 10 i.e., n = 10 and we have to select 3 elements, r = 3.</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10C3 = 10! / 3! (10-3)! = 10*9*8*7! / 3*2*1*7! = 120</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120 subsets having 3 elements of given set.</a:t>
            </a:r>
            <a:endParaRPr sz="1800">
              <a:latin typeface="Montserrat Medium"/>
              <a:ea typeface="Montserrat Medium"/>
              <a:cs typeface="Montserrat Medium"/>
              <a:sym typeface="Montserrat Medium"/>
            </a:endParaRPr>
          </a:p>
        </p:txBody>
      </p:sp>
      <p:sp>
        <p:nvSpPr>
          <p:cNvPr id="1186" name="Google Shape;1186;geed068b00c_0_160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5">
                                            <p:txEl>
                                              <p:pRg end="0" st="0"/>
                                            </p:txEl>
                                          </p:spTgt>
                                        </p:tgtEl>
                                        <p:attrNameLst>
                                          <p:attrName>style.visibility</p:attrName>
                                        </p:attrNameLst>
                                      </p:cBhvr>
                                      <p:to>
                                        <p:strVal val="visible"/>
                                      </p:to>
                                    </p:set>
                                    <p:animEffect filter="fade" transition="in">
                                      <p:cBhvr>
                                        <p:cTn dur="1000"/>
                                        <p:tgtEl>
                                          <p:spTgt spid="11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5">
                                            <p:txEl>
                                              <p:pRg end="1" st="1"/>
                                            </p:txEl>
                                          </p:spTgt>
                                        </p:tgtEl>
                                        <p:attrNameLst>
                                          <p:attrName>style.visibility</p:attrName>
                                        </p:attrNameLst>
                                      </p:cBhvr>
                                      <p:to>
                                        <p:strVal val="visible"/>
                                      </p:to>
                                    </p:set>
                                    <p:animEffect filter="fade" transition="in">
                                      <p:cBhvr>
                                        <p:cTn dur="1000"/>
                                        <p:tgtEl>
                                          <p:spTgt spid="11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5">
                                            <p:txEl>
                                              <p:pRg end="2" st="2"/>
                                            </p:txEl>
                                          </p:spTgt>
                                        </p:tgtEl>
                                        <p:attrNameLst>
                                          <p:attrName>style.visibility</p:attrName>
                                        </p:attrNameLst>
                                      </p:cBhvr>
                                      <p:to>
                                        <p:strVal val="visible"/>
                                      </p:to>
                                    </p:set>
                                    <p:animEffect filter="fade" transition="in">
                                      <p:cBhvr>
                                        <p:cTn dur="1000"/>
                                        <p:tgtEl>
                                          <p:spTgt spid="11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5">
                                            <p:txEl>
                                              <p:pRg end="3" st="3"/>
                                            </p:txEl>
                                          </p:spTgt>
                                        </p:tgtEl>
                                        <p:attrNameLst>
                                          <p:attrName>style.visibility</p:attrName>
                                        </p:attrNameLst>
                                      </p:cBhvr>
                                      <p:to>
                                        <p:strVal val="visible"/>
                                      </p:to>
                                    </p:set>
                                    <p:animEffect filter="fade" transition="in">
                                      <p:cBhvr>
                                        <p:cTn dur="1000"/>
                                        <p:tgtEl>
                                          <p:spTgt spid="118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geed068b00c_0_1606"/>
          <p:cNvSpPr txBox="1"/>
          <p:nvPr>
            <p:ph idx="1" type="body"/>
          </p:nvPr>
        </p:nvSpPr>
        <p:spPr>
          <a:xfrm>
            <a:off x="308875" y="1183475"/>
            <a:ext cx="5906700" cy="2664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In how many ways, we can choose 3 balls from 4 balls?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Choose from 4 balls i.e., n=4 and we have to choose 3 balls, r=3.</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4C3 = 4! / 3! (4-3)! = 4*3! / 3! = 4.</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4 ways in which we can choose 3 balls from the 4 balls.</a:t>
            </a:r>
            <a:endParaRPr sz="1800">
              <a:latin typeface="Montserrat Medium"/>
              <a:ea typeface="Montserrat Medium"/>
              <a:cs typeface="Montserrat Medium"/>
              <a:sym typeface="Montserrat Medium"/>
            </a:endParaRPr>
          </a:p>
        </p:txBody>
      </p:sp>
      <p:sp>
        <p:nvSpPr>
          <p:cNvPr id="1192" name="Google Shape;1192;geed068b00c_0_160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1">
                                            <p:txEl>
                                              <p:pRg end="0" st="0"/>
                                            </p:txEl>
                                          </p:spTgt>
                                        </p:tgtEl>
                                        <p:attrNameLst>
                                          <p:attrName>style.visibility</p:attrName>
                                        </p:attrNameLst>
                                      </p:cBhvr>
                                      <p:to>
                                        <p:strVal val="visible"/>
                                      </p:to>
                                    </p:set>
                                    <p:animEffect filter="fade" transition="in">
                                      <p:cBhvr>
                                        <p:cTn dur="1000"/>
                                        <p:tgtEl>
                                          <p:spTgt spid="11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1">
                                            <p:txEl>
                                              <p:pRg end="1" st="1"/>
                                            </p:txEl>
                                          </p:spTgt>
                                        </p:tgtEl>
                                        <p:attrNameLst>
                                          <p:attrName>style.visibility</p:attrName>
                                        </p:attrNameLst>
                                      </p:cBhvr>
                                      <p:to>
                                        <p:strVal val="visible"/>
                                      </p:to>
                                    </p:set>
                                    <p:animEffect filter="fade" transition="in">
                                      <p:cBhvr>
                                        <p:cTn dur="1000"/>
                                        <p:tgtEl>
                                          <p:spTgt spid="11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1">
                                            <p:txEl>
                                              <p:pRg end="2" st="2"/>
                                            </p:txEl>
                                          </p:spTgt>
                                        </p:tgtEl>
                                        <p:attrNameLst>
                                          <p:attrName>style.visibility</p:attrName>
                                        </p:attrNameLst>
                                      </p:cBhvr>
                                      <p:to>
                                        <p:strVal val="visible"/>
                                      </p:to>
                                    </p:set>
                                    <p:animEffect filter="fade" transition="in">
                                      <p:cBhvr>
                                        <p:cTn dur="1000"/>
                                        <p:tgtEl>
                                          <p:spTgt spid="11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1">
                                            <p:txEl>
                                              <p:pRg end="3" st="3"/>
                                            </p:txEl>
                                          </p:spTgt>
                                        </p:tgtEl>
                                        <p:attrNameLst>
                                          <p:attrName>style.visibility</p:attrName>
                                        </p:attrNameLst>
                                      </p:cBhvr>
                                      <p:to>
                                        <p:strVal val="visible"/>
                                      </p:to>
                                    </p:set>
                                    <p:animEffect filter="fade" transition="in">
                                      <p:cBhvr>
                                        <p:cTn dur="1000"/>
                                        <p:tgtEl>
                                          <p:spTgt spid="119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geed068b00c_0_1611"/>
          <p:cNvSpPr txBox="1"/>
          <p:nvPr>
            <p:ph idx="1" type="body"/>
          </p:nvPr>
        </p:nvSpPr>
        <p:spPr>
          <a:xfrm>
            <a:off x="308875" y="1183475"/>
            <a:ext cx="6211500" cy="2664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When order/sequence of arrangement is needed.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Number of possible groups are to be found.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Order/sequence of arrangements is not needed.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Used for things of a different kind.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Used for things of a similar kind.</a:t>
            </a:r>
            <a:endParaRPr sz="1800">
              <a:latin typeface="Montserrat Medium"/>
              <a:ea typeface="Montserrat Medium"/>
              <a:cs typeface="Montserrat Medium"/>
              <a:sym typeface="Montserrat Medium"/>
            </a:endParaRPr>
          </a:p>
        </p:txBody>
      </p:sp>
      <p:sp>
        <p:nvSpPr>
          <p:cNvPr id="1198" name="Google Shape;1198;geed068b00c_0_161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2"/>
                </a:solidFill>
                <a:latin typeface="Montserrat ExtraBold"/>
                <a:ea typeface="Montserrat ExtraBold"/>
                <a:cs typeface="Montserrat ExtraBold"/>
                <a:sym typeface="Montserrat ExtraBold"/>
              </a:rPr>
              <a:t>Permutation vs Combination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7">
                                            <p:txEl>
                                              <p:pRg end="0" st="0"/>
                                            </p:txEl>
                                          </p:spTgt>
                                        </p:tgtEl>
                                        <p:attrNameLst>
                                          <p:attrName>style.visibility</p:attrName>
                                        </p:attrNameLst>
                                      </p:cBhvr>
                                      <p:to>
                                        <p:strVal val="visible"/>
                                      </p:to>
                                    </p:set>
                                    <p:animEffect filter="fade" transition="in">
                                      <p:cBhvr>
                                        <p:cTn dur="1000"/>
                                        <p:tgtEl>
                                          <p:spTgt spid="11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7">
                                            <p:txEl>
                                              <p:pRg end="1" st="1"/>
                                            </p:txEl>
                                          </p:spTgt>
                                        </p:tgtEl>
                                        <p:attrNameLst>
                                          <p:attrName>style.visibility</p:attrName>
                                        </p:attrNameLst>
                                      </p:cBhvr>
                                      <p:to>
                                        <p:strVal val="visible"/>
                                      </p:to>
                                    </p:set>
                                    <p:animEffect filter="fade" transition="in">
                                      <p:cBhvr>
                                        <p:cTn dur="1000"/>
                                        <p:tgtEl>
                                          <p:spTgt spid="11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7">
                                            <p:txEl>
                                              <p:pRg end="2" st="2"/>
                                            </p:txEl>
                                          </p:spTgt>
                                        </p:tgtEl>
                                        <p:attrNameLst>
                                          <p:attrName>style.visibility</p:attrName>
                                        </p:attrNameLst>
                                      </p:cBhvr>
                                      <p:to>
                                        <p:strVal val="visible"/>
                                      </p:to>
                                    </p:set>
                                    <p:animEffect filter="fade" transition="in">
                                      <p:cBhvr>
                                        <p:cTn dur="1000"/>
                                        <p:tgtEl>
                                          <p:spTgt spid="11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7">
                                            <p:txEl>
                                              <p:pRg end="3" st="3"/>
                                            </p:txEl>
                                          </p:spTgt>
                                        </p:tgtEl>
                                        <p:attrNameLst>
                                          <p:attrName>style.visibility</p:attrName>
                                        </p:attrNameLst>
                                      </p:cBhvr>
                                      <p:to>
                                        <p:strVal val="visible"/>
                                      </p:to>
                                    </p:set>
                                    <p:animEffect filter="fade" transition="in">
                                      <p:cBhvr>
                                        <p:cTn dur="1000"/>
                                        <p:tgtEl>
                                          <p:spTgt spid="11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7">
                                            <p:txEl>
                                              <p:pRg end="4" st="4"/>
                                            </p:txEl>
                                          </p:spTgt>
                                        </p:tgtEl>
                                        <p:attrNameLst>
                                          <p:attrName>style.visibility</p:attrName>
                                        </p:attrNameLst>
                                      </p:cBhvr>
                                      <p:to>
                                        <p:strVal val="visible"/>
                                      </p:to>
                                    </p:set>
                                    <p:animEffect filter="fade" transition="in">
                                      <p:cBhvr>
                                        <p:cTn dur="1000"/>
                                        <p:tgtEl>
                                          <p:spTgt spid="119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geed068b00c_0_1616"/>
          <p:cNvSpPr txBox="1"/>
          <p:nvPr>
            <p:ph idx="1" type="body"/>
          </p:nvPr>
        </p:nvSpPr>
        <p:spPr>
          <a:xfrm>
            <a:off x="308875" y="1183475"/>
            <a:ext cx="6274800" cy="2664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Permutation of two things from three given things a, b, c is ab, ba, bc, cb, ac, ca.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Combination of two things from three given things a, b, c is ab, bc, ca.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nPr=n!/(n-r)!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nCr =n!/r!(n-r)!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Set of n and r values, the permutation answer is larger than the combination answer.</a:t>
            </a:r>
            <a:endParaRPr sz="1800">
              <a:latin typeface="Montserrat Medium"/>
              <a:ea typeface="Montserrat Medium"/>
              <a:cs typeface="Montserrat Medium"/>
              <a:sym typeface="Montserrat Medium"/>
            </a:endParaRPr>
          </a:p>
        </p:txBody>
      </p:sp>
      <p:sp>
        <p:nvSpPr>
          <p:cNvPr id="1204" name="Google Shape;1204;geed068b00c_0_161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2"/>
                </a:solidFill>
                <a:latin typeface="Montserrat ExtraBold"/>
                <a:ea typeface="Montserrat ExtraBold"/>
                <a:cs typeface="Montserrat ExtraBold"/>
                <a:sym typeface="Montserrat ExtraBold"/>
              </a:rPr>
              <a:t>Permutation vs Combination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3">
                                            <p:txEl>
                                              <p:pRg end="0" st="0"/>
                                            </p:txEl>
                                          </p:spTgt>
                                        </p:tgtEl>
                                        <p:attrNameLst>
                                          <p:attrName>style.visibility</p:attrName>
                                        </p:attrNameLst>
                                      </p:cBhvr>
                                      <p:to>
                                        <p:strVal val="visible"/>
                                      </p:to>
                                    </p:set>
                                    <p:animEffect filter="fade" transition="in">
                                      <p:cBhvr>
                                        <p:cTn dur="1000"/>
                                        <p:tgtEl>
                                          <p:spTgt spid="12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3">
                                            <p:txEl>
                                              <p:pRg end="1" st="1"/>
                                            </p:txEl>
                                          </p:spTgt>
                                        </p:tgtEl>
                                        <p:attrNameLst>
                                          <p:attrName>style.visibility</p:attrName>
                                        </p:attrNameLst>
                                      </p:cBhvr>
                                      <p:to>
                                        <p:strVal val="visible"/>
                                      </p:to>
                                    </p:set>
                                    <p:animEffect filter="fade" transition="in">
                                      <p:cBhvr>
                                        <p:cTn dur="1000"/>
                                        <p:tgtEl>
                                          <p:spTgt spid="12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3">
                                            <p:txEl>
                                              <p:pRg end="2" st="2"/>
                                            </p:txEl>
                                          </p:spTgt>
                                        </p:tgtEl>
                                        <p:attrNameLst>
                                          <p:attrName>style.visibility</p:attrName>
                                        </p:attrNameLst>
                                      </p:cBhvr>
                                      <p:to>
                                        <p:strVal val="visible"/>
                                      </p:to>
                                    </p:set>
                                    <p:animEffect filter="fade" transition="in">
                                      <p:cBhvr>
                                        <p:cTn dur="1000"/>
                                        <p:tgtEl>
                                          <p:spTgt spid="12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3">
                                            <p:txEl>
                                              <p:pRg end="3" st="3"/>
                                            </p:txEl>
                                          </p:spTgt>
                                        </p:tgtEl>
                                        <p:attrNameLst>
                                          <p:attrName>style.visibility</p:attrName>
                                        </p:attrNameLst>
                                      </p:cBhvr>
                                      <p:to>
                                        <p:strVal val="visible"/>
                                      </p:to>
                                    </p:set>
                                    <p:animEffect filter="fade" transition="in">
                                      <p:cBhvr>
                                        <p:cTn dur="1000"/>
                                        <p:tgtEl>
                                          <p:spTgt spid="12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3">
                                            <p:txEl>
                                              <p:pRg end="4" st="4"/>
                                            </p:txEl>
                                          </p:spTgt>
                                        </p:tgtEl>
                                        <p:attrNameLst>
                                          <p:attrName>style.visibility</p:attrName>
                                        </p:attrNameLst>
                                      </p:cBhvr>
                                      <p:to>
                                        <p:strVal val="visible"/>
                                      </p:to>
                                    </p:set>
                                    <p:animEffect filter="fade" transition="in">
                                      <p:cBhvr>
                                        <p:cTn dur="1000"/>
                                        <p:tgtEl>
                                          <p:spTgt spid="120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ge931ea782f_0_136"/>
          <p:cNvSpPr txBox="1"/>
          <p:nvPr>
            <p:ph type="ctrTitle"/>
          </p:nvPr>
        </p:nvSpPr>
        <p:spPr>
          <a:xfrm>
            <a:off x="2175900" y="1950100"/>
            <a:ext cx="47922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C01S03L01. Types of Data</a:t>
            </a:r>
            <a:endParaRPr b="0" sz="2400">
              <a:latin typeface="Montserrat ExtraBold"/>
              <a:ea typeface="Montserrat ExtraBold"/>
              <a:cs typeface="Montserrat ExtraBold"/>
              <a:sym typeface="Montserrat ExtraBold"/>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ge931ea782f_0_140"/>
          <p:cNvSpPr txBox="1"/>
          <p:nvPr>
            <p:ph idx="1" type="body"/>
          </p:nvPr>
        </p:nvSpPr>
        <p:spPr>
          <a:xfrm>
            <a:off x="723300" y="1285875"/>
            <a:ext cx="50130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Factual information recorded and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Used for the purpose of analysis.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Raw information from which statistics are created.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Interpretation and presentation.</a:t>
            </a:r>
            <a:endParaRPr sz="1800">
              <a:latin typeface="Montserrat Medium"/>
              <a:ea typeface="Montserrat Medium"/>
              <a:cs typeface="Montserrat Medium"/>
              <a:sym typeface="Montserrat Medium"/>
            </a:endParaRPr>
          </a:p>
        </p:txBody>
      </p:sp>
      <p:sp>
        <p:nvSpPr>
          <p:cNvPr id="1215" name="Google Shape;1215;ge931ea782f_0_14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What is Data?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4">
                                            <p:txEl>
                                              <p:pRg end="0" st="0"/>
                                            </p:txEl>
                                          </p:spTgt>
                                        </p:tgtEl>
                                        <p:attrNameLst>
                                          <p:attrName>style.visibility</p:attrName>
                                        </p:attrNameLst>
                                      </p:cBhvr>
                                      <p:to>
                                        <p:strVal val="visible"/>
                                      </p:to>
                                    </p:set>
                                    <p:animEffect filter="fade" transition="in">
                                      <p:cBhvr>
                                        <p:cTn dur="1000"/>
                                        <p:tgtEl>
                                          <p:spTgt spid="12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4">
                                            <p:txEl>
                                              <p:pRg end="1" st="1"/>
                                            </p:txEl>
                                          </p:spTgt>
                                        </p:tgtEl>
                                        <p:attrNameLst>
                                          <p:attrName>style.visibility</p:attrName>
                                        </p:attrNameLst>
                                      </p:cBhvr>
                                      <p:to>
                                        <p:strVal val="visible"/>
                                      </p:to>
                                    </p:set>
                                    <p:animEffect filter="fade" transition="in">
                                      <p:cBhvr>
                                        <p:cTn dur="1000"/>
                                        <p:tgtEl>
                                          <p:spTgt spid="12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4">
                                            <p:txEl>
                                              <p:pRg end="2" st="2"/>
                                            </p:txEl>
                                          </p:spTgt>
                                        </p:tgtEl>
                                        <p:attrNameLst>
                                          <p:attrName>style.visibility</p:attrName>
                                        </p:attrNameLst>
                                      </p:cBhvr>
                                      <p:to>
                                        <p:strVal val="visible"/>
                                      </p:to>
                                    </p:set>
                                    <p:animEffect filter="fade" transition="in">
                                      <p:cBhvr>
                                        <p:cTn dur="1000"/>
                                        <p:tgtEl>
                                          <p:spTgt spid="12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4">
                                            <p:txEl>
                                              <p:pRg end="3" st="3"/>
                                            </p:txEl>
                                          </p:spTgt>
                                        </p:tgtEl>
                                        <p:attrNameLst>
                                          <p:attrName>style.visibility</p:attrName>
                                        </p:attrNameLst>
                                      </p:cBhvr>
                                      <p:to>
                                        <p:strVal val="visible"/>
                                      </p:to>
                                    </p:set>
                                    <p:animEffect filter="fade" transition="in">
                                      <p:cBhvr>
                                        <p:cTn dur="1000"/>
                                        <p:tgtEl>
                                          <p:spTgt spid="121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ge672268506_0_271"/>
          <p:cNvSpPr txBox="1"/>
          <p:nvPr>
            <p:ph idx="1" type="body"/>
          </p:nvPr>
        </p:nvSpPr>
        <p:spPr>
          <a:xfrm>
            <a:off x="723300" y="1185425"/>
            <a:ext cx="3315000" cy="3033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Data can be: -</a:t>
            </a:r>
            <a:endParaRPr sz="1800">
              <a:latin typeface="Montserrat Medium"/>
              <a:ea typeface="Montserrat Medium"/>
              <a:cs typeface="Montserrat Medium"/>
              <a:sym typeface="Montserrat Medium"/>
            </a:endParaRPr>
          </a:p>
          <a:p>
            <a:pPr indent="-342900" lvl="0"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Numbers</a:t>
            </a:r>
            <a:endParaRPr sz="1800">
              <a:latin typeface="Montserrat Medium"/>
              <a:ea typeface="Montserrat Medium"/>
              <a:cs typeface="Montserrat Medium"/>
              <a:sym typeface="Montserrat Medium"/>
            </a:endParaRPr>
          </a:p>
          <a:p>
            <a:pPr indent="-342900" lvl="0"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Texts</a:t>
            </a:r>
            <a:endParaRPr sz="1800">
              <a:latin typeface="Montserrat Medium"/>
              <a:ea typeface="Montserrat Medium"/>
              <a:cs typeface="Montserrat Medium"/>
              <a:sym typeface="Montserrat Medium"/>
            </a:endParaRPr>
          </a:p>
          <a:p>
            <a:pPr indent="-342900" lvl="0"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Images</a:t>
            </a:r>
            <a:endParaRPr sz="1800">
              <a:latin typeface="Montserrat Medium"/>
              <a:ea typeface="Montserrat Medium"/>
              <a:cs typeface="Montserrat Medium"/>
              <a:sym typeface="Montserrat Medium"/>
            </a:endParaRPr>
          </a:p>
          <a:p>
            <a:pPr indent="-342900" lvl="0"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Audios</a:t>
            </a:r>
            <a:endParaRPr sz="1800">
              <a:latin typeface="Montserrat Medium"/>
              <a:ea typeface="Montserrat Medium"/>
              <a:cs typeface="Montserrat Medium"/>
              <a:sym typeface="Montserrat Medium"/>
            </a:endParaRPr>
          </a:p>
          <a:p>
            <a:pPr indent="-342900" lvl="0"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Videos, etc.</a:t>
            </a:r>
            <a:endParaRPr sz="1800">
              <a:latin typeface="Montserrat Medium"/>
              <a:ea typeface="Montserrat Medium"/>
              <a:cs typeface="Montserrat Medium"/>
              <a:sym typeface="Montserrat Medium"/>
            </a:endParaRPr>
          </a:p>
        </p:txBody>
      </p:sp>
      <p:sp>
        <p:nvSpPr>
          <p:cNvPr id="1221" name="Google Shape;1221;ge672268506_0_271"/>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What is Data?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0">
                                            <p:txEl>
                                              <p:pRg end="0" st="0"/>
                                            </p:txEl>
                                          </p:spTgt>
                                        </p:tgtEl>
                                        <p:attrNameLst>
                                          <p:attrName>style.visibility</p:attrName>
                                        </p:attrNameLst>
                                      </p:cBhvr>
                                      <p:to>
                                        <p:strVal val="visible"/>
                                      </p:to>
                                    </p:set>
                                    <p:animEffect filter="fade" transition="in">
                                      <p:cBhvr>
                                        <p:cTn dur="1000"/>
                                        <p:tgtEl>
                                          <p:spTgt spid="12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0">
                                            <p:txEl>
                                              <p:pRg end="1" st="1"/>
                                            </p:txEl>
                                          </p:spTgt>
                                        </p:tgtEl>
                                        <p:attrNameLst>
                                          <p:attrName>style.visibility</p:attrName>
                                        </p:attrNameLst>
                                      </p:cBhvr>
                                      <p:to>
                                        <p:strVal val="visible"/>
                                      </p:to>
                                    </p:set>
                                    <p:animEffect filter="fade" transition="in">
                                      <p:cBhvr>
                                        <p:cTn dur="1000"/>
                                        <p:tgtEl>
                                          <p:spTgt spid="12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0">
                                            <p:txEl>
                                              <p:pRg end="2" st="2"/>
                                            </p:txEl>
                                          </p:spTgt>
                                        </p:tgtEl>
                                        <p:attrNameLst>
                                          <p:attrName>style.visibility</p:attrName>
                                        </p:attrNameLst>
                                      </p:cBhvr>
                                      <p:to>
                                        <p:strVal val="visible"/>
                                      </p:to>
                                    </p:set>
                                    <p:animEffect filter="fade" transition="in">
                                      <p:cBhvr>
                                        <p:cTn dur="1000"/>
                                        <p:tgtEl>
                                          <p:spTgt spid="12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0">
                                            <p:txEl>
                                              <p:pRg end="3" st="3"/>
                                            </p:txEl>
                                          </p:spTgt>
                                        </p:tgtEl>
                                        <p:attrNameLst>
                                          <p:attrName>style.visibility</p:attrName>
                                        </p:attrNameLst>
                                      </p:cBhvr>
                                      <p:to>
                                        <p:strVal val="visible"/>
                                      </p:to>
                                    </p:set>
                                    <p:animEffect filter="fade" transition="in">
                                      <p:cBhvr>
                                        <p:cTn dur="1000"/>
                                        <p:tgtEl>
                                          <p:spTgt spid="12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0">
                                            <p:txEl>
                                              <p:pRg end="4" st="4"/>
                                            </p:txEl>
                                          </p:spTgt>
                                        </p:tgtEl>
                                        <p:attrNameLst>
                                          <p:attrName>style.visibility</p:attrName>
                                        </p:attrNameLst>
                                      </p:cBhvr>
                                      <p:to>
                                        <p:strVal val="visible"/>
                                      </p:to>
                                    </p:set>
                                    <p:animEffect filter="fade" transition="in">
                                      <p:cBhvr>
                                        <p:cTn dur="1000"/>
                                        <p:tgtEl>
                                          <p:spTgt spid="12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0">
                                            <p:txEl>
                                              <p:pRg end="5" st="5"/>
                                            </p:txEl>
                                          </p:spTgt>
                                        </p:tgtEl>
                                        <p:attrNameLst>
                                          <p:attrName>style.visibility</p:attrName>
                                        </p:attrNameLst>
                                      </p:cBhvr>
                                      <p:to>
                                        <p:strVal val="visible"/>
                                      </p:to>
                                    </p:set>
                                    <p:animEffect filter="fade" transition="in">
                                      <p:cBhvr>
                                        <p:cTn dur="1000"/>
                                        <p:tgtEl>
                                          <p:spTgt spid="122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e672268506_0_51"/>
          <p:cNvSpPr txBox="1"/>
          <p:nvPr>
            <p:ph idx="1" type="body"/>
          </p:nvPr>
        </p:nvSpPr>
        <p:spPr>
          <a:xfrm>
            <a:off x="938500" y="1265775"/>
            <a:ext cx="5380500" cy="2622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Introduction and the types of random variable.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Probability Mass Function (PMF).</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Probability Density Function (PDF).</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Cumulative Density Function (CDF).</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Joint Probability Function.</a:t>
            </a:r>
            <a:endParaRPr sz="1800">
              <a:latin typeface="Montserrat Medium"/>
              <a:ea typeface="Montserrat Medium"/>
              <a:cs typeface="Montserrat Medium"/>
              <a:sym typeface="Montserrat Medium"/>
            </a:endParaRPr>
          </a:p>
        </p:txBody>
      </p:sp>
      <p:sp>
        <p:nvSpPr>
          <p:cNvPr id="396" name="Google Shape;396;ge672268506_0_51"/>
          <p:cNvSpPr txBox="1"/>
          <p:nvPr>
            <p:ph type="title"/>
          </p:nvPr>
        </p:nvSpPr>
        <p:spPr>
          <a:xfrm>
            <a:off x="466325" y="354600"/>
            <a:ext cx="5735700" cy="6501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Random Variables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0" st="0"/>
                                            </p:txEl>
                                          </p:spTgt>
                                        </p:tgtEl>
                                        <p:attrNameLst>
                                          <p:attrName>style.visibility</p:attrName>
                                        </p:attrNameLst>
                                      </p:cBhvr>
                                      <p:to>
                                        <p:strVal val="visible"/>
                                      </p:to>
                                    </p:set>
                                    <p:animEffect filter="fade" transition="in">
                                      <p:cBhvr>
                                        <p:cTn dur="1000"/>
                                        <p:tgtEl>
                                          <p:spTgt spid="3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1" st="1"/>
                                            </p:txEl>
                                          </p:spTgt>
                                        </p:tgtEl>
                                        <p:attrNameLst>
                                          <p:attrName>style.visibility</p:attrName>
                                        </p:attrNameLst>
                                      </p:cBhvr>
                                      <p:to>
                                        <p:strVal val="visible"/>
                                      </p:to>
                                    </p:set>
                                    <p:animEffect filter="fade" transition="in">
                                      <p:cBhvr>
                                        <p:cTn dur="1000"/>
                                        <p:tgtEl>
                                          <p:spTgt spid="3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2" st="2"/>
                                            </p:txEl>
                                          </p:spTgt>
                                        </p:tgtEl>
                                        <p:attrNameLst>
                                          <p:attrName>style.visibility</p:attrName>
                                        </p:attrNameLst>
                                      </p:cBhvr>
                                      <p:to>
                                        <p:strVal val="visible"/>
                                      </p:to>
                                    </p:set>
                                    <p:animEffect filter="fade" transition="in">
                                      <p:cBhvr>
                                        <p:cTn dur="1000"/>
                                        <p:tgtEl>
                                          <p:spTgt spid="3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3" st="3"/>
                                            </p:txEl>
                                          </p:spTgt>
                                        </p:tgtEl>
                                        <p:attrNameLst>
                                          <p:attrName>style.visibility</p:attrName>
                                        </p:attrNameLst>
                                      </p:cBhvr>
                                      <p:to>
                                        <p:strVal val="visible"/>
                                      </p:to>
                                    </p:set>
                                    <p:animEffect filter="fade" transition="in">
                                      <p:cBhvr>
                                        <p:cTn dur="1000"/>
                                        <p:tgtEl>
                                          <p:spTgt spid="3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4" st="4"/>
                                            </p:txEl>
                                          </p:spTgt>
                                        </p:tgtEl>
                                        <p:attrNameLst>
                                          <p:attrName>style.visibility</p:attrName>
                                        </p:attrNameLst>
                                      </p:cBhvr>
                                      <p:to>
                                        <p:strVal val="visible"/>
                                      </p:to>
                                    </p:set>
                                    <p:animEffect filter="fade" transition="in">
                                      <p:cBhvr>
                                        <p:cTn dur="1000"/>
                                        <p:tgtEl>
                                          <p:spTgt spid="39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ge672268506_0_276"/>
          <p:cNvSpPr txBox="1"/>
          <p:nvPr>
            <p:ph idx="1" type="body"/>
          </p:nvPr>
        </p:nvSpPr>
        <p:spPr>
          <a:xfrm>
            <a:off x="723300" y="1346150"/>
            <a:ext cx="4852200" cy="2873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100"/>
              </a:spcBef>
              <a:spcAft>
                <a:spcPts val="0"/>
              </a:spcAft>
              <a:buNone/>
            </a:pPr>
            <a:r>
              <a:rPr lang="en-GB" sz="1800">
                <a:latin typeface="Montserrat Medium"/>
                <a:ea typeface="Montserrat Medium"/>
                <a:cs typeface="Montserrat Medium"/>
                <a:sym typeface="Montserrat Medium"/>
              </a:rPr>
              <a:t>Two main types: </a:t>
            </a:r>
            <a:endParaRPr sz="1800">
              <a:latin typeface="Montserrat Medium"/>
              <a:ea typeface="Montserrat Medium"/>
              <a:cs typeface="Montserrat Medium"/>
              <a:sym typeface="Montserrat Medium"/>
            </a:endParaRPr>
          </a:p>
          <a:p>
            <a:pPr indent="-342900" lvl="0" marL="457200" rtl="0" algn="l">
              <a:lnSpc>
                <a:spcPct val="20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Qualitative Data or Categorical Data.</a:t>
            </a:r>
            <a:endParaRPr sz="1800">
              <a:latin typeface="Montserrat Medium"/>
              <a:ea typeface="Montserrat Medium"/>
              <a:cs typeface="Montserrat Medium"/>
              <a:sym typeface="Montserrat Medium"/>
            </a:endParaRPr>
          </a:p>
          <a:p>
            <a:pPr indent="-342900" lvl="0" marL="457200" rtl="0" algn="l">
              <a:lnSpc>
                <a:spcPct val="20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Quantitative Data or Numerical Data.</a:t>
            </a:r>
            <a:endParaRPr sz="1800">
              <a:latin typeface="Montserrat Medium"/>
              <a:ea typeface="Montserrat Medium"/>
              <a:cs typeface="Montserrat Medium"/>
              <a:sym typeface="Montserrat Medium"/>
            </a:endParaRPr>
          </a:p>
        </p:txBody>
      </p:sp>
      <p:sp>
        <p:nvSpPr>
          <p:cNvPr id="1227" name="Google Shape;1227;ge672268506_0_276"/>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Types of Data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6">
                                            <p:txEl>
                                              <p:pRg end="0" st="0"/>
                                            </p:txEl>
                                          </p:spTgt>
                                        </p:tgtEl>
                                        <p:attrNameLst>
                                          <p:attrName>style.visibility</p:attrName>
                                        </p:attrNameLst>
                                      </p:cBhvr>
                                      <p:to>
                                        <p:strVal val="visible"/>
                                      </p:to>
                                    </p:set>
                                    <p:animEffect filter="fade" transition="in">
                                      <p:cBhvr>
                                        <p:cTn dur="1000"/>
                                        <p:tgtEl>
                                          <p:spTgt spid="12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6">
                                            <p:txEl>
                                              <p:pRg end="1" st="1"/>
                                            </p:txEl>
                                          </p:spTgt>
                                        </p:tgtEl>
                                        <p:attrNameLst>
                                          <p:attrName>style.visibility</p:attrName>
                                        </p:attrNameLst>
                                      </p:cBhvr>
                                      <p:to>
                                        <p:strVal val="visible"/>
                                      </p:to>
                                    </p:set>
                                    <p:animEffect filter="fade" transition="in">
                                      <p:cBhvr>
                                        <p:cTn dur="1000"/>
                                        <p:tgtEl>
                                          <p:spTgt spid="12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6">
                                            <p:txEl>
                                              <p:pRg end="2" st="2"/>
                                            </p:txEl>
                                          </p:spTgt>
                                        </p:tgtEl>
                                        <p:attrNameLst>
                                          <p:attrName>style.visibility</p:attrName>
                                        </p:attrNameLst>
                                      </p:cBhvr>
                                      <p:to>
                                        <p:strVal val="visible"/>
                                      </p:to>
                                    </p:set>
                                    <p:animEffect filter="fade" transition="in">
                                      <p:cBhvr>
                                        <p:cTn dur="1000"/>
                                        <p:tgtEl>
                                          <p:spTgt spid="122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ge672268506_0_266"/>
          <p:cNvSpPr txBox="1"/>
          <p:nvPr>
            <p:ph idx="1" type="body"/>
          </p:nvPr>
        </p:nvSpPr>
        <p:spPr>
          <a:xfrm>
            <a:off x="723300" y="1105050"/>
            <a:ext cx="5525400" cy="3114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Known as the categorical data.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Fits into the categories.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Cannot be measured in numbers.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Categorical variables such as </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Gender, State, City, etc.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Consists of words, pictures, symbols and not numbers.</a:t>
            </a:r>
            <a:endParaRPr sz="1800">
              <a:latin typeface="Montserrat Medium"/>
              <a:ea typeface="Montserrat Medium"/>
              <a:cs typeface="Montserrat Medium"/>
              <a:sym typeface="Montserrat Medium"/>
            </a:endParaRPr>
          </a:p>
        </p:txBody>
      </p:sp>
      <p:sp>
        <p:nvSpPr>
          <p:cNvPr id="1233" name="Google Shape;1233;ge672268506_0_266"/>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Qualitative Data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xEl>
                                              <p:pRg end="0" st="0"/>
                                            </p:txEl>
                                          </p:spTgt>
                                        </p:tgtEl>
                                        <p:attrNameLst>
                                          <p:attrName>style.visibility</p:attrName>
                                        </p:attrNameLst>
                                      </p:cBhvr>
                                      <p:to>
                                        <p:strVal val="visible"/>
                                      </p:to>
                                    </p:set>
                                    <p:animEffect filter="fade" transition="in">
                                      <p:cBhvr>
                                        <p:cTn dur="1000"/>
                                        <p:tgtEl>
                                          <p:spTgt spid="12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xEl>
                                              <p:pRg end="1" st="1"/>
                                            </p:txEl>
                                          </p:spTgt>
                                        </p:tgtEl>
                                        <p:attrNameLst>
                                          <p:attrName>style.visibility</p:attrName>
                                        </p:attrNameLst>
                                      </p:cBhvr>
                                      <p:to>
                                        <p:strVal val="visible"/>
                                      </p:to>
                                    </p:set>
                                    <p:animEffect filter="fade" transition="in">
                                      <p:cBhvr>
                                        <p:cTn dur="1000"/>
                                        <p:tgtEl>
                                          <p:spTgt spid="12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xEl>
                                              <p:pRg end="2" st="2"/>
                                            </p:txEl>
                                          </p:spTgt>
                                        </p:tgtEl>
                                        <p:attrNameLst>
                                          <p:attrName>style.visibility</p:attrName>
                                        </p:attrNameLst>
                                      </p:cBhvr>
                                      <p:to>
                                        <p:strVal val="visible"/>
                                      </p:to>
                                    </p:set>
                                    <p:animEffect filter="fade" transition="in">
                                      <p:cBhvr>
                                        <p:cTn dur="1000"/>
                                        <p:tgtEl>
                                          <p:spTgt spid="12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xEl>
                                              <p:pRg end="3" st="3"/>
                                            </p:txEl>
                                          </p:spTgt>
                                        </p:tgtEl>
                                        <p:attrNameLst>
                                          <p:attrName>style.visibility</p:attrName>
                                        </p:attrNameLst>
                                      </p:cBhvr>
                                      <p:to>
                                        <p:strVal val="visible"/>
                                      </p:to>
                                    </p:set>
                                    <p:animEffect filter="fade" transition="in">
                                      <p:cBhvr>
                                        <p:cTn dur="1000"/>
                                        <p:tgtEl>
                                          <p:spTgt spid="12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xEl>
                                              <p:pRg end="4" st="4"/>
                                            </p:txEl>
                                          </p:spTgt>
                                        </p:tgtEl>
                                        <p:attrNameLst>
                                          <p:attrName>style.visibility</p:attrName>
                                        </p:attrNameLst>
                                      </p:cBhvr>
                                      <p:to>
                                        <p:strVal val="visible"/>
                                      </p:to>
                                    </p:set>
                                    <p:animEffect filter="fade" transition="in">
                                      <p:cBhvr>
                                        <p:cTn dur="1000"/>
                                        <p:tgtEl>
                                          <p:spTgt spid="12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xEl>
                                              <p:pRg end="5" st="5"/>
                                            </p:txEl>
                                          </p:spTgt>
                                        </p:tgtEl>
                                        <p:attrNameLst>
                                          <p:attrName>style.visibility</p:attrName>
                                        </p:attrNameLst>
                                      </p:cBhvr>
                                      <p:to>
                                        <p:strVal val="visible"/>
                                      </p:to>
                                    </p:set>
                                    <p:animEffect filter="fade" transition="in">
                                      <p:cBhvr>
                                        <p:cTn dur="1000"/>
                                        <p:tgtEl>
                                          <p:spTgt spid="123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ge672268506_0_282"/>
          <p:cNvSpPr txBox="1"/>
          <p:nvPr>
            <p:ph idx="1" type="body"/>
          </p:nvPr>
        </p:nvSpPr>
        <p:spPr>
          <a:xfrm>
            <a:off x="723300" y="1105050"/>
            <a:ext cx="4138800" cy="3114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Examples of qualitative data are: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Colors.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Destination.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Nationality.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City names.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100"/>
              </a:spcAft>
              <a:buSzPts val="1800"/>
              <a:buFont typeface="Montserrat Medium"/>
              <a:buChar char="●"/>
            </a:pPr>
            <a:r>
              <a:rPr lang="en-GB" sz="1800">
                <a:latin typeface="Montserrat Medium"/>
                <a:ea typeface="Montserrat Medium"/>
                <a:cs typeface="Montserrat Medium"/>
                <a:sym typeface="Montserrat Medium"/>
              </a:rPr>
              <a:t>Gender.</a:t>
            </a:r>
            <a:endParaRPr sz="1800">
              <a:latin typeface="Montserrat Medium"/>
              <a:ea typeface="Montserrat Medium"/>
              <a:cs typeface="Montserrat Medium"/>
              <a:sym typeface="Montserrat Medium"/>
            </a:endParaRPr>
          </a:p>
        </p:txBody>
      </p:sp>
      <p:sp>
        <p:nvSpPr>
          <p:cNvPr id="1239" name="Google Shape;1239;ge672268506_0_282"/>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Qualitative Data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8">
                                            <p:txEl>
                                              <p:pRg end="0" st="0"/>
                                            </p:txEl>
                                          </p:spTgt>
                                        </p:tgtEl>
                                        <p:attrNameLst>
                                          <p:attrName>style.visibility</p:attrName>
                                        </p:attrNameLst>
                                      </p:cBhvr>
                                      <p:to>
                                        <p:strVal val="visible"/>
                                      </p:to>
                                    </p:set>
                                    <p:animEffect filter="fade" transition="in">
                                      <p:cBhvr>
                                        <p:cTn dur="1000"/>
                                        <p:tgtEl>
                                          <p:spTgt spid="12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8">
                                            <p:txEl>
                                              <p:pRg end="1" st="1"/>
                                            </p:txEl>
                                          </p:spTgt>
                                        </p:tgtEl>
                                        <p:attrNameLst>
                                          <p:attrName>style.visibility</p:attrName>
                                        </p:attrNameLst>
                                      </p:cBhvr>
                                      <p:to>
                                        <p:strVal val="visible"/>
                                      </p:to>
                                    </p:set>
                                    <p:animEffect filter="fade" transition="in">
                                      <p:cBhvr>
                                        <p:cTn dur="1000"/>
                                        <p:tgtEl>
                                          <p:spTgt spid="12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8">
                                            <p:txEl>
                                              <p:pRg end="2" st="2"/>
                                            </p:txEl>
                                          </p:spTgt>
                                        </p:tgtEl>
                                        <p:attrNameLst>
                                          <p:attrName>style.visibility</p:attrName>
                                        </p:attrNameLst>
                                      </p:cBhvr>
                                      <p:to>
                                        <p:strVal val="visible"/>
                                      </p:to>
                                    </p:set>
                                    <p:animEffect filter="fade" transition="in">
                                      <p:cBhvr>
                                        <p:cTn dur="1000"/>
                                        <p:tgtEl>
                                          <p:spTgt spid="12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8">
                                            <p:txEl>
                                              <p:pRg end="3" st="3"/>
                                            </p:txEl>
                                          </p:spTgt>
                                        </p:tgtEl>
                                        <p:attrNameLst>
                                          <p:attrName>style.visibility</p:attrName>
                                        </p:attrNameLst>
                                      </p:cBhvr>
                                      <p:to>
                                        <p:strVal val="visible"/>
                                      </p:to>
                                    </p:set>
                                    <p:animEffect filter="fade" transition="in">
                                      <p:cBhvr>
                                        <p:cTn dur="1000"/>
                                        <p:tgtEl>
                                          <p:spTgt spid="12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8">
                                            <p:txEl>
                                              <p:pRg end="4" st="4"/>
                                            </p:txEl>
                                          </p:spTgt>
                                        </p:tgtEl>
                                        <p:attrNameLst>
                                          <p:attrName>style.visibility</p:attrName>
                                        </p:attrNameLst>
                                      </p:cBhvr>
                                      <p:to>
                                        <p:strVal val="visible"/>
                                      </p:to>
                                    </p:set>
                                    <p:animEffect filter="fade" transition="in">
                                      <p:cBhvr>
                                        <p:cTn dur="1000"/>
                                        <p:tgtEl>
                                          <p:spTgt spid="123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8">
                                            <p:txEl>
                                              <p:pRg end="5" st="5"/>
                                            </p:txEl>
                                          </p:spTgt>
                                        </p:tgtEl>
                                        <p:attrNameLst>
                                          <p:attrName>style.visibility</p:attrName>
                                        </p:attrNameLst>
                                      </p:cBhvr>
                                      <p:to>
                                        <p:strVal val="visible"/>
                                      </p:to>
                                    </p:set>
                                    <p:animEffect filter="fade" transition="in">
                                      <p:cBhvr>
                                        <p:cTn dur="1000"/>
                                        <p:tgtEl>
                                          <p:spTgt spid="123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ge672268506_0_287"/>
          <p:cNvSpPr txBox="1"/>
          <p:nvPr>
            <p:ph idx="1" type="body"/>
          </p:nvPr>
        </p:nvSpPr>
        <p:spPr>
          <a:xfrm>
            <a:off x="723300" y="1225600"/>
            <a:ext cx="5284200" cy="2993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800">
                <a:latin typeface="Montserrat"/>
                <a:ea typeface="Montserrat"/>
                <a:cs typeface="Montserrat"/>
                <a:sym typeface="Montserrat"/>
              </a:rPr>
              <a:t>Nominal data:</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Labelling variables.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‘nominal’ comes from the Latin word.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“nomen” which means ‘name’.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 nominal data as ‘labels’.</a:t>
            </a:r>
            <a:endParaRPr sz="1800">
              <a:latin typeface="Montserrat Medium"/>
              <a:ea typeface="Montserrat Medium"/>
              <a:cs typeface="Montserrat Medium"/>
              <a:sym typeface="Montserrat Medium"/>
            </a:endParaRPr>
          </a:p>
        </p:txBody>
      </p:sp>
      <p:sp>
        <p:nvSpPr>
          <p:cNvPr id="1245" name="Google Shape;1245;ge672268506_0_287"/>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Types of Qualitative Data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4">
                                            <p:txEl>
                                              <p:pRg end="0" st="0"/>
                                            </p:txEl>
                                          </p:spTgt>
                                        </p:tgtEl>
                                        <p:attrNameLst>
                                          <p:attrName>style.visibility</p:attrName>
                                        </p:attrNameLst>
                                      </p:cBhvr>
                                      <p:to>
                                        <p:strVal val="visible"/>
                                      </p:to>
                                    </p:set>
                                    <p:animEffect filter="fade" transition="in">
                                      <p:cBhvr>
                                        <p:cTn dur="1000"/>
                                        <p:tgtEl>
                                          <p:spTgt spid="12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4">
                                            <p:txEl>
                                              <p:pRg end="1" st="1"/>
                                            </p:txEl>
                                          </p:spTgt>
                                        </p:tgtEl>
                                        <p:attrNameLst>
                                          <p:attrName>style.visibility</p:attrName>
                                        </p:attrNameLst>
                                      </p:cBhvr>
                                      <p:to>
                                        <p:strVal val="visible"/>
                                      </p:to>
                                    </p:set>
                                    <p:animEffect filter="fade" transition="in">
                                      <p:cBhvr>
                                        <p:cTn dur="1000"/>
                                        <p:tgtEl>
                                          <p:spTgt spid="12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4">
                                            <p:txEl>
                                              <p:pRg end="2" st="2"/>
                                            </p:txEl>
                                          </p:spTgt>
                                        </p:tgtEl>
                                        <p:attrNameLst>
                                          <p:attrName>style.visibility</p:attrName>
                                        </p:attrNameLst>
                                      </p:cBhvr>
                                      <p:to>
                                        <p:strVal val="visible"/>
                                      </p:to>
                                    </p:set>
                                    <p:animEffect filter="fade" transition="in">
                                      <p:cBhvr>
                                        <p:cTn dur="1000"/>
                                        <p:tgtEl>
                                          <p:spTgt spid="12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4">
                                            <p:txEl>
                                              <p:pRg end="3" st="3"/>
                                            </p:txEl>
                                          </p:spTgt>
                                        </p:tgtEl>
                                        <p:attrNameLst>
                                          <p:attrName>style.visibility</p:attrName>
                                        </p:attrNameLst>
                                      </p:cBhvr>
                                      <p:to>
                                        <p:strVal val="visible"/>
                                      </p:to>
                                    </p:set>
                                    <p:animEffect filter="fade" transition="in">
                                      <p:cBhvr>
                                        <p:cTn dur="1000"/>
                                        <p:tgtEl>
                                          <p:spTgt spid="12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4">
                                            <p:txEl>
                                              <p:pRg end="4" st="4"/>
                                            </p:txEl>
                                          </p:spTgt>
                                        </p:tgtEl>
                                        <p:attrNameLst>
                                          <p:attrName>style.visibility</p:attrName>
                                        </p:attrNameLst>
                                      </p:cBhvr>
                                      <p:to>
                                        <p:strVal val="visible"/>
                                      </p:to>
                                    </p:set>
                                    <p:animEffect filter="fade" transition="in">
                                      <p:cBhvr>
                                        <p:cTn dur="1000"/>
                                        <p:tgtEl>
                                          <p:spTgt spid="124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ge672268506_0_292"/>
          <p:cNvSpPr txBox="1"/>
          <p:nvPr>
            <p:ph idx="1" type="body"/>
          </p:nvPr>
        </p:nvSpPr>
        <p:spPr>
          <a:xfrm>
            <a:off x="632875" y="1145225"/>
            <a:ext cx="5475000" cy="2993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Examples of nominal data are: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Gender(Woman, Men)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Hair Color(Blonde, Brown, Black, Golden)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Nationality(Indian, Japanese, American)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100"/>
              </a:spcAft>
              <a:buSzPts val="1800"/>
              <a:buFont typeface="Montserrat Medium"/>
              <a:buChar char="●"/>
            </a:pPr>
            <a:r>
              <a:rPr lang="en-GB" sz="1800">
                <a:latin typeface="Montserrat Medium"/>
                <a:ea typeface="Montserrat Medium"/>
                <a:cs typeface="Montserrat Medium"/>
                <a:sym typeface="Montserrat Medium"/>
              </a:rPr>
              <a:t>Marital Status (Married, Single, Widow, Divorcee)</a:t>
            </a:r>
            <a:endParaRPr i="1" sz="1800">
              <a:latin typeface="Montserrat Medium"/>
              <a:ea typeface="Montserrat Medium"/>
              <a:cs typeface="Montserrat Medium"/>
              <a:sym typeface="Montserrat Medium"/>
            </a:endParaRPr>
          </a:p>
        </p:txBody>
      </p:sp>
      <p:sp>
        <p:nvSpPr>
          <p:cNvPr id="1251" name="Google Shape;1251;ge672268506_0_292"/>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Types of Qualitative Data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0">
                                            <p:txEl>
                                              <p:pRg end="0" st="0"/>
                                            </p:txEl>
                                          </p:spTgt>
                                        </p:tgtEl>
                                        <p:attrNameLst>
                                          <p:attrName>style.visibility</p:attrName>
                                        </p:attrNameLst>
                                      </p:cBhvr>
                                      <p:to>
                                        <p:strVal val="visible"/>
                                      </p:to>
                                    </p:set>
                                    <p:animEffect filter="fade" transition="in">
                                      <p:cBhvr>
                                        <p:cTn dur="1000"/>
                                        <p:tgtEl>
                                          <p:spTgt spid="12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0">
                                            <p:txEl>
                                              <p:pRg end="1" st="1"/>
                                            </p:txEl>
                                          </p:spTgt>
                                        </p:tgtEl>
                                        <p:attrNameLst>
                                          <p:attrName>style.visibility</p:attrName>
                                        </p:attrNameLst>
                                      </p:cBhvr>
                                      <p:to>
                                        <p:strVal val="visible"/>
                                      </p:to>
                                    </p:set>
                                    <p:animEffect filter="fade" transition="in">
                                      <p:cBhvr>
                                        <p:cTn dur="1000"/>
                                        <p:tgtEl>
                                          <p:spTgt spid="12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0">
                                            <p:txEl>
                                              <p:pRg end="2" st="2"/>
                                            </p:txEl>
                                          </p:spTgt>
                                        </p:tgtEl>
                                        <p:attrNameLst>
                                          <p:attrName>style.visibility</p:attrName>
                                        </p:attrNameLst>
                                      </p:cBhvr>
                                      <p:to>
                                        <p:strVal val="visible"/>
                                      </p:to>
                                    </p:set>
                                    <p:animEffect filter="fade" transition="in">
                                      <p:cBhvr>
                                        <p:cTn dur="1000"/>
                                        <p:tgtEl>
                                          <p:spTgt spid="12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0">
                                            <p:txEl>
                                              <p:pRg end="3" st="3"/>
                                            </p:txEl>
                                          </p:spTgt>
                                        </p:tgtEl>
                                        <p:attrNameLst>
                                          <p:attrName>style.visibility</p:attrName>
                                        </p:attrNameLst>
                                      </p:cBhvr>
                                      <p:to>
                                        <p:strVal val="visible"/>
                                      </p:to>
                                    </p:set>
                                    <p:animEffect filter="fade" transition="in">
                                      <p:cBhvr>
                                        <p:cTn dur="1000"/>
                                        <p:tgtEl>
                                          <p:spTgt spid="125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0">
                                            <p:txEl>
                                              <p:pRg end="4" st="4"/>
                                            </p:txEl>
                                          </p:spTgt>
                                        </p:tgtEl>
                                        <p:attrNameLst>
                                          <p:attrName>style.visibility</p:attrName>
                                        </p:attrNameLst>
                                      </p:cBhvr>
                                      <p:to>
                                        <p:strVal val="visible"/>
                                      </p:to>
                                    </p:set>
                                    <p:animEffect filter="fade" transition="in">
                                      <p:cBhvr>
                                        <p:cTn dur="1000"/>
                                        <p:tgtEl>
                                          <p:spTgt spid="125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ge672268506_0_297"/>
          <p:cNvSpPr txBox="1"/>
          <p:nvPr>
            <p:ph idx="1" type="body"/>
          </p:nvPr>
        </p:nvSpPr>
        <p:spPr>
          <a:xfrm>
            <a:off x="602750" y="1054800"/>
            <a:ext cx="5766300" cy="3114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“in-between” qualitative and quantitative variables.</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Ordinal data is the qualitative data for which the values are ordered.</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Also assign numbers to ordinal data.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Cannot do math with those numbers. </a:t>
            </a:r>
            <a:endParaRPr sz="1800">
              <a:latin typeface="Montserrat Medium"/>
              <a:ea typeface="Montserrat Medium"/>
              <a:cs typeface="Montserrat Medium"/>
              <a:sym typeface="Montserrat Medium"/>
            </a:endParaRPr>
          </a:p>
          <a:p>
            <a:pPr indent="457200" lvl="0" marL="457200" rtl="0" algn="l">
              <a:lnSpc>
                <a:spcPct val="150000"/>
              </a:lnSpc>
              <a:spcBef>
                <a:spcPts val="100"/>
              </a:spcBef>
              <a:spcAft>
                <a:spcPts val="100"/>
              </a:spcAft>
              <a:buNone/>
            </a:pPr>
            <a:r>
              <a:rPr lang="en-GB" sz="1800">
                <a:latin typeface="Montserrat Medium"/>
                <a:ea typeface="Montserrat Medium"/>
                <a:cs typeface="Montserrat Medium"/>
                <a:sym typeface="Montserrat Medium"/>
              </a:rPr>
              <a:t>For example, “first, second, third…etc.”</a:t>
            </a:r>
            <a:endParaRPr sz="1800">
              <a:latin typeface="Montserrat Medium"/>
              <a:ea typeface="Montserrat Medium"/>
              <a:cs typeface="Montserrat Medium"/>
              <a:sym typeface="Montserrat Medium"/>
            </a:endParaRPr>
          </a:p>
        </p:txBody>
      </p:sp>
      <p:sp>
        <p:nvSpPr>
          <p:cNvPr id="1257" name="Google Shape;1257;ge672268506_0_297"/>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Types of Qualitative Data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6">
                                            <p:txEl>
                                              <p:pRg end="0" st="0"/>
                                            </p:txEl>
                                          </p:spTgt>
                                        </p:tgtEl>
                                        <p:attrNameLst>
                                          <p:attrName>style.visibility</p:attrName>
                                        </p:attrNameLst>
                                      </p:cBhvr>
                                      <p:to>
                                        <p:strVal val="visible"/>
                                      </p:to>
                                    </p:set>
                                    <p:animEffect filter="fade" transition="in">
                                      <p:cBhvr>
                                        <p:cTn dur="1000"/>
                                        <p:tgtEl>
                                          <p:spTgt spid="12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6">
                                            <p:txEl>
                                              <p:pRg end="1" st="1"/>
                                            </p:txEl>
                                          </p:spTgt>
                                        </p:tgtEl>
                                        <p:attrNameLst>
                                          <p:attrName>style.visibility</p:attrName>
                                        </p:attrNameLst>
                                      </p:cBhvr>
                                      <p:to>
                                        <p:strVal val="visible"/>
                                      </p:to>
                                    </p:set>
                                    <p:animEffect filter="fade" transition="in">
                                      <p:cBhvr>
                                        <p:cTn dur="1000"/>
                                        <p:tgtEl>
                                          <p:spTgt spid="12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6">
                                            <p:txEl>
                                              <p:pRg end="2" st="2"/>
                                            </p:txEl>
                                          </p:spTgt>
                                        </p:tgtEl>
                                        <p:attrNameLst>
                                          <p:attrName>style.visibility</p:attrName>
                                        </p:attrNameLst>
                                      </p:cBhvr>
                                      <p:to>
                                        <p:strVal val="visible"/>
                                      </p:to>
                                    </p:set>
                                    <p:animEffect filter="fade" transition="in">
                                      <p:cBhvr>
                                        <p:cTn dur="1000"/>
                                        <p:tgtEl>
                                          <p:spTgt spid="12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6">
                                            <p:txEl>
                                              <p:pRg end="3" st="3"/>
                                            </p:txEl>
                                          </p:spTgt>
                                        </p:tgtEl>
                                        <p:attrNameLst>
                                          <p:attrName>style.visibility</p:attrName>
                                        </p:attrNameLst>
                                      </p:cBhvr>
                                      <p:to>
                                        <p:strVal val="visible"/>
                                      </p:to>
                                    </p:set>
                                    <p:animEffect filter="fade" transition="in">
                                      <p:cBhvr>
                                        <p:cTn dur="1000"/>
                                        <p:tgtEl>
                                          <p:spTgt spid="12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6">
                                            <p:txEl>
                                              <p:pRg end="4" st="4"/>
                                            </p:txEl>
                                          </p:spTgt>
                                        </p:tgtEl>
                                        <p:attrNameLst>
                                          <p:attrName>style.visibility</p:attrName>
                                        </p:attrNameLst>
                                      </p:cBhvr>
                                      <p:to>
                                        <p:strVal val="visible"/>
                                      </p:to>
                                    </p:set>
                                    <p:animEffect filter="fade" transition="in">
                                      <p:cBhvr>
                                        <p:cTn dur="1000"/>
                                        <p:tgtEl>
                                          <p:spTgt spid="125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ge672268506_0_302"/>
          <p:cNvSpPr txBox="1"/>
          <p:nvPr>
            <p:ph idx="1" type="body"/>
          </p:nvPr>
        </p:nvSpPr>
        <p:spPr>
          <a:xfrm>
            <a:off x="602750" y="1105050"/>
            <a:ext cx="5565300" cy="3465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Examples of Ordinal Data are: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Ranking of users in a competition are - first, second, and third, etc.</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By company on a scale of 1-10.</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Economic status may be low, medium, and high.</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100"/>
              </a:spcAft>
              <a:buSzPts val="1800"/>
              <a:buFont typeface="Montserrat Medium"/>
              <a:buChar char="●"/>
            </a:pPr>
            <a:r>
              <a:rPr lang="en-GB" sz="1800">
                <a:latin typeface="Montserrat Medium"/>
                <a:ea typeface="Montserrat Medium"/>
                <a:cs typeface="Montserrat Medium"/>
                <a:sym typeface="Montserrat Medium"/>
              </a:rPr>
              <a:t>Education can be Primary, Secondary, Tertiary.</a:t>
            </a:r>
            <a:endParaRPr sz="1800">
              <a:latin typeface="Montserrat Medium"/>
              <a:ea typeface="Montserrat Medium"/>
              <a:cs typeface="Montserrat Medium"/>
              <a:sym typeface="Montserrat Medium"/>
            </a:endParaRPr>
          </a:p>
        </p:txBody>
      </p:sp>
      <p:sp>
        <p:nvSpPr>
          <p:cNvPr id="1263" name="Google Shape;1263;ge672268506_0_302"/>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Types of Qualitative Data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2">
                                            <p:txEl>
                                              <p:pRg end="0" st="0"/>
                                            </p:txEl>
                                          </p:spTgt>
                                        </p:tgtEl>
                                        <p:attrNameLst>
                                          <p:attrName>style.visibility</p:attrName>
                                        </p:attrNameLst>
                                      </p:cBhvr>
                                      <p:to>
                                        <p:strVal val="visible"/>
                                      </p:to>
                                    </p:set>
                                    <p:animEffect filter="fade" transition="in">
                                      <p:cBhvr>
                                        <p:cTn dur="1000"/>
                                        <p:tgtEl>
                                          <p:spTgt spid="12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2">
                                            <p:txEl>
                                              <p:pRg end="1" st="1"/>
                                            </p:txEl>
                                          </p:spTgt>
                                        </p:tgtEl>
                                        <p:attrNameLst>
                                          <p:attrName>style.visibility</p:attrName>
                                        </p:attrNameLst>
                                      </p:cBhvr>
                                      <p:to>
                                        <p:strVal val="visible"/>
                                      </p:to>
                                    </p:set>
                                    <p:animEffect filter="fade" transition="in">
                                      <p:cBhvr>
                                        <p:cTn dur="1000"/>
                                        <p:tgtEl>
                                          <p:spTgt spid="12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2">
                                            <p:txEl>
                                              <p:pRg end="2" st="2"/>
                                            </p:txEl>
                                          </p:spTgt>
                                        </p:tgtEl>
                                        <p:attrNameLst>
                                          <p:attrName>style.visibility</p:attrName>
                                        </p:attrNameLst>
                                      </p:cBhvr>
                                      <p:to>
                                        <p:strVal val="visible"/>
                                      </p:to>
                                    </p:set>
                                    <p:animEffect filter="fade" transition="in">
                                      <p:cBhvr>
                                        <p:cTn dur="1000"/>
                                        <p:tgtEl>
                                          <p:spTgt spid="12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2">
                                            <p:txEl>
                                              <p:pRg end="3" st="3"/>
                                            </p:txEl>
                                          </p:spTgt>
                                        </p:tgtEl>
                                        <p:attrNameLst>
                                          <p:attrName>style.visibility</p:attrName>
                                        </p:attrNameLst>
                                      </p:cBhvr>
                                      <p:to>
                                        <p:strVal val="visible"/>
                                      </p:to>
                                    </p:set>
                                    <p:animEffect filter="fade" transition="in">
                                      <p:cBhvr>
                                        <p:cTn dur="1000"/>
                                        <p:tgtEl>
                                          <p:spTgt spid="12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2">
                                            <p:txEl>
                                              <p:pRg end="4" st="4"/>
                                            </p:txEl>
                                          </p:spTgt>
                                        </p:tgtEl>
                                        <p:attrNameLst>
                                          <p:attrName>style.visibility</p:attrName>
                                        </p:attrNameLst>
                                      </p:cBhvr>
                                      <p:to>
                                        <p:strVal val="visible"/>
                                      </p:to>
                                    </p:set>
                                    <p:animEffect filter="fade" transition="in">
                                      <p:cBhvr>
                                        <p:cTn dur="1000"/>
                                        <p:tgtEl>
                                          <p:spTgt spid="126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ge672268506_0_307"/>
          <p:cNvSpPr txBox="1"/>
          <p:nvPr>
            <p:ph idx="1" type="body"/>
          </p:nvPr>
        </p:nvSpPr>
        <p:spPr>
          <a:xfrm>
            <a:off x="522400" y="1095025"/>
            <a:ext cx="5756400" cy="3465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Quantitative data is numerical in nature. Quantitative data as numbers.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Measured by numerical variables.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Do statistical manipulation on the quantitative data.</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Represent it in various graphs and charts like line charts, Bar Graphs, scatter plots, etc.</a:t>
            </a:r>
            <a:endParaRPr sz="1800">
              <a:latin typeface="Montserrat Medium"/>
              <a:ea typeface="Montserrat Medium"/>
              <a:cs typeface="Montserrat Medium"/>
              <a:sym typeface="Montserrat Medium"/>
            </a:endParaRPr>
          </a:p>
        </p:txBody>
      </p:sp>
      <p:sp>
        <p:nvSpPr>
          <p:cNvPr id="1269" name="Google Shape;1269;ge672268506_0_307"/>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Quantitative Data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8">
                                            <p:txEl>
                                              <p:pRg end="0" st="0"/>
                                            </p:txEl>
                                          </p:spTgt>
                                        </p:tgtEl>
                                        <p:attrNameLst>
                                          <p:attrName>style.visibility</p:attrName>
                                        </p:attrNameLst>
                                      </p:cBhvr>
                                      <p:to>
                                        <p:strVal val="visible"/>
                                      </p:to>
                                    </p:set>
                                    <p:animEffect filter="fade" transition="in">
                                      <p:cBhvr>
                                        <p:cTn dur="1000"/>
                                        <p:tgtEl>
                                          <p:spTgt spid="12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8">
                                            <p:txEl>
                                              <p:pRg end="1" st="1"/>
                                            </p:txEl>
                                          </p:spTgt>
                                        </p:tgtEl>
                                        <p:attrNameLst>
                                          <p:attrName>style.visibility</p:attrName>
                                        </p:attrNameLst>
                                      </p:cBhvr>
                                      <p:to>
                                        <p:strVal val="visible"/>
                                      </p:to>
                                    </p:set>
                                    <p:animEffect filter="fade" transition="in">
                                      <p:cBhvr>
                                        <p:cTn dur="1000"/>
                                        <p:tgtEl>
                                          <p:spTgt spid="12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8">
                                            <p:txEl>
                                              <p:pRg end="2" st="2"/>
                                            </p:txEl>
                                          </p:spTgt>
                                        </p:tgtEl>
                                        <p:attrNameLst>
                                          <p:attrName>style.visibility</p:attrName>
                                        </p:attrNameLst>
                                      </p:cBhvr>
                                      <p:to>
                                        <p:strVal val="visible"/>
                                      </p:to>
                                    </p:set>
                                    <p:animEffect filter="fade" transition="in">
                                      <p:cBhvr>
                                        <p:cTn dur="1000"/>
                                        <p:tgtEl>
                                          <p:spTgt spid="12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8">
                                            <p:txEl>
                                              <p:pRg end="3" st="3"/>
                                            </p:txEl>
                                          </p:spTgt>
                                        </p:tgtEl>
                                        <p:attrNameLst>
                                          <p:attrName>style.visibility</p:attrName>
                                        </p:attrNameLst>
                                      </p:cBhvr>
                                      <p:to>
                                        <p:strVal val="visible"/>
                                      </p:to>
                                    </p:set>
                                    <p:animEffect filter="fade" transition="in">
                                      <p:cBhvr>
                                        <p:cTn dur="1000"/>
                                        <p:tgtEl>
                                          <p:spTgt spid="126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ge672268506_0_319"/>
          <p:cNvSpPr txBox="1"/>
          <p:nvPr>
            <p:ph idx="1" type="body"/>
          </p:nvPr>
        </p:nvSpPr>
        <p:spPr>
          <a:xfrm>
            <a:off x="602750" y="1105050"/>
            <a:ext cx="5565300" cy="3465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latin typeface="Montserrat Medium"/>
                <a:ea typeface="Montserrat Medium"/>
                <a:cs typeface="Montserrat Medium"/>
                <a:sym typeface="Montserrat Medium"/>
              </a:rPr>
              <a:t>Examples of quantitative data are: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Marks of a particular subject of 100. </a:t>
            </a:r>
            <a:endParaRPr sz="1800">
              <a:latin typeface="Montserrat Medium"/>
              <a:ea typeface="Montserrat Medium"/>
              <a:cs typeface="Montserrat Medium"/>
              <a:sym typeface="Montserrat Medium"/>
            </a:endParaRPr>
          </a:p>
          <a:p>
            <a:pPr indent="457200" lvl="0" marL="457200" rtl="0" algn="l">
              <a:lnSpc>
                <a:spcPct val="150000"/>
              </a:lnSpc>
              <a:spcBef>
                <a:spcPts val="100"/>
              </a:spcBef>
              <a:spcAft>
                <a:spcPts val="0"/>
              </a:spcAft>
              <a:buNone/>
            </a:pPr>
            <a:r>
              <a:rPr lang="en-GB" sz="1800">
                <a:latin typeface="Montserrat Medium"/>
                <a:ea typeface="Montserrat Medium"/>
                <a:cs typeface="Montserrat Medium"/>
                <a:sym typeface="Montserrat Medium"/>
              </a:rPr>
              <a:t>e.g., 67, 89, 80, etc.</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The weight of a person</a:t>
            </a:r>
            <a:endParaRPr sz="1800">
              <a:latin typeface="Montserrat Medium"/>
              <a:ea typeface="Montserrat Medium"/>
              <a:cs typeface="Montserrat Medium"/>
              <a:sym typeface="Montserrat Medium"/>
            </a:endParaRPr>
          </a:p>
          <a:p>
            <a:pPr indent="457200" lvl="0" marL="457200" rtl="0" algn="l">
              <a:lnSpc>
                <a:spcPct val="150000"/>
              </a:lnSpc>
              <a:spcBef>
                <a:spcPts val="100"/>
              </a:spcBef>
              <a:spcAft>
                <a:spcPts val="0"/>
              </a:spcAft>
              <a:buNone/>
            </a:pPr>
            <a:r>
              <a:rPr lang="en-GB" sz="1800">
                <a:latin typeface="Montserrat Medium"/>
                <a:ea typeface="Montserrat Medium"/>
                <a:cs typeface="Montserrat Medium"/>
                <a:sym typeface="Montserrat Medium"/>
              </a:rPr>
              <a:t>e</a:t>
            </a:r>
            <a:r>
              <a:rPr lang="en-GB" sz="1800">
                <a:latin typeface="Montserrat Medium"/>
                <a:ea typeface="Montserrat Medium"/>
                <a:cs typeface="Montserrat Medium"/>
                <a:sym typeface="Montserrat Medium"/>
              </a:rPr>
              <a:t>.g., 75, 60, 83, etc.</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The temperature in a room in Celsius</a:t>
            </a:r>
            <a:endParaRPr sz="1800">
              <a:latin typeface="Montserrat Medium"/>
              <a:ea typeface="Montserrat Medium"/>
              <a:cs typeface="Montserrat Medium"/>
              <a:sym typeface="Montserrat Medium"/>
            </a:endParaRPr>
          </a:p>
          <a:p>
            <a:pPr indent="457200" lvl="0" marL="457200" rtl="0" algn="l">
              <a:lnSpc>
                <a:spcPct val="150000"/>
              </a:lnSpc>
              <a:spcBef>
                <a:spcPts val="100"/>
              </a:spcBef>
              <a:spcAft>
                <a:spcPts val="100"/>
              </a:spcAft>
              <a:buNone/>
            </a:pPr>
            <a:r>
              <a:rPr lang="en-GB" sz="1800">
                <a:latin typeface="Montserrat Medium"/>
                <a:ea typeface="Montserrat Medium"/>
                <a:cs typeface="Montserrat Medium"/>
                <a:sym typeface="Montserrat Medium"/>
              </a:rPr>
              <a:t>e.g., 20, 27, 24, etc.</a:t>
            </a:r>
            <a:endParaRPr sz="1800">
              <a:latin typeface="Montserrat Medium"/>
              <a:ea typeface="Montserrat Medium"/>
              <a:cs typeface="Montserrat Medium"/>
              <a:sym typeface="Montserrat Medium"/>
            </a:endParaRPr>
          </a:p>
        </p:txBody>
      </p:sp>
      <p:sp>
        <p:nvSpPr>
          <p:cNvPr id="1275" name="Google Shape;1275;ge672268506_0_319"/>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Quantitative Data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4">
                                            <p:txEl>
                                              <p:pRg end="0" st="0"/>
                                            </p:txEl>
                                          </p:spTgt>
                                        </p:tgtEl>
                                        <p:attrNameLst>
                                          <p:attrName>style.visibility</p:attrName>
                                        </p:attrNameLst>
                                      </p:cBhvr>
                                      <p:to>
                                        <p:strVal val="visible"/>
                                      </p:to>
                                    </p:set>
                                    <p:animEffect filter="fade" transition="in">
                                      <p:cBhvr>
                                        <p:cTn dur="1000"/>
                                        <p:tgtEl>
                                          <p:spTgt spid="12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4">
                                            <p:txEl>
                                              <p:pRg end="1" st="1"/>
                                            </p:txEl>
                                          </p:spTgt>
                                        </p:tgtEl>
                                        <p:attrNameLst>
                                          <p:attrName>style.visibility</p:attrName>
                                        </p:attrNameLst>
                                      </p:cBhvr>
                                      <p:to>
                                        <p:strVal val="visible"/>
                                      </p:to>
                                    </p:set>
                                    <p:animEffect filter="fade" transition="in">
                                      <p:cBhvr>
                                        <p:cTn dur="1000"/>
                                        <p:tgtEl>
                                          <p:spTgt spid="12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4">
                                            <p:txEl>
                                              <p:pRg end="2" st="2"/>
                                            </p:txEl>
                                          </p:spTgt>
                                        </p:tgtEl>
                                        <p:attrNameLst>
                                          <p:attrName>style.visibility</p:attrName>
                                        </p:attrNameLst>
                                      </p:cBhvr>
                                      <p:to>
                                        <p:strVal val="visible"/>
                                      </p:to>
                                    </p:set>
                                    <p:animEffect filter="fade" transition="in">
                                      <p:cBhvr>
                                        <p:cTn dur="1000"/>
                                        <p:tgtEl>
                                          <p:spTgt spid="12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4">
                                            <p:txEl>
                                              <p:pRg end="3" st="3"/>
                                            </p:txEl>
                                          </p:spTgt>
                                        </p:tgtEl>
                                        <p:attrNameLst>
                                          <p:attrName>style.visibility</p:attrName>
                                        </p:attrNameLst>
                                      </p:cBhvr>
                                      <p:to>
                                        <p:strVal val="visible"/>
                                      </p:to>
                                    </p:set>
                                    <p:animEffect filter="fade" transition="in">
                                      <p:cBhvr>
                                        <p:cTn dur="1000"/>
                                        <p:tgtEl>
                                          <p:spTgt spid="12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4">
                                            <p:txEl>
                                              <p:pRg end="4" st="4"/>
                                            </p:txEl>
                                          </p:spTgt>
                                        </p:tgtEl>
                                        <p:attrNameLst>
                                          <p:attrName>style.visibility</p:attrName>
                                        </p:attrNameLst>
                                      </p:cBhvr>
                                      <p:to>
                                        <p:strVal val="visible"/>
                                      </p:to>
                                    </p:set>
                                    <p:animEffect filter="fade" transition="in">
                                      <p:cBhvr>
                                        <p:cTn dur="1000"/>
                                        <p:tgtEl>
                                          <p:spTgt spid="12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4">
                                            <p:txEl>
                                              <p:pRg end="5" st="5"/>
                                            </p:txEl>
                                          </p:spTgt>
                                        </p:tgtEl>
                                        <p:attrNameLst>
                                          <p:attrName>style.visibility</p:attrName>
                                        </p:attrNameLst>
                                      </p:cBhvr>
                                      <p:to>
                                        <p:strVal val="visible"/>
                                      </p:to>
                                    </p:set>
                                    <p:animEffect filter="fade" transition="in">
                                      <p:cBhvr>
                                        <p:cTn dur="1000"/>
                                        <p:tgtEl>
                                          <p:spTgt spid="127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4">
                                            <p:txEl>
                                              <p:pRg end="6" st="6"/>
                                            </p:txEl>
                                          </p:spTgt>
                                        </p:tgtEl>
                                        <p:attrNameLst>
                                          <p:attrName>style.visibility</p:attrName>
                                        </p:attrNameLst>
                                      </p:cBhvr>
                                      <p:to>
                                        <p:strVal val="visible"/>
                                      </p:to>
                                    </p:set>
                                    <p:animEffect filter="fade" transition="in">
                                      <p:cBhvr>
                                        <p:cTn dur="1000"/>
                                        <p:tgtEl>
                                          <p:spTgt spid="127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ge672268506_0_325"/>
          <p:cNvSpPr txBox="1"/>
          <p:nvPr>
            <p:ph idx="1" type="body"/>
          </p:nvPr>
        </p:nvSpPr>
        <p:spPr>
          <a:xfrm>
            <a:off x="602750" y="1105050"/>
            <a:ext cx="5696100" cy="3465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latin typeface="Montserrat Medium"/>
                <a:ea typeface="Montserrat Medium"/>
                <a:cs typeface="Montserrat Medium"/>
                <a:sym typeface="Montserrat Medium"/>
              </a:rPr>
              <a:t>Discrete data shows the count that involves only integers.</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Cannot subdivide the discrete values into parts.</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For Example:</a:t>
            </a:r>
            <a:endParaRPr b="1" i="1" sz="1800">
              <a:latin typeface="Montserrat"/>
              <a:ea typeface="Montserrat"/>
              <a:cs typeface="Montserrat"/>
              <a:sym typeface="Montserrat"/>
            </a:endParaRPr>
          </a:p>
          <a:p>
            <a:pPr indent="0" lvl="0" marL="0" rtl="0" algn="l">
              <a:lnSpc>
                <a:spcPct val="150000"/>
              </a:lnSpc>
              <a:spcBef>
                <a:spcPts val="100"/>
              </a:spcBef>
              <a:spcAft>
                <a:spcPts val="100"/>
              </a:spcAft>
              <a:buNone/>
            </a:pPr>
            <a:r>
              <a:rPr lang="en-GB" sz="1800">
                <a:latin typeface="Montserrat Medium"/>
                <a:ea typeface="Montserrat Medium"/>
                <a:cs typeface="Montserrat Medium"/>
                <a:sym typeface="Montserrat Medium"/>
              </a:rPr>
              <a:t>The number of students in a class is an example of discrete data since we can count whole individuals but can’t count like 2.5, 3.75, kids.</a:t>
            </a:r>
            <a:endParaRPr sz="1800">
              <a:latin typeface="Montserrat Medium"/>
              <a:ea typeface="Montserrat Medium"/>
              <a:cs typeface="Montserrat Medium"/>
              <a:sym typeface="Montserrat Medium"/>
            </a:endParaRPr>
          </a:p>
        </p:txBody>
      </p:sp>
      <p:sp>
        <p:nvSpPr>
          <p:cNvPr id="1281" name="Google Shape;1281;ge672268506_0_325"/>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Type of </a:t>
            </a:r>
            <a:r>
              <a:rPr lang="en-GB">
                <a:solidFill>
                  <a:schemeClr val="lt2"/>
                </a:solidFill>
                <a:latin typeface="Montserrat ExtraBold"/>
                <a:ea typeface="Montserrat ExtraBold"/>
                <a:cs typeface="Montserrat ExtraBold"/>
                <a:sym typeface="Montserrat ExtraBold"/>
              </a:rPr>
              <a:t>Quantitative Data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0">
                                            <p:txEl>
                                              <p:pRg end="0" st="0"/>
                                            </p:txEl>
                                          </p:spTgt>
                                        </p:tgtEl>
                                        <p:attrNameLst>
                                          <p:attrName>style.visibility</p:attrName>
                                        </p:attrNameLst>
                                      </p:cBhvr>
                                      <p:to>
                                        <p:strVal val="visible"/>
                                      </p:to>
                                    </p:set>
                                    <p:animEffect filter="fade" transition="in">
                                      <p:cBhvr>
                                        <p:cTn dur="1000"/>
                                        <p:tgtEl>
                                          <p:spTgt spid="12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0">
                                            <p:txEl>
                                              <p:pRg end="1" st="1"/>
                                            </p:txEl>
                                          </p:spTgt>
                                        </p:tgtEl>
                                        <p:attrNameLst>
                                          <p:attrName>style.visibility</p:attrName>
                                        </p:attrNameLst>
                                      </p:cBhvr>
                                      <p:to>
                                        <p:strVal val="visible"/>
                                      </p:to>
                                    </p:set>
                                    <p:animEffect filter="fade" transition="in">
                                      <p:cBhvr>
                                        <p:cTn dur="1000"/>
                                        <p:tgtEl>
                                          <p:spTgt spid="12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0">
                                            <p:txEl>
                                              <p:pRg end="2" st="2"/>
                                            </p:txEl>
                                          </p:spTgt>
                                        </p:tgtEl>
                                        <p:attrNameLst>
                                          <p:attrName>style.visibility</p:attrName>
                                        </p:attrNameLst>
                                      </p:cBhvr>
                                      <p:to>
                                        <p:strVal val="visible"/>
                                      </p:to>
                                    </p:set>
                                    <p:animEffect filter="fade" transition="in">
                                      <p:cBhvr>
                                        <p:cTn dur="1000"/>
                                        <p:tgtEl>
                                          <p:spTgt spid="12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0">
                                            <p:txEl>
                                              <p:pRg end="3" st="3"/>
                                            </p:txEl>
                                          </p:spTgt>
                                        </p:tgtEl>
                                        <p:attrNameLst>
                                          <p:attrName>style.visibility</p:attrName>
                                        </p:attrNameLst>
                                      </p:cBhvr>
                                      <p:to>
                                        <p:strVal val="visible"/>
                                      </p:to>
                                    </p:set>
                                    <p:animEffect filter="fade" transition="in">
                                      <p:cBhvr>
                                        <p:cTn dur="1000"/>
                                        <p:tgtEl>
                                          <p:spTgt spid="128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e672268506_0_56"/>
          <p:cNvSpPr txBox="1"/>
          <p:nvPr>
            <p:ph idx="1" type="body"/>
          </p:nvPr>
        </p:nvSpPr>
        <p:spPr>
          <a:xfrm>
            <a:off x="938500" y="1225600"/>
            <a:ext cx="5380500" cy="2662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Various types of distributions like </a:t>
            </a:r>
            <a:endParaRPr sz="1800">
              <a:latin typeface="Montserrat Medium"/>
              <a:ea typeface="Montserrat Medium"/>
              <a:cs typeface="Montserrat Medium"/>
              <a:sym typeface="Montserrat Medium"/>
            </a:endParaRPr>
          </a:p>
          <a:p>
            <a:pPr indent="-342900" lvl="0"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Continuous Distribution.</a:t>
            </a:r>
            <a:endParaRPr sz="1800">
              <a:latin typeface="Montserrat Medium"/>
              <a:ea typeface="Montserrat Medium"/>
              <a:cs typeface="Montserrat Medium"/>
              <a:sym typeface="Montserrat Medium"/>
            </a:endParaRPr>
          </a:p>
          <a:p>
            <a:pPr indent="-342900" lvl="0"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Discrete Distribution.</a:t>
            </a:r>
            <a:endParaRPr sz="1800">
              <a:latin typeface="Montserrat Medium"/>
              <a:ea typeface="Montserrat Medium"/>
              <a:cs typeface="Montserrat Medium"/>
              <a:sym typeface="Montserrat Medium"/>
            </a:endParaRPr>
          </a:p>
          <a:p>
            <a:pPr indent="-342900" lvl="0"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Uniform Distribution.</a:t>
            </a:r>
            <a:endParaRPr sz="1800">
              <a:latin typeface="Montserrat Medium"/>
              <a:ea typeface="Montserrat Medium"/>
              <a:cs typeface="Montserrat Medium"/>
              <a:sym typeface="Montserrat Medium"/>
            </a:endParaRPr>
          </a:p>
          <a:p>
            <a:pPr indent="-342900" lvl="0"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Bernoulli Distribution.</a:t>
            </a:r>
            <a:endParaRPr sz="1800">
              <a:latin typeface="Montserrat Medium"/>
              <a:ea typeface="Montserrat Medium"/>
              <a:cs typeface="Montserrat Medium"/>
              <a:sym typeface="Montserrat Medium"/>
            </a:endParaRPr>
          </a:p>
          <a:p>
            <a:pPr indent="-342900" lvl="0"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Binomial Distribution.</a:t>
            </a:r>
            <a:endParaRPr sz="1800">
              <a:latin typeface="Montserrat Medium"/>
              <a:ea typeface="Montserrat Medium"/>
              <a:cs typeface="Montserrat Medium"/>
              <a:sym typeface="Montserrat Medium"/>
            </a:endParaRPr>
          </a:p>
          <a:p>
            <a:pPr indent="-342900" lvl="0" marL="9144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Poisson Distribution.</a:t>
            </a:r>
            <a:endParaRPr sz="1800">
              <a:latin typeface="Montserrat Medium"/>
              <a:ea typeface="Montserrat Medium"/>
              <a:cs typeface="Montserrat Medium"/>
              <a:sym typeface="Montserrat Medium"/>
            </a:endParaRPr>
          </a:p>
        </p:txBody>
      </p:sp>
      <p:sp>
        <p:nvSpPr>
          <p:cNvPr id="402" name="Google Shape;402;ge672268506_0_56"/>
          <p:cNvSpPr txBox="1"/>
          <p:nvPr>
            <p:ph type="title"/>
          </p:nvPr>
        </p:nvSpPr>
        <p:spPr>
          <a:xfrm>
            <a:off x="456275" y="445000"/>
            <a:ext cx="5735700" cy="6501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Statistical Distributions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xEl>
                                              <p:pRg end="0" st="0"/>
                                            </p:txEl>
                                          </p:spTgt>
                                        </p:tgtEl>
                                        <p:attrNameLst>
                                          <p:attrName>style.visibility</p:attrName>
                                        </p:attrNameLst>
                                      </p:cBhvr>
                                      <p:to>
                                        <p:strVal val="visible"/>
                                      </p:to>
                                    </p:set>
                                    <p:animEffect filter="fade" transition="in">
                                      <p:cBhvr>
                                        <p:cTn dur="1000"/>
                                        <p:tgtEl>
                                          <p:spTgt spid="4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xEl>
                                              <p:pRg end="1" st="1"/>
                                            </p:txEl>
                                          </p:spTgt>
                                        </p:tgtEl>
                                        <p:attrNameLst>
                                          <p:attrName>style.visibility</p:attrName>
                                        </p:attrNameLst>
                                      </p:cBhvr>
                                      <p:to>
                                        <p:strVal val="visible"/>
                                      </p:to>
                                    </p:set>
                                    <p:animEffect filter="fade" transition="in">
                                      <p:cBhvr>
                                        <p:cTn dur="1000"/>
                                        <p:tgtEl>
                                          <p:spTgt spid="4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xEl>
                                              <p:pRg end="2" st="2"/>
                                            </p:txEl>
                                          </p:spTgt>
                                        </p:tgtEl>
                                        <p:attrNameLst>
                                          <p:attrName>style.visibility</p:attrName>
                                        </p:attrNameLst>
                                      </p:cBhvr>
                                      <p:to>
                                        <p:strVal val="visible"/>
                                      </p:to>
                                    </p:set>
                                    <p:animEffect filter="fade" transition="in">
                                      <p:cBhvr>
                                        <p:cTn dur="1000"/>
                                        <p:tgtEl>
                                          <p:spTgt spid="4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xEl>
                                              <p:pRg end="3" st="3"/>
                                            </p:txEl>
                                          </p:spTgt>
                                        </p:tgtEl>
                                        <p:attrNameLst>
                                          <p:attrName>style.visibility</p:attrName>
                                        </p:attrNameLst>
                                      </p:cBhvr>
                                      <p:to>
                                        <p:strVal val="visible"/>
                                      </p:to>
                                    </p:set>
                                    <p:animEffect filter="fade" transition="in">
                                      <p:cBhvr>
                                        <p:cTn dur="1000"/>
                                        <p:tgtEl>
                                          <p:spTgt spid="4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xEl>
                                              <p:pRg end="4" st="4"/>
                                            </p:txEl>
                                          </p:spTgt>
                                        </p:tgtEl>
                                        <p:attrNameLst>
                                          <p:attrName>style.visibility</p:attrName>
                                        </p:attrNameLst>
                                      </p:cBhvr>
                                      <p:to>
                                        <p:strVal val="visible"/>
                                      </p:to>
                                    </p:set>
                                    <p:animEffect filter="fade" transition="in">
                                      <p:cBhvr>
                                        <p:cTn dur="1000"/>
                                        <p:tgtEl>
                                          <p:spTgt spid="4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xEl>
                                              <p:pRg end="5" st="5"/>
                                            </p:txEl>
                                          </p:spTgt>
                                        </p:tgtEl>
                                        <p:attrNameLst>
                                          <p:attrName>style.visibility</p:attrName>
                                        </p:attrNameLst>
                                      </p:cBhvr>
                                      <p:to>
                                        <p:strVal val="visible"/>
                                      </p:to>
                                    </p:set>
                                    <p:animEffect filter="fade" transition="in">
                                      <p:cBhvr>
                                        <p:cTn dur="1000"/>
                                        <p:tgtEl>
                                          <p:spTgt spid="40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xEl>
                                              <p:pRg end="6" st="6"/>
                                            </p:txEl>
                                          </p:spTgt>
                                        </p:tgtEl>
                                        <p:attrNameLst>
                                          <p:attrName>style.visibility</p:attrName>
                                        </p:attrNameLst>
                                      </p:cBhvr>
                                      <p:to>
                                        <p:strVal val="visible"/>
                                      </p:to>
                                    </p:set>
                                    <p:animEffect filter="fade" transition="in">
                                      <p:cBhvr>
                                        <p:cTn dur="1000"/>
                                        <p:tgtEl>
                                          <p:spTgt spid="40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ge672268506_0_331"/>
          <p:cNvSpPr txBox="1"/>
          <p:nvPr>
            <p:ph idx="1" type="body"/>
          </p:nvPr>
        </p:nvSpPr>
        <p:spPr>
          <a:xfrm>
            <a:off x="602750" y="1195450"/>
            <a:ext cx="5133600" cy="3375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Only certain values and the data variables cannot be divided into smaller parts</a:t>
            </a:r>
            <a:r>
              <a:rPr lang="en-GB" sz="1800">
                <a:latin typeface="Montserrat Medium"/>
                <a:ea typeface="Montserrat Medium"/>
                <a:cs typeface="Montserrat Medium"/>
                <a:sym typeface="Montserrat Medium"/>
              </a:rPr>
              <a: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Discrete Data has a limited number of possible values.</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e.g., days of the month.</a:t>
            </a:r>
            <a:endParaRPr sz="1800">
              <a:latin typeface="Montserrat Medium"/>
              <a:ea typeface="Montserrat Medium"/>
              <a:cs typeface="Montserrat Medium"/>
              <a:sym typeface="Montserrat Medium"/>
            </a:endParaRPr>
          </a:p>
        </p:txBody>
      </p:sp>
      <p:sp>
        <p:nvSpPr>
          <p:cNvPr id="1287" name="Google Shape;1287;ge672268506_0_331"/>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Type of Quantitative Data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6">
                                            <p:txEl>
                                              <p:pRg end="0" st="0"/>
                                            </p:txEl>
                                          </p:spTgt>
                                        </p:tgtEl>
                                        <p:attrNameLst>
                                          <p:attrName>style.visibility</p:attrName>
                                        </p:attrNameLst>
                                      </p:cBhvr>
                                      <p:to>
                                        <p:strVal val="visible"/>
                                      </p:to>
                                    </p:set>
                                    <p:animEffect filter="fade" transition="in">
                                      <p:cBhvr>
                                        <p:cTn dur="1000"/>
                                        <p:tgtEl>
                                          <p:spTgt spid="12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6">
                                            <p:txEl>
                                              <p:pRg end="1" st="1"/>
                                            </p:txEl>
                                          </p:spTgt>
                                        </p:tgtEl>
                                        <p:attrNameLst>
                                          <p:attrName>style.visibility</p:attrName>
                                        </p:attrNameLst>
                                      </p:cBhvr>
                                      <p:to>
                                        <p:strVal val="visible"/>
                                      </p:to>
                                    </p:set>
                                    <p:animEffect filter="fade" transition="in">
                                      <p:cBhvr>
                                        <p:cTn dur="1000"/>
                                        <p:tgtEl>
                                          <p:spTgt spid="12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6">
                                            <p:txEl>
                                              <p:pRg end="2" st="2"/>
                                            </p:txEl>
                                          </p:spTgt>
                                        </p:tgtEl>
                                        <p:attrNameLst>
                                          <p:attrName>style.visibility</p:attrName>
                                        </p:attrNameLst>
                                      </p:cBhvr>
                                      <p:to>
                                        <p:strVal val="visible"/>
                                      </p:to>
                                    </p:set>
                                    <p:animEffect filter="fade" transition="in">
                                      <p:cBhvr>
                                        <p:cTn dur="1000"/>
                                        <p:tgtEl>
                                          <p:spTgt spid="128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ge672268506_0_336"/>
          <p:cNvSpPr txBox="1"/>
          <p:nvPr>
            <p:ph idx="1" type="body"/>
          </p:nvPr>
        </p:nvSpPr>
        <p:spPr>
          <a:xfrm>
            <a:off x="602750" y="1265775"/>
            <a:ext cx="5696100" cy="330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E</a:t>
            </a:r>
            <a:r>
              <a:rPr lang="en-GB" sz="1800">
                <a:latin typeface="Montserrat Medium"/>
                <a:ea typeface="Montserrat Medium"/>
                <a:cs typeface="Montserrat Medium"/>
                <a:sym typeface="Montserrat Medium"/>
              </a:rPr>
              <a:t>xamples of discrete data are: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Number of students in a class.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Number of workers in a company.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Number of test questions you answered correctly.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100"/>
              </a:spcAft>
              <a:buSzPts val="1800"/>
              <a:buFont typeface="Montserrat Medium"/>
              <a:buChar char="●"/>
            </a:pPr>
            <a:r>
              <a:rPr lang="en-GB" sz="1800">
                <a:latin typeface="Montserrat Medium"/>
                <a:ea typeface="Montserrat Medium"/>
                <a:cs typeface="Montserrat Medium"/>
                <a:sym typeface="Montserrat Medium"/>
              </a:rPr>
              <a:t>Number of days in a particular year.</a:t>
            </a:r>
            <a:endParaRPr sz="1800">
              <a:latin typeface="Montserrat Medium"/>
              <a:ea typeface="Montserrat Medium"/>
              <a:cs typeface="Montserrat Medium"/>
              <a:sym typeface="Montserrat Medium"/>
            </a:endParaRPr>
          </a:p>
        </p:txBody>
      </p:sp>
      <p:sp>
        <p:nvSpPr>
          <p:cNvPr id="1293" name="Google Shape;1293;ge672268506_0_336"/>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Type of Quantitative Data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2">
                                            <p:txEl>
                                              <p:pRg end="0" st="0"/>
                                            </p:txEl>
                                          </p:spTgt>
                                        </p:tgtEl>
                                        <p:attrNameLst>
                                          <p:attrName>style.visibility</p:attrName>
                                        </p:attrNameLst>
                                      </p:cBhvr>
                                      <p:to>
                                        <p:strVal val="visible"/>
                                      </p:to>
                                    </p:set>
                                    <p:animEffect filter="fade" transition="in">
                                      <p:cBhvr>
                                        <p:cTn dur="1000"/>
                                        <p:tgtEl>
                                          <p:spTgt spid="12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2">
                                            <p:txEl>
                                              <p:pRg end="1" st="1"/>
                                            </p:txEl>
                                          </p:spTgt>
                                        </p:tgtEl>
                                        <p:attrNameLst>
                                          <p:attrName>style.visibility</p:attrName>
                                        </p:attrNameLst>
                                      </p:cBhvr>
                                      <p:to>
                                        <p:strVal val="visible"/>
                                      </p:to>
                                    </p:set>
                                    <p:animEffect filter="fade" transition="in">
                                      <p:cBhvr>
                                        <p:cTn dur="1000"/>
                                        <p:tgtEl>
                                          <p:spTgt spid="12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2">
                                            <p:txEl>
                                              <p:pRg end="2" st="2"/>
                                            </p:txEl>
                                          </p:spTgt>
                                        </p:tgtEl>
                                        <p:attrNameLst>
                                          <p:attrName>style.visibility</p:attrName>
                                        </p:attrNameLst>
                                      </p:cBhvr>
                                      <p:to>
                                        <p:strVal val="visible"/>
                                      </p:to>
                                    </p:set>
                                    <p:animEffect filter="fade" transition="in">
                                      <p:cBhvr>
                                        <p:cTn dur="1000"/>
                                        <p:tgtEl>
                                          <p:spTgt spid="12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2">
                                            <p:txEl>
                                              <p:pRg end="3" st="3"/>
                                            </p:txEl>
                                          </p:spTgt>
                                        </p:tgtEl>
                                        <p:attrNameLst>
                                          <p:attrName>style.visibility</p:attrName>
                                        </p:attrNameLst>
                                      </p:cBhvr>
                                      <p:to>
                                        <p:strVal val="visible"/>
                                      </p:to>
                                    </p:set>
                                    <p:animEffect filter="fade" transition="in">
                                      <p:cBhvr>
                                        <p:cTn dur="1000"/>
                                        <p:tgtEl>
                                          <p:spTgt spid="12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2">
                                            <p:txEl>
                                              <p:pRg end="4" st="4"/>
                                            </p:txEl>
                                          </p:spTgt>
                                        </p:tgtEl>
                                        <p:attrNameLst>
                                          <p:attrName>style.visibility</p:attrName>
                                        </p:attrNameLst>
                                      </p:cBhvr>
                                      <p:to>
                                        <p:strVal val="visible"/>
                                      </p:to>
                                    </p:set>
                                    <p:animEffect filter="fade" transition="in">
                                      <p:cBhvr>
                                        <p:cTn dur="1000"/>
                                        <p:tgtEl>
                                          <p:spTgt spid="129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ge672268506_0_341"/>
          <p:cNvSpPr txBox="1"/>
          <p:nvPr>
            <p:ph idx="1" type="body"/>
          </p:nvPr>
        </p:nvSpPr>
        <p:spPr>
          <a:xfrm>
            <a:off x="602750" y="1265775"/>
            <a:ext cx="5696100" cy="3305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Divided into finer levels.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Measured on a scale or continuum and can have almost any numeric value.</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For example: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You can measure your height at very precise scales — meters, centimeters, millimeters and etc.</a:t>
            </a:r>
            <a:endParaRPr sz="1800">
              <a:latin typeface="Montserrat Medium"/>
              <a:ea typeface="Montserrat Medium"/>
              <a:cs typeface="Montserrat Medium"/>
              <a:sym typeface="Montserrat Medium"/>
            </a:endParaRPr>
          </a:p>
        </p:txBody>
      </p:sp>
      <p:sp>
        <p:nvSpPr>
          <p:cNvPr id="1299" name="Google Shape;1299;ge672268506_0_341"/>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Type of Quantitative Data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8">
                                            <p:txEl>
                                              <p:pRg end="0" st="0"/>
                                            </p:txEl>
                                          </p:spTgt>
                                        </p:tgtEl>
                                        <p:attrNameLst>
                                          <p:attrName>style.visibility</p:attrName>
                                        </p:attrNameLst>
                                      </p:cBhvr>
                                      <p:to>
                                        <p:strVal val="visible"/>
                                      </p:to>
                                    </p:set>
                                    <p:animEffect filter="fade" transition="in">
                                      <p:cBhvr>
                                        <p:cTn dur="1000"/>
                                        <p:tgtEl>
                                          <p:spTgt spid="12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8">
                                            <p:txEl>
                                              <p:pRg end="1" st="1"/>
                                            </p:txEl>
                                          </p:spTgt>
                                        </p:tgtEl>
                                        <p:attrNameLst>
                                          <p:attrName>style.visibility</p:attrName>
                                        </p:attrNameLst>
                                      </p:cBhvr>
                                      <p:to>
                                        <p:strVal val="visible"/>
                                      </p:to>
                                    </p:set>
                                    <p:animEffect filter="fade" transition="in">
                                      <p:cBhvr>
                                        <p:cTn dur="1000"/>
                                        <p:tgtEl>
                                          <p:spTgt spid="12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8">
                                            <p:txEl>
                                              <p:pRg end="2" st="2"/>
                                            </p:txEl>
                                          </p:spTgt>
                                        </p:tgtEl>
                                        <p:attrNameLst>
                                          <p:attrName>style.visibility</p:attrName>
                                        </p:attrNameLst>
                                      </p:cBhvr>
                                      <p:to>
                                        <p:strVal val="visible"/>
                                      </p:to>
                                    </p:set>
                                    <p:animEffect filter="fade" transition="in">
                                      <p:cBhvr>
                                        <p:cTn dur="1000"/>
                                        <p:tgtEl>
                                          <p:spTgt spid="12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8">
                                            <p:txEl>
                                              <p:pRg end="3" st="3"/>
                                            </p:txEl>
                                          </p:spTgt>
                                        </p:tgtEl>
                                        <p:attrNameLst>
                                          <p:attrName>style.visibility</p:attrName>
                                        </p:attrNameLst>
                                      </p:cBhvr>
                                      <p:to>
                                        <p:strVal val="visible"/>
                                      </p:to>
                                    </p:set>
                                    <p:animEffect filter="fade" transition="in">
                                      <p:cBhvr>
                                        <p:cTn dur="1000"/>
                                        <p:tgtEl>
                                          <p:spTgt spid="129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ge672268506_0_347"/>
          <p:cNvSpPr txBox="1"/>
          <p:nvPr>
            <p:ph idx="1" type="body"/>
          </p:nvPr>
        </p:nvSpPr>
        <p:spPr>
          <a:xfrm>
            <a:off x="602750" y="1195450"/>
            <a:ext cx="5565300" cy="3375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Continuous variables can take any value between two numbers. </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For example</a:t>
            </a:r>
            <a:r>
              <a:rPr lang="en-GB" sz="1800">
                <a:latin typeface="Montserrat Medium"/>
                <a:ea typeface="Montserrat Medium"/>
                <a:cs typeface="Montserrat Medium"/>
                <a:sym typeface="Montserrat Medium"/>
              </a:rPr>
              <a:t>:</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Between 50 and 72 inches, there are literally millions of possible heights: 52.04762 inches, 69.948376 inches and etc.</a:t>
            </a:r>
            <a:endParaRPr sz="1800">
              <a:latin typeface="Montserrat Medium"/>
              <a:ea typeface="Montserrat Medium"/>
              <a:cs typeface="Montserrat Medium"/>
              <a:sym typeface="Montserrat Medium"/>
            </a:endParaRPr>
          </a:p>
        </p:txBody>
      </p:sp>
      <p:sp>
        <p:nvSpPr>
          <p:cNvPr id="1305" name="Google Shape;1305;ge672268506_0_347"/>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Type of Quantitative Data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4">
                                            <p:txEl>
                                              <p:pRg end="0" st="0"/>
                                            </p:txEl>
                                          </p:spTgt>
                                        </p:tgtEl>
                                        <p:attrNameLst>
                                          <p:attrName>style.visibility</p:attrName>
                                        </p:attrNameLst>
                                      </p:cBhvr>
                                      <p:to>
                                        <p:strVal val="visible"/>
                                      </p:to>
                                    </p:set>
                                    <p:animEffect filter="fade" transition="in">
                                      <p:cBhvr>
                                        <p:cTn dur="1000"/>
                                        <p:tgtEl>
                                          <p:spTgt spid="13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4">
                                            <p:txEl>
                                              <p:pRg end="1" st="1"/>
                                            </p:txEl>
                                          </p:spTgt>
                                        </p:tgtEl>
                                        <p:attrNameLst>
                                          <p:attrName>style.visibility</p:attrName>
                                        </p:attrNameLst>
                                      </p:cBhvr>
                                      <p:to>
                                        <p:strVal val="visible"/>
                                      </p:to>
                                    </p:set>
                                    <p:animEffect filter="fade" transition="in">
                                      <p:cBhvr>
                                        <p:cTn dur="1000"/>
                                        <p:tgtEl>
                                          <p:spTgt spid="13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4">
                                            <p:txEl>
                                              <p:pRg end="2" st="2"/>
                                            </p:txEl>
                                          </p:spTgt>
                                        </p:tgtEl>
                                        <p:attrNameLst>
                                          <p:attrName>style.visibility</p:attrName>
                                        </p:attrNameLst>
                                      </p:cBhvr>
                                      <p:to>
                                        <p:strVal val="visible"/>
                                      </p:to>
                                    </p:set>
                                    <p:animEffect filter="fade" transition="in">
                                      <p:cBhvr>
                                        <p:cTn dur="1000"/>
                                        <p:tgtEl>
                                          <p:spTgt spid="130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ge672268506_0_353"/>
          <p:cNvSpPr txBox="1"/>
          <p:nvPr>
            <p:ph idx="1" type="body"/>
          </p:nvPr>
        </p:nvSpPr>
        <p:spPr>
          <a:xfrm>
            <a:off x="602750" y="1265775"/>
            <a:ext cx="5113500" cy="330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latin typeface="Montserrat Medium"/>
                <a:ea typeface="Montserrat Medium"/>
                <a:cs typeface="Montserrat Medium"/>
                <a:sym typeface="Montserrat Medium"/>
              </a:rPr>
              <a:t>Examples of continuous data are: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Amount of time to complete the project.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 area of house.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 height of a person.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 speed of a bike.</a:t>
            </a:r>
            <a:endParaRPr sz="1800">
              <a:latin typeface="Montserrat Medium"/>
              <a:ea typeface="Montserrat Medium"/>
              <a:cs typeface="Montserrat Medium"/>
              <a:sym typeface="Montserrat Medium"/>
            </a:endParaRPr>
          </a:p>
        </p:txBody>
      </p:sp>
      <p:sp>
        <p:nvSpPr>
          <p:cNvPr id="1311" name="Google Shape;1311;ge672268506_0_353"/>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Type of Quantitative Data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0">
                                            <p:txEl>
                                              <p:pRg end="0" st="0"/>
                                            </p:txEl>
                                          </p:spTgt>
                                        </p:tgtEl>
                                        <p:attrNameLst>
                                          <p:attrName>style.visibility</p:attrName>
                                        </p:attrNameLst>
                                      </p:cBhvr>
                                      <p:to>
                                        <p:strVal val="visible"/>
                                      </p:to>
                                    </p:set>
                                    <p:animEffect filter="fade" transition="in">
                                      <p:cBhvr>
                                        <p:cTn dur="1000"/>
                                        <p:tgtEl>
                                          <p:spTgt spid="13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0">
                                            <p:txEl>
                                              <p:pRg end="1" st="1"/>
                                            </p:txEl>
                                          </p:spTgt>
                                        </p:tgtEl>
                                        <p:attrNameLst>
                                          <p:attrName>style.visibility</p:attrName>
                                        </p:attrNameLst>
                                      </p:cBhvr>
                                      <p:to>
                                        <p:strVal val="visible"/>
                                      </p:to>
                                    </p:set>
                                    <p:animEffect filter="fade" transition="in">
                                      <p:cBhvr>
                                        <p:cTn dur="1000"/>
                                        <p:tgtEl>
                                          <p:spTgt spid="13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0">
                                            <p:txEl>
                                              <p:pRg end="2" st="2"/>
                                            </p:txEl>
                                          </p:spTgt>
                                        </p:tgtEl>
                                        <p:attrNameLst>
                                          <p:attrName>style.visibility</p:attrName>
                                        </p:attrNameLst>
                                      </p:cBhvr>
                                      <p:to>
                                        <p:strVal val="visible"/>
                                      </p:to>
                                    </p:set>
                                    <p:animEffect filter="fade" transition="in">
                                      <p:cBhvr>
                                        <p:cTn dur="1000"/>
                                        <p:tgtEl>
                                          <p:spTgt spid="13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0">
                                            <p:txEl>
                                              <p:pRg end="3" st="3"/>
                                            </p:txEl>
                                          </p:spTgt>
                                        </p:tgtEl>
                                        <p:attrNameLst>
                                          <p:attrName>style.visibility</p:attrName>
                                        </p:attrNameLst>
                                      </p:cBhvr>
                                      <p:to>
                                        <p:strVal val="visible"/>
                                      </p:to>
                                    </p:set>
                                    <p:animEffect filter="fade" transition="in">
                                      <p:cBhvr>
                                        <p:cTn dur="1000"/>
                                        <p:tgtEl>
                                          <p:spTgt spid="13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0">
                                            <p:txEl>
                                              <p:pRg end="4" st="4"/>
                                            </p:txEl>
                                          </p:spTgt>
                                        </p:tgtEl>
                                        <p:attrNameLst>
                                          <p:attrName>style.visibility</p:attrName>
                                        </p:attrNameLst>
                                      </p:cBhvr>
                                      <p:to>
                                        <p:strVal val="visible"/>
                                      </p:to>
                                    </p:set>
                                    <p:animEffect filter="fade" transition="in">
                                      <p:cBhvr>
                                        <p:cTn dur="1000"/>
                                        <p:tgtEl>
                                          <p:spTgt spid="131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ge75c422108_0_0"/>
          <p:cNvSpPr txBox="1"/>
          <p:nvPr>
            <p:ph type="ctrTitle"/>
          </p:nvPr>
        </p:nvSpPr>
        <p:spPr>
          <a:xfrm>
            <a:off x="842800" y="1950100"/>
            <a:ext cx="72504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C01S03L02. Measures of Central Tendency</a:t>
            </a:r>
            <a:endParaRPr b="0" sz="2400">
              <a:latin typeface="Montserrat ExtraBold"/>
              <a:ea typeface="Montserrat ExtraBold"/>
              <a:cs typeface="Montserrat ExtraBold"/>
              <a:sym typeface="Montserrat ExtraBold"/>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ge75c422108_0_4"/>
          <p:cNvSpPr txBox="1"/>
          <p:nvPr>
            <p:ph idx="1" type="body"/>
          </p:nvPr>
        </p:nvSpPr>
        <p:spPr>
          <a:xfrm>
            <a:off x="472150" y="1064875"/>
            <a:ext cx="5716200" cy="3486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Branch of the statistics.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Central tendency is a descriptive summary of the dataset through a single value.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Indicates the where the Centre of the distribution to be.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It delivers a comprehensive summary of the whole dataset.</a:t>
            </a:r>
            <a:endParaRPr sz="1800">
              <a:latin typeface="Montserrat Medium"/>
              <a:ea typeface="Montserrat Medium"/>
              <a:cs typeface="Montserrat Medium"/>
              <a:sym typeface="Montserrat Medium"/>
            </a:endParaRPr>
          </a:p>
        </p:txBody>
      </p:sp>
      <p:sp>
        <p:nvSpPr>
          <p:cNvPr id="1322" name="Google Shape;1322;ge75c422108_0_4"/>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Measure of Central Tendency</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xEl>
                                              <p:pRg end="0" st="0"/>
                                            </p:txEl>
                                          </p:spTgt>
                                        </p:tgtEl>
                                        <p:attrNameLst>
                                          <p:attrName>style.visibility</p:attrName>
                                        </p:attrNameLst>
                                      </p:cBhvr>
                                      <p:to>
                                        <p:strVal val="visible"/>
                                      </p:to>
                                    </p:set>
                                    <p:animEffect filter="fade" transition="in">
                                      <p:cBhvr>
                                        <p:cTn dur="1000"/>
                                        <p:tgtEl>
                                          <p:spTgt spid="13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xEl>
                                              <p:pRg end="1" st="1"/>
                                            </p:txEl>
                                          </p:spTgt>
                                        </p:tgtEl>
                                        <p:attrNameLst>
                                          <p:attrName>style.visibility</p:attrName>
                                        </p:attrNameLst>
                                      </p:cBhvr>
                                      <p:to>
                                        <p:strVal val="visible"/>
                                      </p:to>
                                    </p:set>
                                    <p:animEffect filter="fade" transition="in">
                                      <p:cBhvr>
                                        <p:cTn dur="1000"/>
                                        <p:tgtEl>
                                          <p:spTgt spid="13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xEl>
                                              <p:pRg end="2" st="2"/>
                                            </p:txEl>
                                          </p:spTgt>
                                        </p:tgtEl>
                                        <p:attrNameLst>
                                          <p:attrName>style.visibility</p:attrName>
                                        </p:attrNameLst>
                                      </p:cBhvr>
                                      <p:to>
                                        <p:strVal val="visible"/>
                                      </p:to>
                                    </p:set>
                                    <p:animEffect filter="fade" transition="in">
                                      <p:cBhvr>
                                        <p:cTn dur="1000"/>
                                        <p:tgtEl>
                                          <p:spTgt spid="13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xEl>
                                              <p:pRg end="3" st="3"/>
                                            </p:txEl>
                                          </p:spTgt>
                                        </p:tgtEl>
                                        <p:attrNameLst>
                                          <p:attrName>style.visibility</p:attrName>
                                        </p:attrNameLst>
                                      </p:cBhvr>
                                      <p:to>
                                        <p:strVal val="visible"/>
                                      </p:to>
                                    </p:set>
                                    <p:animEffect filter="fade" transition="in">
                                      <p:cBhvr>
                                        <p:cTn dur="1000"/>
                                        <p:tgtEl>
                                          <p:spTgt spid="132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ge75c422108_0_11"/>
          <p:cNvSpPr txBox="1"/>
          <p:nvPr>
            <p:ph idx="1" type="body"/>
          </p:nvPr>
        </p:nvSpPr>
        <p:spPr>
          <a:xfrm>
            <a:off x="452050" y="1092375"/>
            <a:ext cx="7052100" cy="3418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Both types of data discrete and continuous data.</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The sum of all observations divided by the total number of observations. Some other measures of mean used to find the central tendency are:</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Geometric Mean.</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Harmonic Mean.</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Weighted Mean.</a:t>
            </a:r>
            <a:endParaRPr sz="1800">
              <a:latin typeface="Montserrat Medium"/>
              <a:ea typeface="Montserrat Medium"/>
              <a:cs typeface="Montserrat Medium"/>
              <a:sym typeface="Montserrat Medium"/>
            </a:endParaRPr>
          </a:p>
        </p:txBody>
      </p:sp>
      <p:sp>
        <p:nvSpPr>
          <p:cNvPr id="1328" name="Google Shape;1328;ge75c422108_0_11"/>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Mean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7">
                                            <p:txEl>
                                              <p:pRg end="0" st="0"/>
                                            </p:txEl>
                                          </p:spTgt>
                                        </p:tgtEl>
                                        <p:attrNameLst>
                                          <p:attrName>style.visibility</p:attrName>
                                        </p:attrNameLst>
                                      </p:cBhvr>
                                      <p:to>
                                        <p:strVal val="visible"/>
                                      </p:to>
                                    </p:set>
                                    <p:animEffect filter="fade" transition="in">
                                      <p:cBhvr>
                                        <p:cTn dur="1000"/>
                                        <p:tgtEl>
                                          <p:spTgt spid="13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7">
                                            <p:txEl>
                                              <p:pRg end="1" st="1"/>
                                            </p:txEl>
                                          </p:spTgt>
                                        </p:tgtEl>
                                        <p:attrNameLst>
                                          <p:attrName>style.visibility</p:attrName>
                                        </p:attrNameLst>
                                      </p:cBhvr>
                                      <p:to>
                                        <p:strVal val="visible"/>
                                      </p:to>
                                    </p:set>
                                    <p:animEffect filter="fade" transition="in">
                                      <p:cBhvr>
                                        <p:cTn dur="1000"/>
                                        <p:tgtEl>
                                          <p:spTgt spid="13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7">
                                            <p:txEl>
                                              <p:pRg end="2" st="2"/>
                                            </p:txEl>
                                          </p:spTgt>
                                        </p:tgtEl>
                                        <p:attrNameLst>
                                          <p:attrName>style.visibility</p:attrName>
                                        </p:attrNameLst>
                                      </p:cBhvr>
                                      <p:to>
                                        <p:strVal val="visible"/>
                                      </p:to>
                                    </p:set>
                                    <p:animEffect filter="fade" transition="in">
                                      <p:cBhvr>
                                        <p:cTn dur="1000"/>
                                        <p:tgtEl>
                                          <p:spTgt spid="13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7">
                                            <p:txEl>
                                              <p:pRg end="3" st="3"/>
                                            </p:txEl>
                                          </p:spTgt>
                                        </p:tgtEl>
                                        <p:attrNameLst>
                                          <p:attrName>style.visibility</p:attrName>
                                        </p:attrNameLst>
                                      </p:cBhvr>
                                      <p:to>
                                        <p:strVal val="visible"/>
                                      </p:to>
                                    </p:set>
                                    <p:animEffect filter="fade" transition="in">
                                      <p:cBhvr>
                                        <p:cTn dur="1000"/>
                                        <p:tgtEl>
                                          <p:spTgt spid="13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7">
                                            <p:txEl>
                                              <p:pRg end="4" st="4"/>
                                            </p:txEl>
                                          </p:spTgt>
                                        </p:tgtEl>
                                        <p:attrNameLst>
                                          <p:attrName>style.visibility</p:attrName>
                                        </p:attrNameLst>
                                      </p:cBhvr>
                                      <p:to>
                                        <p:strVal val="visible"/>
                                      </p:to>
                                    </p:set>
                                    <p:animEffect filter="fade" transition="in">
                                      <p:cBhvr>
                                        <p:cTn dur="1000"/>
                                        <p:tgtEl>
                                          <p:spTgt spid="132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ge89408c914_0_12"/>
          <p:cNvSpPr txBox="1"/>
          <p:nvPr>
            <p:ph idx="1" type="body"/>
          </p:nvPr>
        </p:nvSpPr>
        <p:spPr>
          <a:xfrm>
            <a:off x="602750" y="1152650"/>
            <a:ext cx="5836800" cy="3418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If all the values in the dataset are same, then all </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Geometric.</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Arithmetic.</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Harmonic mean values are the same.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If there is variability in the data, then the mean value differs.</a:t>
            </a:r>
            <a:endParaRPr sz="1800">
              <a:latin typeface="Montserrat Medium"/>
              <a:ea typeface="Montserrat Medium"/>
              <a:cs typeface="Montserrat Medium"/>
              <a:sym typeface="Montserrat Medium"/>
            </a:endParaRPr>
          </a:p>
        </p:txBody>
      </p:sp>
      <p:sp>
        <p:nvSpPr>
          <p:cNvPr id="1334" name="Google Shape;1334;ge89408c914_0_12"/>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Mean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3">
                                            <p:txEl>
                                              <p:pRg end="0" st="0"/>
                                            </p:txEl>
                                          </p:spTgt>
                                        </p:tgtEl>
                                        <p:attrNameLst>
                                          <p:attrName>style.visibility</p:attrName>
                                        </p:attrNameLst>
                                      </p:cBhvr>
                                      <p:to>
                                        <p:strVal val="visible"/>
                                      </p:to>
                                    </p:set>
                                    <p:animEffect filter="fade" transition="in">
                                      <p:cBhvr>
                                        <p:cTn dur="1000"/>
                                        <p:tgtEl>
                                          <p:spTgt spid="13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3">
                                            <p:txEl>
                                              <p:pRg end="1" st="1"/>
                                            </p:txEl>
                                          </p:spTgt>
                                        </p:tgtEl>
                                        <p:attrNameLst>
                                          <p:attrName>style.visibility</p:attrName>
                                        </p:attrNameLst>
                                      </p:cBhvr>
                                      <p:to>
                                        <p:strVal val="visible"/>
                                      </p:to>
                                    </p:set>
                                    <p:animEffect filter="fade" transition="in">
                                      <p:cBhvr>
                                        <p:cTn dur="1000"/>
                                        <p:tgtEl>
                                          <p:spTgt spid="13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3">
                                            <p:txEl>
                                              <p:pRg end="2" st="2"/>
                                            </p:txEl>
                                          </p:spTgt>
                                        </p:tgtEl>
                                        <p:attrNameLst>
                                          <p:attrName>style.visibility</p:attrName>
                                        </p:attrNameLst>
                                      </p:cBhvr>
                                      <p:to>
                                        <p:strVal val="visible"/>
                                      </p:to>
                                    </p:set>
                                    <p:animEffect filter="fade" transition="in">
                                      <p:cBhvr>
                                        <p:cTn dur="1000"/>
                                        <p:tgtEl>
                                          <p:spTgt spid="13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3">
                                            <p:txEl>
                                              <p:pRg end="3" st="3"/>
                                            </p:txEl>
                                          </p:spTgt>
                                        </p:tgtEl>
                                        <p:attrNameLst>
                                          <p:attrName>style.visibility</p:attrName>
                                        </p:attrNameLst>
                                      </p:cBhvr>
                                      <p:to>
                                        <p:strVal val="visible"/>
                                      </p:to>
                                    </p:set>
                                    <p:animEffect filter="fade" transition="in">
                                      <p:cBhvr>
                                        <p:cTn dur="1000"/>
                                        <p:tgtEl>
                                          <p:spTgt spid="13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3">
                                            <p:txEl>
                                              <p:pRg end="4" st="4"/>
                                            </p:txEl>
                                          </p:spTgt>
                                        </p:tgtEl>
                                        <p:attrNameLst>
                                          <p:attrName>style.visibility</p:attrName>
                                        </p:attrNameLst>
                                      </p:cBhvr>
                                      <p:to>
                                        <p:strVal val="visible"/>
                                      </p:to>
                                    </p:set>
                                    <p:animEffect filter="fade" transition="in">
                                      <p:cBhvr>
                                        <p:cTn dur="1000"/>
                                        <p:tgtEl>
                                          <p:spTgt spid="133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pic>
        <p:nvPicPr>
          <p:cNvPr id="1339" name="Google Shape;1339;ge89408c914_0_6"/>
          <p:cNvPicPr preferRelativeResize="0"/>
          <p:nvPr/>
        </p:nvPicPr>
        <p:blipFill rotWithShape="1">
          <a:blip r:embed="rId3">
            <a:alphaModFix/>
          </a:blip>
          <a:srcRect b="1565" l="0" r="0" t="0"/>
          <a:stretch/>
        </p:blipFill>
        <p:spPr>
          <a:xfrm>
            <a:off x="0" y="0"/>
            <a:ext cx="9144001"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e672268506_0_61"/>
          <p:cNvSpPr txBox="1"/>
          <p:nvPr>
            <p:ph idx="1" type="body"/>
          </p:nvPr>
        </p:nvSpPr>
        <p:spPr>
          <a:xfrm>
            <a:off x="938500" y="1526975"/>
            <a:ext cx="5380500" cy="2360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Sample Mean and Population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Central Limit Theorem.</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Applications of Central Limit Theorem.</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Maximum Likelihood Estimation, etc.</a:t>
            </a:r>
            <a:endParaRPr sz="1800">
              <a:latin typeface="Montserrat Medium"/>
              <a:ea typeface="Montserrat Medium"/>
              <a:cs typeface="Montserrat Medium"/>
              <a:sym typeface="Montserrat Medium"/>
            </a:endParaRPr>
          </a:p>
        </p:txBody>
      </p:sp>
      <p:sp>
        <p:nvSpPr>
          <p:cNvPr id="408" name="Google Shape;408;ge672268506_0_61"/>
          <p:cNvSpPr txBox="1"/>
          <p:nvPr>
            <p:ph type="title"/>
          </p:nvPr>
        </p:nvSpPr>
        <p:spPr>
          <a:xfrm>
            <a:off x="456275" y="445000"/>
            <a:ext cx="5735700" cy="6501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Inferential Statistics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0" st="0"/>
                                            </p:txEl>
                                          </p:spTgt>
                                        </p:tgtEl>
                                        <p:attrNameLst>
                                          <p:attrName>style.visibility</p:attrName>
                                        </p:attrNameLst>
                                      </p:cBhvr>
                                      <p:to>
                                        <p:strVal val="visible"/>
                                      </p:to>
                                    </p:set>
                                    <p:animEffect filter="fade" transition="in">
                                      <p:cBhvr>
                                        <p:cTn dur="1000"/>
                                        <p:tgtEl>
                                          <p:spTgt spid="4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1" st="1"/>
                                            </p:txEl>
                                          </p:spTgt>
                                        </p:tgtEl>
                                        <p:attrNameLst>
                                          <p:attrName>style.visibility</p:attrName>
                                        </p:attrNameLst>
                                      </p:cBhvr>
                                      <p:to>
                                        <p:strVal val="visible"/>
                                      </p:to>
                                    </p:set>
                                    <p:animEffect filter="fade" transition="in">
                                      <p:cBhvr>
                                        <p:cTn dur="1000"/>
                                        <p:tgtEl>
                                          <p:spTgt spid="4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2" st="2"/>
                                            </p:txEl>
                                          </p:spTgt>
                                        </p:tgtEl>
                                        <p:attrNameLst>
                                          <p:attrName>style.visibility</p:attrName>
                                        </p:attrNameLst>
                                      </p:cBhvr>
                                      <p:to>
                                        <p:strVal val="visible"/>
                                      </p:to>
                                    </p:set>
                                    <p:animEffect filter="fade" transition="in">
                                      <p:cBhvr>
                                        <p:cTn dur="1000"/>
                                        <p:tgtEl>
                                          <p:spTgt spid="4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xEl>
                                              <p:pRg end="3" st="3"/>
                                            </p:txEl>
                                          </p:spTgt>
                                        </p:tgtEl>
                                        <p:attrNameLst>
                                          <p:attrName>style.visibility</p:attrName>
                                        </p:attrNameLst>
                                      </p:cBhvr>
                                      <p:to>
                                        <p:strVal val="visible"/>
                                      </p:to>
                                    </p:set>
                                    <p:animEffect filter="fade" transition="in">
                                      <p:cBhvr>
                                        <p:cTn dur="1000"/>
                                        <p:tgtEl>
                                          <p:spTgt spid="40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ge75c422108_0_17"/>
          <p:cNvSpPr txBox="1"/>
          <p:nvPr>
            <p:ph idx="1" type="body"/>
          </p:nvPr>
        </p:nvSpPr>
        <p:spPr>
          <a:xfrm>
            <a:off x="512350" y="1012000"/>
            <a:ext cx="6489600" cy="3418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Calculate the mean of 35, 48, 55 and 22. We will first calculate the sum of these numbers. </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The sum of 35, 48, 55 and 22 is 160 and there are a total of 4 values.</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By substituting the values in the formula, we get</a:t>
            </a:r>
            <a:endParaRPr sz="1800">
              <a:latin typeface="Montserrat Medium"/>
              <a:ea typeface="Montserrat Medium"/>
              <a:cs typeface="Montserrat Medium"/>
              <a:sym typeface="Montserrat Medium"/>
            </a:endParaRPr>
          </a:p>
          <a:p>
            <a:pPr indent="457200" lvl="0" marL="914400" rtl="0" algn="l">
              <a:lnSpc>
                <a:spcPct val="150000"/>
              </a:lnSpc>
              <a:spcBef>
                <a:spcPts val="100"/>
              </a:spcBef>
              <a:spcAft>
                <a:spcPts val="0"/>
              </a:spcAft>
              <a:buNone/>
            </a:pPr>
            <a:r>
              <a:rPr lang="en-GB" sz="1800">
                <a:latin typeface="Montserrat Medium"/>
                <a:ea typeface="Montserrat Medium"/>
                <a:cs typeface="Montserrat Medium"/>
                <a:sym typeface="Montserrat Medium"/>
              </a:rPr>
              <a:t>Mean = 160/4 = 40.</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So, the mean of 35, 48, 55 and 22 is 40.</a:t>
            </a:r>
            <a:endParaRPr sz="1800">
              <a:latin typeface="Montserrat Medium"/>
              <a:ea typeface="Montserrat Medium"/>
              <a:cs typeface="Montserrat Medium"/>
              <a:sym typeface="Montserrat Medium"/>
            </a:endParaRPr>
          </a:p>
        </p:txBody>
      </p:sp>
      <p:sp>
        <p:nvSpPr>
          <p:cNvPr id="1345" name="Google Shape;1345;ge75c422108_0_17"/>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 of Mean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0" st="0"/>
                                            </p:txEl>
                                          </p:spTgt>
                                        </p:tgtEl>
                                        <p:attrNameLst>
                                          <p:attrName>style.visibility</p:attrName>
                                        </p:attrNameLst>
                                      </p:cBhvr>
                                      <p:to>
                                        <p:strVal val="visible"/>
                                      </p:to>
                                    </p:set>
                                    <p:animEffect filter="fade" transition="in">
                                      <p:cBhvr>
                                        <p:cTn dur="1000"/>
                                        <p:tgtEl>
                                          <p:spTgt spid="13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1" st="1"/>
                                            </p:txEl>
                                          </p:spTgt>
                                        </p:tgtEl>
                                        <p:attrNameLst>
                                          <p:attrName>style.visibility</p:attrName>
                                        </p:attrNameLst>
                                      </p:cBhvr>
                                      <p:to>
                                        <p:strVal val="visible"/>
                                      </p:to>
                                    </p:set>
                                    <p:animEffect filter="fade" transition="in">
                                      <p:cBhvr>
                                        <p:cTn dur="1000"/>
                                        <p:tgtEl>
                                          <p:spTgt spid="13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2" st="2"/>
                                            </p:txEl>
                                          </p:spTgt>
                                        </p:tgtEl>
                                        <p:attrNameLst>
                                          <p:attrName>style.visibility</p:attrName>
                                        </p:attrNameLst>
                                      </p:cBhvr>
                                      <p:to>
                                        <p:strVal val="visible"/>
                                      </p:to>
                                    </p:set>
                                    <p:animEffect filter="fade" transition="in">
                                      <p:cBhvr>
                                        <p:cTn dur="1000"/>
                                        <p:tgtEl>
                                          <p:spTgt spid="13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3" st="3"/>
                                            </p:txEl>
                                          </p:spTgt>
                                        </p:tgtEl>
                                        <p:attrNameLst>
                                          <p:attrName>style.visibility</p:attrName>
                                        </p:attrNameLst>
                                      </p:cBhvr>
                                      <p:to>
                                        <p:strVal val="visible"/>
                                      </p:to>
                                    </p:set>
                                    <p:animEffect filter="fade" transition="in">
                                      <p:cBhvr>
                                        <p:cTn dur="1000"/>
                                        <p:tgtEl>
                                          <p:spTgt spid="13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4" st="4"/>
                                            </p:txEl>
                                          </p:spTgt>
                                        </p:tgtEl>
                                        <p:attrNameLst>
                                          <p:attrName>style.visibility</p:attrName>
                                        </p:attrNameLst>
                                      </p:cBhvr>
                                      <p:to>
                                        <p:strVal val="visible"/>
                                      </p:to>
                                    </p:set>
                                    <p:animEffect filter="fade" transition="in">
                                      <p:cBhvr>
                                        <p:cTn dur="1000"/>
                                        <p:tgtEl>
                                          <p:spTgt spid="134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ge75c422108_0_22"/>
          <p:cNvSpPr txBox="1"/>
          <p:nvPr>
            <p:ph idx="1" type="body"/>
          </p:nvPr>
        </p:nvSpPr>
        <p:spPr>
          <a:xfrm>
            <a:off x="602750" y="1032100"/>
            <a:ext cx="6047700" cy="3418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As the mean includes every value in the distribution, the mean is influenced by outliers and skewed distributions.</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The population mean - µ (‘mu’).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When the mean is calculated on a distribution from a sample </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 x̅   (X bar).</a:t>
            </a:r>
            <a:endParaRPr sz="1800">
              <a:latin typeface="Montserrat Medium"/>
              <a:ea typeface="Montserrat Medium"/>
              <a:cs typeface="Montserrat Medium"/>
              <a:sym typeface="Montserrat Medium"/>
            </a:endParaRPr>
          </a:p>
        </p:txBody>
      </p:sp>
      <p:sp>
        <p:nvSpPr>
          <p:cNvPr id="1351" name="Google Shape;1351;ge75c422108_0_22"/>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Mean </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0">
                                            <p:txEl>
                                              <p:pRg end="0" st="0"/>
                                            </p:txEl>
                                          </p:spTgt>
                                        </p:tgtEl>
                                        <p:attrNameLst>
                                          <p:attrName>style.visibility</p:attrName>
                                        </p:attrNameLst>
                                      </p:cBhvr>
                                      <p:to>
                                        <p:strVal val="visible"/>
                                      </p:to>
                                    </p:set>
                                    <p:animEffect filter="fade" transition="in">
                                      <p:cBhvr>
                                        <p:cTn dur="1000"/>
                                        <p:tgtEl>
                                          <p:spTgt spid="13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0">
                                            <p:txEl>
                                              <p:pRg end="1" st="1"/>
                                            </p:txEl>
                                          </p:spTgt>
                                        </p:tgtEl>
                                        <p:attrNameLst>
                                          <p:attrName>style.visibility</p:attrName>
                                        </p:attrNameLst>
                                      </p:cBhvr>
                                      <p:to>
                                        <p:strVal val="visible"/>
                                      </p:to>
                                    </p:set>
                                    <p:animEffect filter="fade" transition="in">
                                      <p:cBhvr>
                                        <p:cTn dur="1000"/>
                                        <p:tgtEl>
                                          <p:spTgt spid="13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0">
                                            <p:txEl>
                                              <p:pRg end="2" st="2"/>
                                            </p:txEl>
                                          </p:spTgt>
                                        </p:tgtEl>
                                        <p:attrNameLst>
                                          <p:attrName>style.visibility</p:attrName>
                                        </p:attrNameLst>
                                      </p:cBhvr>
                                      <p:to>
                                        <p:strVal val="visible"/>
                                      </p:to>
                                    </p:set>
                                    <p:animEffect filter="fade" transition="in">
                                      <p:cBhvr>
                                        <p:cTn dur="1000"/>
                                        <p:tgtEl>
                                          <p:spTgt spid="13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0">
                                            <p:txEl>
                                              <p:pRg end="3" st="3"/>
                                            </p:txEl>
                                          </p:spTgt>
                                        </p:tgtEl>
                                        <p:attrNameLst>
                                          <p:attrName>style.visibility</p:attrName>
                                        </p:attrNameLst>
                                      </p:cBhvr>
                                      <p:to>
                                        <p:strVal val="visible"/>
                                      </p:to>
                                    </p:set>
                                    <p:animEffect filter="fade" transition="in">
                                      <p:cBhvr>
                                        <p:cTn dur="1000"/>
                                        <p:tgtEl>
                                          <p:spTgt spid="135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ge89408c914_0_18"/>
          <p:cNvSpPr txBox="1"/>
          <p:nvPr>
            <p:ph idx="1" type="body"/>
          </p:nvPr>
        </p:nvSpPr>
        <p:spPr>
          <a:xfrm>
            <a:off x="532425" y="991900"/>
            <a:ext cx="6128100" cy="3418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Median divides the distribution in half.</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 a distribution with an odd number of observations, the median value is the middle value.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When the dataset contains an even number of values, then the median is calculated by taking the mean of the middle two values.</a:t>
            </a:r>
            <a:endParaRPr sz="1800">
              <a:latin typeface="Montserrat Medium"/>
              <a:ea typeface="Montserrat Medium"/>
              <a:cs typeface="Montserrat Medium"/>
              <a:sym typeface="Montserrat Medium"/>
            </a:endParaRPr>
          </a:p>
        </p:txBody>
      </p:sp>
      <p:sp>
        <p:nvSpPr>
          <p:cNvPr id="1357" name="Google Shape;1357;ge89408c914_0_18"/>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Median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6">
                                            <p:txEl>
                                              <p:pRg end="0" st="0"/>
                                            </p:txEl>
                                          </p:spTgt>
                                        </p:tgtEl>
                                        <p:attrNameLst>
                                          <p:attrName>style.visibility</p:attrName>
                                        </p:attrNameLst>
                                      </p:cBhvr>
                                      <p:to>
                                        <p:strVal val="visible"/>
                                      </p:to>
                                    </p:set>
                                    <p:animEffect filter="fade" transition="in">
                                      <p:cBhvr>
                                        <p:cTn dur="1000"/>
                                        <p:tgtEl>
                                          <p:spTgt spid="13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6">
                                            <p:txEl>
                                              <p:pRg end="1" st="1"/>
                                            </p:txEl>
                                          </p:spTgt>
                                        </p:tgtEl>
                                        <p:attrNameLst>
                                          <p:attrName>style.visibility</p:attrName>
                                        </p:attrNameLst>
                                      </p:cBhvr>
                                      <p:to>
                                        <p:strVal val="visible"/>
                                      </p:to>
                                    </p:set>
                                    <p:animEffect filter="fade" transition="in">
                                      <p:cBhvr>
                                        <p:cTn dur="1000"/>
                                        <p:tgtEl>
                                          <p:spTgt spid="13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6">
                                            <p:txEl>
                                              <p:pRg end="2" st="2"/>
                                            </p:txEl>
                                          </p:spTgt>
                                        </p:tgtEl>
                                        <p:attrNameLst>
                                          <p:attrName>style.visibility</p:attrName>
                                        </p:attrNameLst>
                                      </p:cBhvr>
                                      <p:to>
                                        <p:strVal val="visible"/>
                                      </p:to>
                                    </p:set>
                                    <p:animEffect filter="fade" transition="in">
                                      <p:cBhvr>
                                        <p:cTn dur="1000"/>
                                        <p:tgtEl>
                                          <p:spTgt spid="135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ge75c422108_0_27"/>
          <p:cNvSpPr txBox="1"/>
          <p:nvPr>
            <p:ph idx="1" type="body"/>
          </p:nvPr>
        </p:nvSpPr>
        <p:spPr>
          <a:xfrm>
            <a:off x="542500" y="1152675"/>
            <a:ext cx="5635800" cy="3418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Calculate the median of 86, 61, 44, 91 and 58. </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We will sort these numbers in an ascending or descending order. </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Here, we are sorting the numbers in an ascending order.</a:t>
            </a:r>
            <a:endParaRPr sz="1800">
              <a:latin typeface="Montserrat Medium"/>
              <a:ea typeface="Montserrat Medium"/>
              <a:cs typeface="Montserrat Medium"/>
              <a:sym typeface="Montserrat Medium"/>
            </a:endParaRPr>
          </a:p>
          <a:p>
            <a:pPr indent="-342900" lvl="0" marL="9144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44, 58, 61, 86, 91.</a:t>
            </a:r>
            <a:endParaRPr sz="1800">
              <a:latin typeface="Montserrat Medium"/>
              <a:ea typeface="Montserrat Medium"/>
              <a:cs typeface="Montserrat Medium"/>
              <a:sym typeface="Montserrat Medium"/>
            </a:endParaRPr>
          </a:p>
        </p:txBody>
      </p:sp>
      <p:sp>
        <p:nvSpPr>
          <p:cNvPr id="1363" name="Google Shape;1363;ge75c422108_0_27"/>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 of Median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2">
                                            <p:txEl>
                                              <p:pRg end="0" st="0"/>
                                            </p:txEl>
                                          </p:spTgt>
                                        </p:tgtEl>
                                        <p:attrNameLst>
                                          <p:attrName>style.visibility</p:attrName>
                                        </p:attrNameLst>
                                      </p:cBhvr>
                                      <p:to>
                                        <p:strVal val="visible"/>
                                      </p:to>
                                    </p:set>
                                    <p:animEffect filter="fade" transition="in">
                                      <p:cBhvr>
                                        <p:cTn dur="1000"/>
                                        <p:tgtEl>
                                          <p:spTgt spid="13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2">
                                            <p:txEl>
                                              <p:pRg end="1" st="1"/>
                                            </p:txEl>
                                          </p:spTgt>
                                        </p:tgtEl>
                                        <p:attrNameLst>
                                          <p:attrName>style.visibility</p:attrName>
                                        </p:attrNameLst>
                                      </p:cBhvr>
                                      <p:to>
                                        <p:strVal val="visible"/>
                                      </p:to>
                                    </p:set>
                                    <p:animEffect filter="fade" transition="in">
                                      <p:cBhvr>
                                        <p:cTn dur="1000"/>
                                        <p:tgtEl>
                                          <p:spTgt spid="13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2">
                                            <p:txEl>
                                              <p:pRg end="2" st="2"/>
                                            </p:txEl>
                                          </p:spTgt>
                                        </p:tgtEl>
                                        <p:attrNameLst>
                                          <p:attrName>style.visibility</p:attrName>
                                        </p:attrNameLst>
                                      </p:cBhvr>
                                      <p:to>
                                        <p:strVal val="visible"/>
                                      </p:to>
                                    </p:set>
                                    <p:animEffect filter="fade" transition="in">
                                      <p:cBhvr>
                                        <p:cTn dur="1000"/>
                                        <p:tgtEl>
                                          <p:spTgt spid="13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2">
                                            <p:txEl>
                                              <p:pRg end="3" st="3"/>
                                            </p:txEl>
                                          </p:spTgt>
                                        </p:tgtEl>
                                        <p:attrNameLst>
                                          <p:attrName>style.visibility</p:attrName>
                                        </p:attrNameLst>
                                      </p:cBhvr>
                                      <p:to>
                                        <p:strVal val="visible"/>
                                      </p:to>
                                    </p:set>
                                    <p:animEffect filter="fade" transition="in">
                                      <p:cBhvr>
                                        <p:cTn dur="1000"/>
                                        <p:tgtEl>
                                          <p:spTgt spid="136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ge89408c914_0_23"/>
          <p:cNvSpPr txBox="1"/>
          <p:nvPr>
            <p:ph idx="1" type="body"/>
          </p:nvPr>
        </p:nvSpPr>
        <p:spPr>
          <a:xfrm>
            <a:off x="562575" y="1092400"/>
            <a:ext cx="5635800" cy="3418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Calculate the median of 42, 56, 24 and 28. To calculate the median, we will first sort it by the ascending order.</a:t>
            </a:r>
            <a:endParaRPr sz="1800">
              <a:latin typeface="Montserrat Medium"/>
              <a:ea typeface="Montserrat Medium"/>
              <a:cs typeface="Montserrat Medium"/>
              <a:sym typeface="Montserrat Medium"/>
            </a:endParaRPr>
          </a:p>
          <a:p>
            <a:pPr indent="-342900" lvl="0"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24, 28, 42, 56</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100"/>
              </a:spcAft>
              <a:buNone/>
            </a:pPr>
            <a:r>
              <a:rPr lang="en-GB" sz="1800">
                <a:latin typeface="Montserrat Medium"/>
                <a:ea typeface="Montserrat Medium"/>
                <a:cs typeface="Montserrat Medium"/>
                <a:sym typeface="Montserrat Medium"/>
              </a:rPr>
              <a:t>Here, we want to calculate the median for the even number of observations.</a:t>
            </a:r>
            <a:endParaRPr sz="1800">
              <a:latin typeface="Montserrat Medium"/>
              <a:ea typeface="Montserrat Medium"/>
              <a:cs typeface="Montserrat Medium"/>
              <a:sym typeface="Montserrat Medium"/>
            </a:endParaRPr>
          </a:p>
        </p:txBody>
      </p:sp>
      <p:sp>
        <p:nvSpPr>
          <p:cNvPr id="1369" name="Google Shape;1369;ge89408c914_0_23"/>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 of Median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8">
                                            <p:txEl>
                                              <p:pRg end="0" st="0"/>
                                            </p:txEl>
                                          </p:spTgt>
                                        </p:tgtEl>
                                        <p:attrNameLst>
                                          <p:attrName>style.visibility</p:attrName>
                                        </p:attrNameLst>
                                      </p:cBhvr>
                                      <p:to>
                                        <p:strVal val="visible"/>
                                      </p:to>
                                    </p:set>
                                    <p:animEffect filter="fade" transition="in">
                                      <p:cBhvr>
                                        <p:cTn dur="1000"/>
                                        <p:tgtEl>
                                          <p:spTgt spid="13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8">
                                            <p:txEl>
                                              <p:pRg end="1" st="1"/>
                                            </p:txEl>
                                          </p:spTgt>
                                        </p:tgtEl>
                                        <p:attrNameLst>
                                          <p:attrName>style.visibility</p:attrName>
                                        </p:attrNameLst>
                                      </p:cBhvr>
                                      <p:to>
                                        <p:strVal val="visible"/>
                                      </p:to>
                                    </p:set>
                                    <p:animEffect filter="fade" transition="in">
                                      <p:cBhvr>
                                        <p:cTn dur="1000"/>
                                        <p:tgtEl>
                                          <p:spTgt spid="13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8">
                                            <p:txEl>
                                              <p:pRg end="2" st="2"/>
                                            </p:txEl>
                                          </p:spTgt>
                                        </p:tgtEl>
                                        <p:attrNameLst>
                                          <p:attrName>style.visibility</p:attrName>
                                        </p:attrNameLst>
                                      </p:cBhvr>
                                      <p:to>
                                        <p:strVal val="visible"/>
                                      </p:to>
                                    </p:set>
                                    <p:animEffect filter="fade" transition="in">
                                      <p:cBhvr>
                                        <p:cTn dur="1000"/>
                                        <p:tgtEl>
                                          <p:spTgt spid="136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ge89408c914_0_28"/>
          <p:cNvSpPr txBox="1"/>
          <p:nvPr>
            <p:ph idx="1" type="body"/>
          </p:nvPr>
        </p:nvSpPr>
        <p:spPr>
          <a:xfrm>
            <a:off x="562575" y="1343550"/>
            <a:ext cx="4982700" cy="2725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Sum of 28 and 42 is 70 and we have a total 2 numbers.</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Mean = 70/2 = 35.</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Median of 42, 56, 24 and 28 is 35.</a:t>
            </a:r>
            <a:endParaRPr sz="1800">
              <a:latin typeface="Montserrat Medium"/>
              <a:ea typeface="Montserrat Medium"/>
              <a:cs typeface="Montserrat Medium"/>
              <a:sym typeface="Montserrat Medium"/>
            </a:endParaRPr>
          </a:p>
        </p:txBody>
      </p:sp>
      <p:sp>
        <p:nvSpPr>
          <p:cNvPr id="1375" name="Google Shape;1375;ge89408c914_0_28"/>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 of Median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4">
                                            <p:txEl>
                                              <p:pRg end="0" st="0"/>
                                            </p:txEl>
                                          </p:spTgt>
                                        </p:tgtEl>
                                        <p:attrNameLst>
                                          <p:attrName>style.visibility</p:attrName>
                                        </p:attrNameLst>
                                      </p:cBhvr>
                                      <p:to>
                                        <p:strVal val="visible"/>
                                      </p:to>
                                    </p:set>
                                    <p:animEffect filter="fade" transition="in">
                                      <p:cBhvr>
                                        <p:cTn dur="1000"/>
                                        <p:tgtEl>
                                          <p:spTgt spid="13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4">
                                            <p:txEl>
                                              <p:pRg end="1" st="1"/>
                                            </p:txEl>
                                          </p:spTgt>
                                        </p:tgtEl>
                                        <p:attrNameLst>
                                          <p:attrName>style.visibility</p:attrName>
                                        </p:attrNameLst>
                                      </p:cBhvr>
                                      <p:to>
                                        <p:strVal val="visible"/>
                                      </p:to>
                                    </p:set>
                                    <p:animEffect filter="fade" transition="in">
                                      <p:cBhvr>
                                        <p:cTn dur="1000"/>
                                        <p:tgtEl>
                                          <p:spTgt spid="13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4">
                                            <p:txEl>
                                              <p:pRg end="2" st="2"/>
                                            </p:txEl>
                                          </p:spTgt>
                                        </p:tgtEl>
                                        <p:attrNameLst>
                                          <p:attrName>style.visibility</p:attrName>
                                        </p:attrNameLst>
                                      </p:cBhvr>
                                      <p:to>
                                        <p:strVal val="visible"/>
                                      </p:to>
                                    </p:set>
                                    <p:animEffect filter="fade" transition="in">
                                      <p:cBhvr>
                                        <p:cTn dur="1000"/>
                                        <p:tgtEl>
                                          <p:spTgt spid="137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ge89408c914_0_33"/>
          <p:cNvSpPr txBox="1"/>
          <p:nvPr>
            <p:ph idx="1" type="body"/>
          </p:nvPr>
        </p:nvSpPr>
        <p:spPr>
          <a:xfrm>
            <a:off x="562575" y="1125150"/>
            <a:ext cx="5374500" cy="2943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Median is less affected by outliers and skewed data than the mean.</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Usually the preferred measure of central tendency when the distribution is not symmetrical.</a:t>
            </a:r>
            <a:endParaRPr sz="1800">
              <a:latin typeface="Montserrat Medium"/>
              <a:ea typeface="Montserrat Medium"/>
              <a:cs typeface="Montserrat Medium"/>
              <a:sym typeface="Montserrat Medium"/>
            </a:endParaRPr>
          </a:p>
        </p:txBody>
      </p:sp>
      <p:sp>
        <p:nvSpPr>
          <p:cNvPr id="1381" name="Google Shape;1381;ge89408c914_0_33"/>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Advantages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0">
                                            <p:txEl>
                                              <p:pRg end="0" st="0"/>
                                            </p:txEl>
                                          </p:spTgt>
                                        </p:tgtEl>
                                        <p:attrNameLst>
                                          <p:attrName>style.visibility</p:attrName>
                                        </p:attrNameLst>
                                      </p:cBhvr>
                                      <p:to>
                                        <p:strVal val="visible"/>
                                      </p:to>
                                    </p:set>
                                    <p:animEffect filter="fade" transition="in">
                                      <p:cBhvr>
                                        <p:cTn dur="1000"/>
                                        <p:tgtEl>
                                          <p:spTgt spid="13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0">
                                            <p:txEl>
                                              <p:pRg end="1" st="1"/>
                                            </p:txEl>
                                          </p:spTgt>
                                        </p:tgtEl>
                                        <p:attrNameLst>
                                          <p:attrName>style.visibility</p:attrName>
                                        </p:attrNameLst>
                                      </p:cBhvr>
                                      <p:to>
                                        <p:strVal val="visible"/>
                                      </p:to>
                                    </p:set>
                                    <p:animEffect filter="fade" transition="in">
                                      <p:cBhvr>
                                        <p:cTn dur="1000"/>
                                        <p:tgtEl>
                                          <p:spTgt spid="138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ge89408c914_0_43"/>
          <p:cNvSpPr txBox="1"/>
          <p:nvPr>
            <p:ph idx="1" type="body"/>
          </p:nvPr>
        </p:nvSpPr>
        <p:spPr>
          <a:xfrm>
            <a:off x="562575" y="1125150"/>
            <a:ext cx="6158100" cy="362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Occurring value in a distribution.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The distribution may contain multiple modes.</a:t>
            </a:r>
            <a:r>
              <a:rPr lang="en-GB" sz="1800">
                <a:latin typeface="Montserrat Medium"/>
                <a:ea typeface="Montserrat Medium"/>
                <a:cs typeface="Montserrat Medium"/>
                <a:sym typeface="Montserrat Medium"/>
              </a:rPr>
              <a:t>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More than one mode can limit the ability of the mode in describing the Centre or typical value of the distribution.</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Where the data are continuous, the distribution may have no mode at all.</a:t>
            </a:r>
            <a:endParaRPr sz="1800">
              <a:latin typeface="Montserrat Medium"/>
              <a:ea typeface="Montserrat Medium"/>
              <a:cs typeface="Montserrat Medium"/>
              <a:sym typeface="Montserrat Medium"/>
            </a:endParaRPr>
          </a:p>
        </p:txBody>
      </p:sp>
      <p:sp>
        <p:nvSpPr>
          <p:cNvPr id="1387" name="Google Shape;1387;ge89408c914_0_43"/>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Mode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xEl>
                                              <p:pRg end="0" st="0"/>
                                            </p:txEl>
                                          </p:spTgt>
                                        </p:tgtEl>
                                        <p:attrNameLst>
                                          <p:attrName>style.visibility</p:attrName>
                                        </p:attrNameLst>
                                      </p:cBhvr>
                                      <p:to>
                                        <p:strVal val="visible"/>
                                      </p:to>
                                    </p:set>
                                    <p:animEffect filter="fade" transition="in">
                                      <p:cBhvr>
                                        <p:cTn dur="1000"/>
                                        <p:tgtEl>
                                          <p:spTgt spid="13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xEl>
                                              <p:pRg end="1" st="1"/>
                                            </p:txEl>
                                          </p:spTgt>
                                        </p:tgtEl>
                                        <p:attrNameLst>
                                          <p:attrName>style.visibility</p:attrName>
                                        </p:attrNameLst>
                                      </p:cBhvr>
                                      <p:to>
                                        <p:strVal val="visible"/>
                                      </p:to>
                                    </p:set>
                                    <p:animEffect filter="fade" transition="in">
                                      <p:cBhvr>
                                        <p:cTn dur="1000"/>
                                        <p:tgtEl>
                                          <p:spTgt spid="13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xEl>
                                              <p:pRg end="2" st="2"/>
                                            </p:txEl>
                                          </p:spTgt>
                                        </p:tgtEl>
                                        <p:attrNameLst>
                                          <p:attrName>style.visibility</p:attrName>
                                        </p:attrNameLst>
                                      </p:cBhvr>
                                      <p:to>
                                        <p:strVal val="visible"/>
                                      </p:to>
                                    </p:set>
                                    <p:animEffect filter="fade" transition="in">
                                      <p:cBhvr>
                                        <p:cTn dur="1000"/>
                                        <p:tgtEl>
                                          <p:spTgt spid="13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xEl>
                                              <p:pRg end="3" st="3"/>
                                            </p:txEl>
                                          </p:spTgt>
                                        </p:tgtEl>
                                        <p:attrNameLst>
                                          <p:attrName>style.visibility</p:attrName>
                                        </p:attrNameLst>
                                      </p:cBhvr>
                                      <p:to>
                                        <p:strVal val="visible"/>
                                      </p:to>
                                    </p:set>
                                    <p:animEffect filter="fade" transition="in">
                                      <p:cBhvr>
                                        <p:cTn dur="1000"/>
                                        <p:tgtEl>
                                          <p:spTgt spid="138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ge89408c914_0_48"/>
          <p:cNvSpPr txBox="1"/>
          <p:nvPr>
            <p:ph idx="1" type="body"/>
          </p:nvPr>
        </p:nvSpPr>
        <p:spPr>
          <a:xfrm>
            <a:off x="562575" y="1125150"/>
            <a:ext cx="6158100" cy="362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Find the mode of 5, 4, 2, 3, 2, 1, 5, 4, 5. So, the mode of 5, 4, 2, 3, 2, 1, 5, 4, 5 is 5.</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 the cases where there is no mode, it is better to use the mean or median, or group the data in appropriate intervals and find the modal class.</a:t>
            </a:r>
            <a:endParaRPr sz="1800">
              <a:latin typeface="Montserrat Medium"/>
              <a:ea typeface="Montserrat Medium"/>
              <a:cs typeface="Montserrat Medium"/>
              <a:sym typeface="Montserrat Medium"/>
            </a:endParaRPr>
          </a:p>
        </p:txBody>
      </p:sp>
      <p:sp>
        <p:nvSpPr>
          <p:cNvPr id="1393" name="Google Shape;1393;ge89408c914_0_48"/>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 of </a:t>
            </a:r>
            <a:r>
              <a:rPr lang="en-GB">
                <a:solidFill>
                  <a:schemeClr val="lt2"/>
                </a:solidFill>
                <a:latin typeface="Montserrat ExtraBold"/>
                <a:ea typeface="Montserrat ExtraBold"/>
                <a:cs typeface="Montserrat ExtraBold"/>
                <a:sym typeface="Montserrat ExtraBold"/>
              </a:rPr>
              <a:t>Mode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xEl>
                                              <p:pRg end="0" st="0"/>
                                            </p:txEl>
                                          </p:spTgt>
                                        </p:tgtEl>
                                        <p:attrNameLst>
                                          <p:attrName>style.visibility</p:attrName>
                                        </p:attrNameLst>
                                      </p:cBhvr>
                                      <p:to>
                                        <p:strVal val="visible"/>
                                      </p:to>
                                    </p:set>
                                    <p:animEffect filter="fade" transition="in">
                                      <p:cBhvr>
                                        <p:cTn dur="1000"/>
                                        <p:tgtEl>
                                          <p:spTgt spid="13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xEl>
                                              <p:pRg end="1" st="1"/>
                                            </p:txEl>
                                          </p:spTgt>
                                        </p:tgtEl>
                                        <p:attrNameLst>
                                          <p:attrName>style.visibility</p:attrName>
                                        </p:attrNameLst>
                                      </p:cBhvr>
                                      <p:to>
                                        <p:strVal val="visible"/>
                                      </p:to>
                                    </p:set>
                                    <p:animEffect filter="fade" transition="in">
                                      <p:cBhvr>
                                        <p:cTn dur="1000"/>
                                        <p:tgtEl>
                                          <p:spTgt spid="139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ge89408c914_0_53"/>
          <p:cNvSpPr txBox="1"/>
          <p:nvPr>
            <p:ph idx="1" type="body"/>
          </p:nvPr>
        </p:nvSpPr>
        <p:spPr>
          <a:xfrm>
            <a:off x="562575" y="1093000"/>
            <a:ext cx="5927100" cy="365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Symmetrical distribution of continuous data:</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 All the three measures of central tendency hold good.</a:t>
            </a:r>
            <a:endParaRPr sz="1800">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800">
                <a:latin typeface="Montserrat Medium"/>
                <a:ea typeface="Montserrat Medium"/>
                <a:cs typeface="Montserrat Medium"/>
                <a:sym typeface="Montserrat Medium"/>
              </a:rPr>
              <a:t>Skewed distribution: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Measure of finding the central tendency is the median.</a:t>
            </a:r>
            <a:endParaRPr sz="1800">
              <a:latin typeface="Montserrat Medium"/>
              <a:ea typeface="Montserrat Medium"/>
              <a:cs typeface="Montserrat Medium"/>
              <a:sym typeface="Montserrat Medium"/>
            </a:endParaRPr>
          </a:p>
        </p:txBody>
      </p:sp>
      <p:sp>
        <p:nvSpPr>
          <p:cNvPr id="1399" name="Google Shape;1399;ge89408c914_0_53"/>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Central Tendency based on Property of Data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0" st="0"/>
                                            </p:txEl>
                                          </p:spTgt>
                                        </p:tgtEl>
                                        <p:attrNameLst>
                                          <p:attrName>style.visibility</p:attrName>
                                        </p:attrNameLst>
                                      </p:cBhvr>
                                      <p:to>
                                        <p:strVal val="visible"/>
                                      </p:to>
                                    </p:set>
                                    <p:animEffect filter="fade" transition="in">
                                      <p:cBhvr>
                                        <p:cTn dur="1000"/>
                                        <p:tgtEl>
                                          <p:spTgt spid="13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1" st="1"/>
                                            </p:txEl>
                                          </p:spTgt>
                                        </p:tgtEl>
                                        <p:attrNameLst>
                                          <p:attrName>style.visibility</p:attrName>
                                        </p:attrNameLst>
                                      </p:cBhvr>
                                      <p:to>
                                        <p:strVal val="visible"/>
                                      </p:to>
                                    </p:set>
                                    <p:animEffect filter="fade" transition="in">
                                      <p:cBhvr>
                                        <p:cTn dur="1000"/>
                                        <p:tgtEl>
                                          <p:spTgt spid="13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2" st="2"/>
                                            </p:txEl>
                                          </p:spTgt>
                                        </p:tgtEl>
                                        <p:attrNameLst>
                                          <p:attrName>style.visibility</p:attrName>
                                        </p:attrNameLst>
                                      </p:cBhvr>
                                      <p:to>
                                        <p:strVal val="visible"/>
                                      </p:to>
                                    </p:set>
                                    <p:animEffect filter="fade" transition="in">
                                      <p:cBhvr>
                                        <p:cTn dur="1000"/>
                                        <p:tgtEl>
                                          <p:spTgt spid="13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3" st="3"/>
                                            </p:txEl>
                                          </p:spTgt>
                                        </p:tgtEl>
                                        <p:attrNameLst>
                                          <p:attrName>style.visibility</p:attrName>
                                        </p:attrNameLst>
                                      </p:cBhvr>
                                      <p:to>
                                        <p:strVal val="visible"/>
                                      </p:to>
                                    </p:set>
                                    <p:animEffect filter="fade" transition="in">
                                      <p:cBhvr>
                                        <p:cTn dur="1000"/>
                                        <p:tgtEl>
                                          <p:spTgt spid="139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e672268506_0_66"/>
          <p:cNvSpPr txBox="1"/>
          <p:nvPr>
            <p:ph idx="1" type="body"/>
          </p:nvPr>
        </p:nvSpPr>
        <p:spPr>
          <a:xfrm>
            <a:off x="938500" y="1095100"/>
            <a:ext cx="5380500" cy="3144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Correlation and Causation and the different types of correlation. </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Types of correlation are:</a:t>
            </a:r>
            <a:endParaRPr sz="1800">
              <a:latin typeface="Montserrat Medium"/>
              <a:ea typeface="Montserrat Medium"/>
              <a:cs typeface="Montserrat Medium"/>
              <a:sym typeface="Montserrat Medium"/>
            </a:endParaRPr>
          </a:p>
          <a:p>
            <a:pPr indent="-342900" lvl="0"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Pearson Correlation.</a:t>
            </a:r>
            <a:endParaRPr sz="1800">
              <a:latin typeface="Montserrat Medium"/>
              <a:ea typeface="Montserrat Medium"/>
              <a:cs typeface="Montserrat Medium"/>
              <a:sym typeface="Montserrat Medium"/>
            </a:endParaRPr>
          </a:p>
          <a:p>
            <a:pPr indent="-342900" lvl="0"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Kendall Rank Correlation.</a:t>
            </a:r>
            <a:endParaRPr sz="1800">
              <a:latin typeface="Montserrat Medium"/>
              <a:ea typeface="Montserrat Medium"/>
              <a:cs typeface="Montserrat Medium"/>
              <a:sym typeface="Montserrat Medium"/>
            </a:endParaRPr>
          </a:p>
          <a:p>
            <a:pPr indent="-342900" lvl="0"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Spearman Correlation.</a:t>
            </a:r>
            <a:endParaRPr sz="1800">
              <a:latin typeface="Montserrat Medium"/>
              <a:ea typeface="Montserrat Medium"/>
              <a:cs typeface="Montserrat Medium"/>
              <a:sym typeface="Montserrat Medium"/>
            </a:endParaRPr>
          </a:p>
          <a:p>
            <a:pPr indent="-342900" lvl="0" marL="914400" rtl="0" algn="l">
              <a:lnSpc>
                <a:spcPct val="150000"/>
              </a:lnSpc>
              <a:spcBef>
                <a:spcPts val="0"/>
              </a:spcBef>
              <a:spcAft>
                <a:spcPts val="100"/>
              </a:spcAft>
              <a:buSzPts val="1800"/>
              <a:buFont typeface="Montserrat Medium"/>
              <a:buChar char="●"/>
            </a:pPr>
            <a:r>
              <a:rPr lang="en-GB" sz="1800">
                <a:latin typeface="Montserrat Medium"/>
                <a:ea typeface="Montserrat Medium"/>
                <a:cs typeface="Montserrat Medium"/>
                <a:sym typeface="Montserrat Medium"/>
              </a:rPr>
              <a:t>Point-Biserial Correlation.</a:t>
            </a:r>
            <a:endParaRPr sz="1800">
              <a:latin typeface="Montserrat Medium"/>
              <a:ea typeface="Montserrat Medium"/>
              <a:cs typeface="Montserrat Medium"/>
              <a:sym typeface="Montserrat Medium"/>
            </a:endParaRPr>
          </a:p>
        </p:txBody>
      </p:sp>
      <p:sp>
        <p:nvSpPr>
          <p:cNvPr id="414" name="Google Shape;414;ge672268506_0_66"/>
          <p:cNvSpPr txBox="1"/>
          <p:nvPr>
            <p:ph type="title"/>
          </p:nvPr>
        </p:nvSpPr>
        <p:spPr>
          <a:xfrm>
            <a:off x="456275" y="445000"/>
            <a:ext cx="5735700" cy="579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100"/>
              </a:spcAft>
              <a:buNone/>
            </a:pPr>
            <a:r>
              <a:rPr lang="en-GB">
                <a:solidFill>
                  <a:schemeClr val="lt2"/>
                </a:solidFill>
                <a:latin typeface="Montserrat ExtraBold"/>
                <a:ea typeface="Montserrat ExtraBold"/>
                <a:cs typeface="Montserrat ExtraBold"/>
                <a:sym typeface="Montserrat ExtraBold"/>
              </a:rPr>
              <a:t>Correlations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xEl>
                                              <p:pRg end="0" st="0"/>
                                            </p:txEl>
                                          </p:spTgt>
                                        </p:tgtEl>
                                        <p:attrNameLst>
                                          <p:attrName>style.visibility</p:attrName>
                                        </p:attrNameLst>
                                      </p:cBhvr>
                                      <p:to>
                                        <p:strVal val="visible"/>
                                      </p:to>
                                    </p:set>
                                    <p:animEffect filter="fade" transition="in">
                                      <p:cBhvr>
                                        <p:cTn dur="1000"/>
                                        <p:tgtEl>
                                          <p:spTgt spid="4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xEl>
                                              <p:pRg end="1" st="1"/>
                                            </p:txEl>
                                          </p:spTgt>
                                        </p:tgtEl>
                                        <p:attrNameLst>
                                          <p:attrName>style.visibility</p:attrName>
                                        </p:attrNameLst>
                                      </p:cBhvr>
                                      <p:to>
                                        <p:strVal val="visible"/>
                                      </p:to>
                                    </p:set>
                                    <p:animEffect filter="fade" transition="in">
                                      <p:cBhvr>
                                        <p:cTn dur="1000"/>
                                        <p:tgtEl>
                                          <p:spTgt spid="4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xEl>
                                              <p:pRg end="2" st="2"/>
                                            </p:txEl>
                                          </p:spTgt>
                                        </p:tgtEl>
                                        <p:attrNameLst>
                                          <p:attrName>style.visibility</p:attrName>
                                        </p:attrNameLst>
                                      </p:cBhvr>
                                      <p:to>
                                        <p:strVal val="visible"/>
                                      </p:to>
                                    </p:set>
                                    <p:animEffect filter="fade" transition="in">
                                      <p:cBhvr>
                                        <p:cTn dur="1000"/>
                                        <p:tgtEl>
                                          <p:spTgt spid="4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xEl>
                                              <p:pRg end="3" st="3"/>
                                            </p:txEl>
                                          </p:spTgt>
                                        </p:tgtEl>
                                        <p:attrNameLst>
                                          <p:attrName>style.visibility</p:attrName>
                                        </p:attrNameLst>
                                      </p:cBhvr>
                                      <p:to>
                                        <p:strVal val="visible"/>
                                      </p:to>
                                    </p:set>
                                    <p:animEffect filter="fade" transition="in">
                                      <p:cBhvr>
                                        <p:cTn dur="1000"/>
                                        <p:tgtEl>
                                          <p:spTgt spid="4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xEl>
                                              <p:pRg end="4" st="4"/>
                                            </p:txEl>
                                          </p:spTgt>
                                        </p:tgtEl>
                                        <p:attrNameLst>
                                          <p:attrName>style.visibility</p:attrName>
                                        </p:attrNameLst>
                                      </p:cBhvr>
                                      <p:to>
                                        <p:strVal val="visible"/>
                                      </p:to>
                                    </p:set>
                                    <p:animEffect filter="fade" transition="in">
                                      <p:cBhvr>
                                        <p:cTn dur="1000"/>
                                        <p:tgtEl>
                                          <p:spTgt spid="4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xEl>
                                              <p:pRg end="5" st="5"/>
                                            </p:txEl>
                                          </p:spTgt>
                                        </p:tgtEl>
                                        <p:attrNameLst>
                                          <p:attrName>style.visibility</p:attrName>
                                        </p:attrNameLst>
                                      </p:cBhvr>
                                      <p:to>
                                        <p:strVal val="visible"/>
                                      </p:to>
                                    </p:set>
                                    <p:animEffect filter="fade" transition="in">
                                      <p:cBhvr>
                                        <p:cTn dur="1000"/>
                                        <p:tgtEl>
                                          <p:spTgt spid="41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ge89408c914_0_59"/>
          <p:cNvSpPr txBox="1"/>
          <p:nvPr>
            <p:ph idx="1" type="body"/>
          </p:nvPr>
        </p:nvSpPr>
        <p:spPr>
          <a:xfrm>
            <a:off x="562575" y="1225600"/>
            <a:ext cx="6158100" cy="2973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latin typeface="Montserrat Medium"/>
                <a:ea typeface="Montserrat Medium"/>
                <a:cs typeface="Montserrat Medium"/>
                <a:sym typeface="Montserrat Medium"/>
              </a:rPr>
              <a:t>O</a:t>
            </a:r>
            <a:r>
              <a:rPr lang="en-GB" sz="1800">
                <a:latin typeface="Montserrat Medium"/>
                <a:ea typeface="Montserrat Medium"/>
                <a:cs typeface="Montserrat Medium"/>
                <a:sym typeface="Montserrat Medium"/>
              </a:rPr>
              <a:t>riginal data: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Both the median and mode are the best choice of measuring the central tendency.</a:t>
            </a:r>
            <a:endParaRPr sz="1800">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800">
                <a:latin typeface="Montserrat Medium"/>
                <a:ea typeface="Montserrat Medium"/>
                <a:cs typeface="Montserrat Medium"/>
                <a:sym typeface="Montserrat Medium"/>
              </a:rPr>
              <a:t>Categorical data:</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Mode is the best choice to find the central tendency.</a:t>
            </a:r>
            <a:endParaRPr sz="1800">
              <a:latin typeface="Montserrat Medium"/>
              <a:ea typeface="Montserrat Medium"/>
              <a:cs typeface="Montserrat Medium"/>
              <a:sym typeface="Montserrat Medium"/>
            </a:endParaRPr>
          </a:p>
        </p:txBody>
      </p:sp>
      <p:sp>
        <p:nvSpPr>
          <p:cNvPr id="1405" name="Google Shape;1405;ge89408c914_0_59"/>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Central Tendency based on Property of Data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4">
                                            <p:txEl>
                                              <p:pRg end="0" st="0"/>
                                            </p:txEl>
                                          </p:spTgt>
                                        </p:tgtEl>
                                        <p:attrNameLst>
                                          <p:attrName>style.visibility</p:attrName>
                                        </p:attrNameLst>
                                      </p:cBhvr>
                                      <p:to>
                                        <p:strVal val="visible"/>
                                      </p:to>
                                    </p:set>
                                    <p:animEffect filter="fade" transition="in">
                                      <p:cBhvr>
                                        <p:cTn dur="1000"/>
                                        <p:tgtEl>
                                          <p:spTgt spid="14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4">
                                            <p:txEl>
                                              <p:pRg end="1" st="1"/>
                                            </p:txEl>
                                          </p:spTgt>
                                        </p:tgtEl>
                                        <p:attrNameLst>
                                          <p:attrName>style.visibility</p:attrName>
                                        </p:attrNameLst>
                                      </p:cBhvr>
                                      <p:to>
                                        <p:strVal val="visible"/>
                                      </p:to>
                                    </p:set>
                                    <p:animEffect filter="fade" transition="in">
                                      <p:cBhvr>
                                        <p:cTn dur="1000"/>
                                        <p:tgtEl>
                                          <p:spTgt spid="14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4">
                                            <p:txEl>
                                              <p:pRg end="2" st="2"/>
                                            </p:txEl>
                                          </p:spTgt>
                                        </p:tgtEl>
                                        <p:attrNameLst>
                                          <p:attrName>style.visibility</p:attrName>
                                        </p:attrNameLst>
                                      </p:cBhvr>
                                      <p:to>
                                        <p:strVal val="visible"/>
                                      </p:to>
                                    </p:set>
                                    <p:animEffect filter="fade" transition="in">
                                      <p:cBhvr>
                                        <p:cTn dur="1000"/>
                                        <p:tgtEl>
                                          <p:spTgt spid="14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4">
                                            <p:txEl>
                                              <p:pRg end="3" st="3"/>
                                            </p:txEl>
                                          </p:spTgt>
                                        </p:tgtEl>
                                        <p:attrNameLst>
                                          <p:attrName>style.visibility</p:attrName>
                                        </p:attrNameLst>
                                      </p:cBhvr>
                                      <p:to>
                                        <p:strVal val="visible"/>
                                      </p:to>
                                    </p:set>
                                    <p:animEffect filter="fade" transition="in">
                                      <p:cBhvr>
                                        <p:cTn dur="1000"/>
                                        <p:tgtEl>
                                          <p:spTgt spid="140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gcb187ffeb7_1_733"/>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C01S03L03. Measures of Spread</a:t>
            </a:r>
            <a:endParaRPr b="0" sz="2400">
              <a:latin typeface="Montserrat ExtraBold"/>
              <a:ea typeface="Montserrat ExtraBold"/>
              <a:cs typeface="Montserrat ExtraBold"/>
              <a:sym typeface="Montserrat ExtraBold"/>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gcb187ffeb7_1_737"/>
          <p:cNvSpPr txBox="1"/>
          <p:nvPr>
            <p:ph idx="1" type="body"/>
          </p:nvPr>
        </p:nvSpPr>
        <p:spPr>
          <a:xfrm>
            <a:off x="411875" y="1245700"/>
            <a:ext cx="58983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Help us understand the data.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Mean, median, and mode summarize the data.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Shows how scattered the values are.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How much they differ from the mean value.</a:t>
            </a:r>
            <a:endParaRPr sz="1800">
              <a:latin typeface="Montserrat Medium"/>
              <a:ea typeface="Montserrat Medium"/>
              <a:cs typeface="Montserrat Medium"/>
              <a:sym typeface="Montserrat Medium"/>
            </a:endParaRPr>
          </a:p>
        </p:txBody>
      </p:sp>
      <p:sp>
        <p:nvSpPr>
          <p:cNvPr id="1416" name="Google Shape;1416;gcb187ffeb7_1_73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Why do we Measure Spread?</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5">
                                            <p:txEl>
                                              <p:pRg end="0" st="0"/>
                                            </p:txEl>
                                          </p:spTgt>
                                        </p:tgtEl>
                                        <p:attrNameLst>
                                          <p:attrName>style.visibility</p:attrName>
                                        </p:attrNameLst>
                                      </p:cBhvr>
                                      <p:to>
                                        <p:strVal val="visible"/>
                                      </p:to>
                                    </p:set>
                                    <p:animEffect filter="fade" transition="in">
                                      <p:cBhvr>
                                        <p:cTn dur="1000"/>
                                        <p:tgtEl>
                                          <p:spTgt spid="14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5">
                                            <p:txEl>
                                              <p:pRg end="1" st="1"/>
                                            </p:txEl>
                                          </p:spTgt>
                                        </p:tgtEl>
                                        <p:attrNameLst>
                                          <p:attrName>style.visibility</p:attrName>
                                        </p:attrNameLst>
                                      </p:cBhvr>
                                      <p:to>
                                        <p:strVal val="visible"/>
                                      </p:to>
                                    </p:set>
                                    <p:animEffect filter="fade" transition="in">
                                      <p:cBhvr>
                                        <p:cTn dur="1000"/>
                                        <p:tgtEl>
                                          <p:spTgt spid="14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5">
                                            <p:txEl>
                                              <p:pRg end="2" st="2"/>
                                            </p:txEl>
                                          </p:spTgt>
                                        </p:tgtEl>
                                        <p:attrNameLst>
                                          <p:attrName>style.visibility</p:attrName>
                                        </p:attrNameLst>
                                      </p:cBhvr>
                                      <p:to>
                                        <p:strVal val="visible"/>
                                      </p:to>
                                    </p:set>
                                    <p:animEffect filter="fade" transition="in">
                                      <p:cBhvr>
                                        <p:cTn dur="1000"/>
                                        <p:tgtEl>
                                          <p:spTgt spid="14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5">
                                            <p:txEl>
                                              <p:pRg end="3" st="3"/>
                                            </p:txEl>
                                          </p:spTgt>
                                        </p:tgtEl>
                                        <p:attrNameLst>
                                          <p:attrName>style.visibility</p:attrName>
                                        </p:attrNameLst>
                                      </p:cBhvr>
                                      <p:to>
                                        <p:strVal val="visible"/>
                                      </p:to>
                                    </p:set>
                                    <p:animEffect filter="fade" transition="in">
                                      <p:cBhvr>
                                        <p:cTn dur="1000"/>
                                        <p:tgtEl>
                                          <p:spTgt spid="141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gcb187ffeb7_1_742"/>
          <p:cNvSpPr txBox="1"/>
          <p:nvPr>
            <p:ph idx="1" type="body"/>
          </p:nvPr>
        </p:nvSpPr>
        <p:spPr>
          <a:xfrm>
            <a:off x="496025" y="1278125"/>
            <a:ext cx="4604400" cy="3016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Measures of dispersion.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How wide the set of data is.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Describe how similar or varied the set of observed values.</a:t>
            </a:r>
            <a:endParaRPr sz="1800">
              <a:latin typeface="Montserrat Medium"/>
              <a:ea typeface="Montserrat Medium"/>
              <a:cs typeface="Montserrat Medium"/>
              <a:sym typeface="Montserrat Medium"/>
            </a:endParaRPr>
          </a:p>
        </p:txBody>
      </p:sp>
      <p:sp>
        <p:nvSpPr>
          <p:cNvPr id="1422" name="Google Shape;1422;gcb187ffeb7_1_74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What are the measures of spread?</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1">
                                            <p:txEl>
                                              <p:pRg end="0" st="0"/>
                                            </p:txEl>
                                          </p:spTgt>
                                        </p:tgtEl>
                                        <p:attrNameLst>
                                          <p:attrName>style.visibility</p:attrName>
                                        </p:attrNameLst>
                                      </p:cBhvr>
                                      <p:to>
                                        <p:strVal val="visible"/>
                                      </p:to>
                                    </p:set>
                                    <p:animEffect filter="fade" transition="in">
                                      <p:cBhvr>
                                        <p:cTn dur="1000"/>
                                        <p:tgtEl>
                                          <p:spTgt spid="14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1">
                                            <p:txEl>
                                              <p:pRg end="1" st="1"/>
                                            </p:txEl>
                                          </p:spTgt>
                                        </p:tgtEl>
                                        <p:attrNameLst>
                                          <p:attrName>style.visibility</p:attrName>
                                        </p:attrNameLst>
                                      </p:cBhvr>
                                      <p:to>
                                        <p:strVal val="visible"/>
                                      </p:to>
                                    </p:set>
                                    <p:animEffect filter="fade" transition="in">
                                      <p:cBhvr>
                                        <p:cTn dur="1000"/>
                                        <p:tgtEl>
                                          <p:spTgt spid="14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1">
                                            <p:txEl>
                                              <p:pRg end="2" st="2"/>
                                            </p:txEl>
                                          </p:spTgt>
                                        </p:tgtEl>
                                        <p:attrNameLst>
                                          <p:attrName>style.visibility</p:attrName>
                                        </p:attrNameLst>
                                      </p:cBhvr>
                                      <p:to>
                                        <p:strVal val="visible"/>
                                      </p:to>
                                    </p:set>
                                    <p:animEffect filter="fade" transition="in">
                                      <p:cBhvr>
                                        <p:cTn dur="1000"/>
                                        <p:tgtEl>
                                          <p:spTgt spid="142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gcb187ffeb7_1_747"/>
          <p:cNvSpPr txBox="1"/>
          <p:nvPr>
            <p:ph idx="1" type="body"/>
          </p:nvPr>
        </p:nvSpPr>
        <p:spPr>
          <a:xfrm>
            <a:off x="411875" y="1236050"/>
            <a:ext cx="5382900" cy="2943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800">
                <a:latin typeface="Montserrat"/>
                <a:ea typeface="Montserrat"/>
                <a:cs typeface="Montserrat"/>
                <a:sym typeface="Montserrat"/>
              </a:rPr>
              <a:t>Include: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Variance.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Standard deviation.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Range.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Quartile.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Interquartile range.</a:t>
            </a:r>
            <a:endParaRPr sz="1800">
              <a:latin typeface="Montserrat Medium"/>
              <a:ea typeface="Montserrat Medium"/>
              <a:cs typeface="Montserrat Medium"/>
              <a:sym typeface="Montserrat Medium"/>
            </a:endParaRPr>
          </a:p>
        </p:txBody>
      </p:sp>
      <p:sp>
        <p:nvSpPr>
          <p:cNvPr id="1428" name="Google Shape;1428;gcb187ffeb7_1_74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What are the measures of spread?</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7">
                                            <p:txEl>
                                              <p:pRg end="0" st="0"/>
                                            </p:txEl>
                                          </p:spTgt>
                                        </p:tgtEl>
                                        <p:attrNameLst>
                                          <p:attrName>style.visibility</p:attrName>
                                        </p:attrNameLst>
                                      </p:cBhvr>
                                      <p:to>
                                        <p:strVal val="visible"/>
                                      </p:to>
                                    </p:set>
                                    <p:animEffect filter="fade" transition="in">
                                      <p:cBhvr>
                                        <p:cTn dur="1000"/>
                                        <p:tgtEl>
                                          <p:spTgt spid="14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7">
                                            <p:txEl>
                                              <p:pRg end="1" st="1"/>
                                            </p:txEl>
                                          </p:spTgt>
                                        </p:tgtEl>
                                        <p:attrNameLst>
                                          <p:attrName>style.visibility</p:attrName>
                                        </p:attrNameLst>
                                      </p:cBhvr>
                                      <p:to>
                                        <p:strVal val="visible"/>
                                      </p:to>
                                    </p:set>
                                    <p:animEffect filter="fade" transition="in">
                                      <p:cBhvr>
                                        <p:cTn dur="1000"/>
                                        <p:tgtEl>
                                          <p:spTgt spid="14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7">
                                            <p:txEl>
                                              <p:pRg end="2" st="2"/>
                                            </p:txEl>
                                          </p:spTgt>
                                        </p:tgtEl>
                                        <p:attrNameLst>
                                          <p:attrName>style.visibility</p:attrName>
                                        </p:attrNameLst>
                                      </p:cBhvr>
                                      <p:to>
                                        <p:strVal val="visible"/>
                                      </p:to>
                                    </p:set>
                                    <p:animEffect filter="fade" transition="in">
                                      <p:cBhvr>
                                        <p:cTn dur="1000"/>
                                        <p:tgtEl>
                                          <p:spTgt spid="14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7">
                                            <p:txEl>
                                              <p:pRg end="3" st="3"/>
                                            </p:txEl>
                                          </p:spTgt>
                                        </p:tgtEl>
                                        <p:attrNameLst>
                                          <p:attrName>style.visibility</p:attrName>
                                        </p:attrNameLst>
                                      </p:cBhvr>
                                      <p:to>
                                        <p:strVal val="visible"/>
                                      </p:to>
                                    </p:set>
                                    <p:animEffect filter="fade" transition="in">
                                      <p:cBhvr>
                                        <p:cTn dur="1000"/>
                                        <p:tgtEl>
                                          <p:spTgt spid="14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7">
                                            <p:txEl>
                                              <p:pRg end="4" st="4"/>
                                            </p:txEl>
                                          </p:spTgt>
                                        </p:tgtEl>
                                        <p:attrNameLst>
                                          <p:attrName>style.visibility</p:attrName>
                                        </p:attrNameLst>
                                      </p:cBhvr>
                                      <p:to>
                                        <p:strVal val="visible"/>
                                      </p:to>
                                    </p:set>
                                    <p:animEffect filter="fade" transition="in">
                                      <p:cBhvr>
                                        <p:cTn dur="1000"/>
                                        <p:tgtEl>
                                          <p:spTgt spid="142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7">
                                            <p:txEl>
                                              <p:pRg end="5" st="5"/>
                                            </p:txEl>
                                          </p:spTgt>
                                        </p:tgtEl>
                                        <p:attrNameLst>
                                          <p:attrName>style.visibility</p:attrName>
                                        </p:attrNameLst>
                                      </p:cBhvr>
                                      <p:to>
                                        <p:strVal val="visible"/>
                                      </p:to>
                                    </p:set>
                                    <p:animEffect filter="fade" transition="in">
                                      <p:cBhvr>
                                        <p:cTn dur="1000"/>
                                        <p:tgtEl>
                                          <p:spTgt spid="142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gcb187ffeb7_1_752"/>
          <p:cNvSpPr txBox="1"/>
          <p:nvPr>
            <p:ph idx="1" type="body"/>
          </p:nvPr>
        </p:nvSpPr>
        <p:spPr>
          <a:xfrm>
            <a:off x="411875" y="1245700"/>
            <a:ext cx="57930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Measures of the spread of the data around the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How close each observed data value is to the mean value.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Measures how far data values are from their mean.</a:t>
            </a:r>
            <a:endParaRPr sz="1800">
              <a:latin typeface="Montserrat Medium"/>
              <a:ea typeface="Montserrat Medium"/>
              <a:cs typeface="Montserrat Medium"/>
              <a:sym typeface="Montserrat Medium"/>
            </a:endParaRPr>
          </a:p>
        </p:txBody>
      </p:sp>
      <p:sp>
        <p:nvSpPr>
          <p:cNvPr id="1434" name="Google Shape;1434;gcb187ffeb7_1_75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Variance and Standard Deviation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3">
                                            <p:txEl>
                                              <p:pRg end="0" st="0"/>
                                            </p:txEl>
                                          </p:spTgt>
                                        </p:tgtEl>
                                        <p:attrNameLst>
                                          <p:attrName>style.visibility</p:attrName>
                                        </p:attrNameLst>
                                      </p:cBhvr>
                                      <p:to>
                                        <p:strVal val="visible"/>
                                      </p:to>
                                    </p:set>
                                    <p:animEffect filter="fade" transition="in">
                                      <p:cBhvr>
                                        <p:cTn dur="1000"/>
                                        <p:tgtEl>
                                          <p:spTgt spid="14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3">
                                            <p:txEl>
                                              <p:pRg end="1" st="1"/>
                                            </p:txEl>
                                          </p:spTgt>
                                        </p:tgtEl>
                                        <p:attrNameLst>
                                          <p:attrName>style.visibility</p:attrName>
                                        </p:attrNameLst>
                                      </p:cBhvr>
                                      <p:to>
                                        <p:strVal val="visible"/>
                                      </p:to>
                                    </p:set>
                                    <p:animEffect filter="fade" transition="in">
                                      <p:cBhvr>
                                        <p:cTn dur="1000"/>
                                        <p:tgtEl>
                                          <p:spTgt spid="14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3">
                                            <p:txEl>
                                              <p:pRg end="2" st="2"/>
                                            </p:txEl>
                                          </p:spTgt>
                                        </p:tgtEl>
                                        <p:attrNameLst>
                                          <p:attrName>style.visibility</p:attrName>
                                        </p:attrNameLst>
                                      </p:cBhvr>
                                      <p:to>
                                        <p:strVal val="visible"/>
                                      </p:to>
                                    </p:set>
                                    <p:animEffect filter="fade" transition="in">
                                      <p:cBhvr>
                                        <p:cTn dur="1000"/>
                                        <p:tgtEl>
                                          <p:spTgt spid="143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gcb187ffeb7_1_757"/>
          <p:cNvSpPr txBox="1"/>
          <p:nvPr>
            <p:ph idx="1" type="body"/>
          </p:nvPr>
        </p:nvSpPr>
        <p:spPr>
          <a:xfrm>
            <a:off x="411875" y="1245700"/>
            <a:ext cx="57930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Provides a numerical measure of the overall amount of variation.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Determine whether a particular data value is close to or far from the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All values are very close to the mean, resulting in a small variance and standard deviation.</a:t>
            </a:r>
            <a:endParaRPr sz="1800">
              <a:latin typeface="Montserrat Medium"/>
              <a:ea typeface="Montserrat Medium"/>
              <a:cs typeface="Montserrat Medium"/>
              <a:sym typeface="Montserrat Medium"/>
            </a:endParaRPr>
          </a:p>
        </p:txBody>
      </p:sp>
      <p:sp>
        <p:nvSpPr>
          <p:cNvPr id="1440" name="Google Shape;1440;gcb187ffeb7_1_75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Variance and Standard Deviation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xEl>
                                              <p:pRg end="0" st="0"/>
                                            </p:txEl>
                                          </p:spTgt>
                                        </p:tgtEl>
                                        <p:attrNameLst>
                                          <p:attrName>style.visibility</p:attrName>
                                        </p:attrNameLst>
                                      </p:cBhvr>
                                      <p:to>
                                        <p:strVal val="visible"/>
                                      </p:to>
                                    </p:set>
                                    <p:animEffect filter="fade" transition="in">
                                      <p:cBhvr>
                                        <p:cTn dur="1000"/>
                                        <p:tgtEl>
                                          <p:spTgt spid="14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xEl>
                                              <p:pRg end="1" st="1"/>
                                            </p:txEl>
                                          </p:spTgt>
                                        </p:tgtEl>
                                        <p:attrNameLst>
                                          <p:attrName>style.visibility</p:attrName>
                                        </p:attrNameLst>
                                      </p:cBhvr>
                                      <p:to>
                                        <p:strVal val="visible"/>
                                      </p:to>
                                    </p:set>
                                    <p:animEffect filter="fade" transition="in">
                                      <p:cBhvr>
                                        <p:cTn dur="1000"/>
                                        <p:tgtEl>
                                          <p:spTgt spid="14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xEl>
                                              <p:pRg end="2" st="2"/>
                                            </p:txEl>
                                          </p:spTgt>
                                        </p:tgtEl>
                                        <p:attrNameLst>
                                          <p:attrName>style.visibility</p:attrName>
                                        </p:attrNameLst>
                                      </p:cBhvr>
                                      <p:to>
                                        <p:strVal val="visible"/>
                                      </p:to>
                                    </p:set>
                                    <p:animEffect filter="fade" transition="in">
                                      <p:cBhvr>
                                        <p:cTn dur="1000"/>
                                        <p:tgtEl>
                                          <p:spTgt spid="143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gcb187ffeb7_1_762"/>
          <p:cNvSpPr txBox="1"/>
          <p:nvPr>
            <p:ph idx="1" type="body"/>
          </p:nvPr>
        </p:nvSpPr>
        <p:spPr>
          <a:xfrm>
            <a:off x="411875" y="1245700"/>
            <a:ext cx="57930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Values are far from the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Which leads to the larger variance and standard deviation.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More the mean value is indicative.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Standard deviation and variance are zero.</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Calculate confidence intervals.</a:t>
            </a:r>
            <a:endParaRPr sz="1800">
              <a:latin typeface="Montserrat Medium"/>
              <a:ea typeface="Montserrat Medium"/>
              <a:cs typeface="Montserrat Medium"/>
              <a:sym typeface="Montserrat Medium"/>
            </a:endParaRPr>
          </a:p>
        </p:txBody>
      </p:sp>
      <p:sp>
        <p:nvSpPr>
          <p:cNvPr id="1446" name="Google Shape;1446;gcb187ffeb7_1_76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Variance and Standard Deviation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5">
                                            <p:txEl>
                                              <p:pRg end="0" st="0"/>
                                            </p:txEl>
                                          </p:spTgt>
                                        </p:tgtEl>
                                        <p:attrNameLst>
                                          <p:attrName>style.visibility</p:attrName>
                                        </p:attrNameLst>
                                      </p:cBhvr>
                                      <p:to>
                                        <p:strVal val="visible"/>
                                      </p:to>
                                    </p:set>
                                    <p:animEffect filter="fade" transition="in">
                                      <p:cBhvr>
                                        <p:cTn dur="1000"/>
                                        <p:tgtEl>
                                          <p:spTgt spid="14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5">
                                            <p:txEl>
                                              <p:pRg end="1" st="1"/>
                                            </p:txEl>
                                          </p:spTgt>
                                        </p:tgtEl>
                                        <p:attrNameLst>
                                          <p:attrName>style.visibility</p:attrName>
                                        </p:attrNameLst>
                                      </p:cBhvr>
                                      <p:to>
                                        <p:strVal val="visible"/>
                                      </p:to>
                                    </p:set>
                                    <p:animEffect filter="fade" transition="in">
                                      <p:cBhvr>
                                        <p:cTn dur="1000"/>
                                        <p:tgtEl>
                                          <p:spTgt spid="14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5">
                                            <p:txEl>
                                              <p:pRg end="2" st="2"/>
                                            </p:txEl>
                                          </p:spTgt>
                                        </p:tgtEl>
                                        <p:attrNameLst>
                                          <p:attrName>style.visibility</p:attrName>
                                        </p:attrNameLst>
                                      </p:cBhvr>
                                      <p:to>
                                        <p:strVal val="visible"/>
                                      </p:to>
                                    </p:set>
                                    <p:animEffect filter="fade" transition="in">
                                      <p:cBhvr>
                                        <p:cTn dur="1000"/>
                                        <p:tgtEl>
                                          <p:spTgt spid="14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5">
                                            <p:txEl>
                                              <p:pRg end="3" st="3"/>
                                            </p:txEl>
                                          </p:spTgt>
                                        </p:tgtEl>
                                        <p:attrNameLst>
                                          <p:attrName>style.visibility</p:attrName>
                                        </p:attrNameLst>
                                      </p:cBhvr>
                                      <p:to>
                                        <p:strVal val="visible"/>
                                      </p:to>
                                    </p:set>
                                    <p:animEffect filter="fade" transition="in">
                                      <p:cBhvr>
                                        <p:cTn dur="1000"/>
                                        <p:tgtEl>
                                          <p:spTgt spid="14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5">
                                            <p:txEl>
                                              <p:pRg end="4" st="4"/>
                                            </p:txEl>
                                          </p:spTgt>
                                        </p:tgtEl>
                                        <p:attrNameLst>
                                          <p:attrName>style.visibility</p:attrName>
                                        </p:attrNameLst>
                                      </p:cBhvr>
                                      <p:to>
                                        <p:strVal val="visible"/>
                                      </p:to>
                                    </p:set>
                                    <p:animEffect filter="fade" transition="in">
                                      <p:cBhvr>
                                        <p:cTn dur="1000"/>
                                        <p:tgtEl>
                                          <p:spTgt spid="144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gcb187ffeb7_1_767"/>
          <p:cNvSpPr txBox="1"/>
          <p:nvPr>
            <p:ph idx="1" type="body"/>
          </p:nvPr>
        </p:nvSpPr>
        <p:spPr>
          <a:xfrm>
            <a:off x="411875" y="1245700"/>
            <a:ext cx="57930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68% of the values are within one standard deviation.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95% of the scores are within two standard deviations of the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Calculate the variation for the population and as well as sample also.</a:t>
            </a:r>
            <a:endParaRPr sz="1800">
              <a:latin typeface="Montserrat Medium"/>
              <a:ea typeface="Montserrat Medium"/>
              <a:cs typeface="Montserrat Medium"/>
              <a:sym typeface="Montserrat Medium"/>
            </a:endParaRPr>
          </a:p>
        </p:txBody>
      </p:sp>
      <p:sp>
        <p:nvSpPr>
          <p:cNvPr id="1452" name="Google Shape;1452;gcb187ffeb7_1_76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Variance and Standard Deviation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1">
                                            <p:txEl>
                                              <p:pRg end="0" st="0"/>
                                            </p:txEl>
                                          </p:spTgt>
                                        </p:tgtEl>
                                        <p:attrNameLst>
                                          <p:attrName>style.visibility</p:attrName>
                                        </p:attrNameLst>
                                      </p:cBhvr>
                                      <p:to>
                                        <p:strVal val="visible"/>
                                      </p:to>
                                    </p:set>
                                    <p:animEffect filter="fade" transition="in">
                                      <p:cBhvr>
                                        <p:cTn dur="1000"/>
                                        <p:tgtEl>
                                          <p:spTgt spid="14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1">
                                            <p:txEl>
                                              <p:pRg end="1" st="1"/>
                                            </p:txEl>
                                          </p:spTgt>
                                        </p:tgtEl>
                                        <p:attrNameLst>
                                          <p:attrName>style.visibility</p:attrName>
                                        </p:attrNameLst>
                                      </p:cBhvr>
                                      <p:to>
                                        <p:strVal val="visible"/>
                                      </p:to>
                                    </p:set>
                                    <p:animEffect filter="fade" transition="in">
                                      <p:cBhvr>
                                        <p:cTn dur="1000"/>
                                        <p:tgtEl>
                                          <p:spTgt spid="14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1">
                                            <p:txEl>
                                              <p:pRg end="2" st="2"/>
                                            </p:txEl>
                                          </p:spTgt>
                                        </p:tgtEl>
                                        <p:attrNameLst>
                                          <p:attrName>style.visibility</p:attrName>
                                        </p:attrNameLst>
                                      </p:cBhvr>
                                      <p:to>
                                        <p:strVal val="visible"/>
                                      </p:to>
                                    </p:set>
                                    <p:animEffect filter="fade" transition="in">
                                      <p:cBhvr>
                                        <p:cTn dur="1000"/>
                                        <p:tgtEl>
                                          <p:spTgt spid="145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gcb187ffeb7_1_772"/>
          <p:cNvSpPr txBox="1"/>
          <p:nvPr>
            <p:ph idx="1" type="body"/>
          </p:nvPr>
        </p:nvSpPr>
        <p:spPr>
          <a:xfrm>
            <a:off x="411875" y="1245700"/>
            <a:ext cx="6649800" cy="1746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When we collect each point from the data.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Calculate the exact value of population variance.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Represented by σ2.</a:t>
            </a:r>
            <a:endParaRPr sz="1800">
              <a:latin typeface="Montserrat Medium"/>
              <a:ea typeface="Montserrat Medium"/>
              <a:cs typeface="Montserrat Medium"/>
              <a:sym typeface="Montserrat Medium"/>
            </a:endParaRPr>
          </a:p>
        </p:txBody>
      </p:sp>
      <p:sp>
        <p:nvSpPr>
          <p:cNvPr id="1458" name="Google Shape;1458;gcb187ffeb7_1_77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Population variance</a:t>
            </a:r>
            <a:endParaRPr>
              <a:solidFill>
                <a:schemeClr val="lt2"/>
              </a:solidFill>
              <a:latin typeface="Montserrat ExtraBold"/>
              <a:ea typeface="Montserrat ExtraBold"/>
              <a:cs typeface="Montserrat ExtraBold"/>
              <a:sym typeface="Montserrat ExtraBold"/>
            </a:endParaRPr>
          </a:p>
        </p:txBody>
      </p:sp>
      <p:pic>
        <p:nvPicPr>
          <p:cNvPr id="1459" name="Google Shape;1459;gcb187ffeb7_1_772"/>
          <p:cNvPicPr preferRelativeResize="0"/>
          <p:nvPr/>
        </p:nvPicPr>
        <p:blipFill rotWithShape="1">
          <a:blip r:embed="rId3">
            <a:alphaModFix/>
          </a:blip>
          <a:srcRect b="0" l="2588" r="2588" t="0"/>
          <a:stretch/>
        </p:blipFill>
        <p:spPr>
          <a:xfrm>
            <a:off x="2098275" y="2763425"/>
            <a:ext cx="3106317" cy="131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7">
                                            <p:txEl>
                                              <p:pRg end="0" st="0"/>
                                            </p:txEl>
                                          </p:spTgt>
                                        </p:tgtEl>
                                        <p:attrNameLst>
                                          <p:attrName>style.visibility</p:attrName>
                                        </p:attrNameLst>
                                      </p:cBhvr>
                                      <p:to>
                                        <p:strVal val="visible"/>
                                      </p:to>
                                    </p:set>
                                    <p:animEffect filter="fade" transition="in">
                                      <p:cBhvr>
                                        <p:cTn dur="1000"/>
                                        <p:tgtEl>
                                          <p:spTgt spid="14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7">
                                            <p:txEl>
                                              <p:pRg end="1" st="1"/>
                                            </p:txEl>
                                          </p:spTgt>
                                        </p:tgtEl>
                                        <p:attrNameLst>
                                          <p:attrName>style.visibility</p:attrName>
                                        </p:attrNameLst>
                                      </p:cBhvr>
                                      <p:to>
                                        <p:strVal val="visible"/>
                                      </p:to>
                                    </p:set>
                                    <p:animEffect filter="fade" transition="in">
                                      <p:cBhvr>
                                        <p:cTn dur="1000"/>
                                        <p:tgtEl>
                                          <p:spTgt spid="14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7">
                                            <p:txEl>
                                              <p:pRg end="2" st="2"/>
                                            </p:txEl>
                                          </p:spTgt>
                                        </p:tgtEl>
                                        <p:attrNameLst>
                                          <p:attrName>style.visibility</p:attrName>
                                        </p:attrNameLst>
                                      </p:cBhvr>
                                      <p:to>
                                        <p:strVal val="visible"/>
                                      </p:to>
                                    </p:set>
                                    <p:animEffect filter="fade" transition="in">
                                      <p:cBhvr>
                                        <p:cTn dur="1000"/>
                                        <p:tgtEl>
                                          <p:spTgt spid="145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e672268506_0_71"/>
          <p:cNvSpPr txBox="1"/>
          <p:nvPr>
            <p:ph idx="1" type="body"/>
          </p:nvPr>
        </p:nvSpPr>
        <p:spPr>
          <a:xfrm>
            <a:off x="938500" y="1235650"/>
            <a:ext cx="5380500" cy="3003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Types of sampling are:</a:t>
            </a:r>
            <a:endParaRPr sz="1800">
              <a:latin typeface="Montserrat Medium"/>
              <a:ea typeface="Montserrat Medium"/>
              <a:cs typeface="Montserrat Medium"/>
              <a:sym typeface="Montserrat Medium"/>
            </a:endParaRPr>
          </a:p>
          <a:p>
            <a:pPr indent="-342900" lvl="0"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Random Sampling.</a:t>
            </a:r>
            <a:endParaRPr sz="1800">
              <a:latin typeface="Montserrat Medium"/>
              <a:ea typeface="Montserrat Medium"/>
              <a:cs typeface="Montserrat Medium"/>
              <a:sym typeface="Montserrat Medium"/>
            </a:endParaRPr>
          </a:p>
          <a:p>
            <a:pPr indent="-342900" lvl="0"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Stratified Sampling.</a:t>
            </a:r>
            <a:endParaRPr sz="1800">
              <a:latin typeface="Montserrat Medium"/>
              <a:ea typeface="Montserrat Medium"/>
              <a:cs typeface="Montserrat Medium"/>
              <a:sym typeface="Montserrat Medium"/>
            </a:endParaRPr>
          </a:p>
          <a:p>
            <a:pPr indent="-342900" lvl="0"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Cluster Sampling.</a:t>
            </a:r>
            <a:endParaRPr sz="1800">
              <a:latin typeface="Montserrat Medium"/>
              <a:ea typeface="Montserrat Medium"/>
              <a:cs typeface="Montserrat Medium"/>
              <a:sym typeface="Montserrat Medium"/>
            </a:endParaRPr>
          </a:p>
          <a:p>
            <a:pPr indent="-342900" lvl="0"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Systematic Sampling.</a:t>
            </a:r>
            <a:endParaRPr sz="1800">
              <a:latin typeface="Montserrat Medium"/>
              <a:ea typeface="Montserrat Medium"/>
              <a:cs typeface="Montserrat Medium"/>
              <a:sym typeface="Montserrat Medium"/>
            </a:endParaRPr>
          </a:p>
          <a:p>
            <a:pPr indent="-342900" lvl="0"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Convenience Sampling.</a:t>
            </a:r>
            <a:endParaRPr sz="1800">
              <a:latin typeface="Montserrat Medium"/>
              <a:ea typeface="Montserrat Medium"/>
              <a:cs typeface="Montserrat Medium"/>
              <a:sym typeface="Montserrat Medium"/>
            </a:endParaRPr>
          </a:p>
          <a:p>
            <a:pPr indent="-342900" lvl="0" marL="914400" rtl="0" algn="l">
              <a:lnSpc>
                <a:spcPct val="150000"/>
              </a:lnSpc>
              <a:spcBef>
                <a:spcPts val="0"/>
              </a:spcBef>
              <a:spcAft>
                <a:spcPts val="100"/>
              </a:spcAft>
              <a:buSzPts val="1800"/>
              <a:buFont typeface="Montserrat Medium"/>
              <a:buChar char="●"/>
            </a:pPr>
            <a:r>
              <a:rPr lang="en-GB" sz="1800">
                <a:latin typeface="Montserrat Medium"/>
                <a:ea typeface="Montserrat Medium"/>
                <a:cs typeface="Montserrat Medium"/>
                <a:sym typeface="Montserrat Medium"/>
              </a:rPr>
              <a:t>Judgemental Sampling.</a:t>
            </a:r>
            <a:endParaRPr sz="1800">
              <a:latin typeface="Montserrat Medium"/>
              <a:ea typeface="Montserrat Medium"/>
              <a:cs typeface="Montserrat Medium"/>
              <a:sym typeface="Montserrat Medium"/>
            </a:endParaRPr>
          </a:p>
        </p:txBody>
      </p:sp>
      <p:sp>
        <p:nvSpPr>
          <p:cNvPr id="420" name="Google Shape;420;ge672268506_0_71"/>
          <p:cNvSpPr txBox="1"/>
          <p:nvPr>
            <p:ph type="title"/>
          </p:nvPr>
        </p:nvSpPr>
        <p:spPr>
          <a:xfrm>
            <a:off x="456275" y="445000"/>
            <a:ext cx="5735700" cy="5796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Sampling Methods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0" st="0"/>
                                            </p:txEl>
                                          </p:spTgt>
                                        </p:tgtEl>
                                        <p:attrNameLst>
                                          <p:attrName>style.visibility</p:attrName>
                                        </p:attrNameLst>
                                      </p:cBhvr>
                                      <p:to>
                                        <p:strVal val="visible"/>
                                      </p:to>
                                    </p:set>
                                    <p:animEffect filter="fade" transition="in">
                                      <p:cBhvr>
                                        <p:cTn dur="1000"/>
                                        <p:tgtEl>
                                          <p:spTgt spid="4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1" st="1"/>
                                            </p:txEl>
                                          </p:spTgt>
                                        </p:tgtEl>
                                        <p:attrNameLst>
                                          <p:attrName>style.visibility</p:attrName>
                                        </p:attrNameLst>
                                      </p:cBhvr>
                                      <p:to>
                                        <p:strVal val="visible"/>
                                      </p:to>
                                    </p:set>
                                    <p:animEffect filter="fade" transition="in">
                                      <p:cBhvr>
                                        <p:cTn dur="1000"/>
                                        <p:tgtEl>
                                          <p:spTgt spid="4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2" st="2"/>
                                            </p:txEl>
                                          </p:spTgt>
                                        </p:tgtEl>
                                        <p:attrNameLst>
                                          <p:attrName>style.visibility</p:attrName>
                                        </p:attrNameLst>
                                      </p:cBhvr>
                                      <p:to>
                                        <p:strVal val="visible"/>
                                      </p:to>
                                    </p:set>
                                    <p:animEffect filter="fade" transition="in">
                                      <p:cBhvr>
                                        <p:cTn dur="1000"/>
                                        <p:tgtEl>
                                          <p:spTgt spid="4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3" st="3"/>
                                            </p:txEl>
                                          </p:spTgt>
                                        </p:tgtEl>
                                        <p:attrNameLst>
                                          <p:attrName>style.visibility</p:attrName>
                                        </p:attrNameLst>
                                      </p:cBhvr>
                                      <p:to>
                                        <p:strVal val="visible"/>
                                      </p:to>
                                    </p:set>
                                    <p:animEffect filter="fade" transition="in">
                                      <p:cBhvr>
                                        <p:cTn dur="1000"/>
                                        <p:tgtEl>
                                          <p:spTgt spid="4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4" st="4"/>
                                            </p:txEl>
                                          </p:spTgt>
                                        </p:tgtEl>
                                        <p:attrNameLst>
                                          <p:attrName>style.visibility</p:attrName>
                                        </p:attrNameLst>
                                      </p:cBhvr>
                                      <p:to>
                                        <p:strVal val="visible"/>
                                      </p:to>
                                    </p:set>
                                    <p:animEffect filter="fade" transition="in">
                                      <p:cBhvr>
                                        <p:cTn dur="1000"/>
                                        <p:tgtEl>
                                          <p:spTgt spid="4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5" st="5"/>
                                            </p:txEl>
                                          </p:spTgt>
                                        </p:tgtEl>
                                        <p:attrNameLst>
                                          <p:attrName>style.visibility</p:attrName>
                                        </p:attrNameLst>
                                      </p:cBhvr>
                                      <p:to>
                                        <p:strVal val="visible"/>
                                      </p:to>
                                    </p:set>
                                    <p:animEffect filter="fade" transition="in">
                                      <p:cBhvr>
                                        <p:cTn dur="1000"/>
                                        <p:tgtEl>
                                          <p:spTgt spid="4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6" st="6"/>
                                            </p:txEl>
                                          </p:spTgt>
                                        </p:tgtEl>
                                        <p:attrNameLst>
                                          <p:attrName>style.visibility</p:attrName>
                                        </p:attrNameLst>
                                      </p:cBhvr>
                                      <p:to>
                                        <p:strVal val="visible"/>
                                      </p:to>
                                    </p:set>
                                    <p:animEffect filter="fade" transition="in">
                                      <p:cBhvr>
                                        <p:cTn dur="1000"/>
                                        <p:tgtEl>
                                          <p:spTgt spid="41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gcb187ffeb7_1_778"/>
          <p:cNvSpPr txBox="1"/>
          <p:nvPr>
            <p:ph idx="1" type="body"/>
          </p:nvPr>
        </p:nvSpPr>
        <p:spPr>
          <a:xfrm>
            <a:off x="411875" y="1245700"/>
            <a:ext cx="5793000" cy="293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Where,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σ2 = population variance.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Σ represents the sum.</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Χ represents each value.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μ = population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Ν = number of values in the population.</a:t>
            </a:r>
            <a:endParaRPr sz="1800">
              <a:latin typeface="Montserrat Medium"/>
              <a:ea typeface="Montserrat Medium"/>
              <a:cs typeface="Montserrat Medium"/>
              <a:sym typeface="Montserrat Medium"/>
            </a:endParaRPr>
          </a:p>
        </p:txBody>
      </p:sp>
      <p:sp>
        <p:nvSpPr>
          <p:cNvPr id="1465" name="Google Shape;1465;gcb187ffeb7_1_778"/>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Population Variance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4">
                                            <p:txEl>
                                              <p:pRg end="0" st="0"/>
                                            </p:txEl>
                                          </p:spTgt>
                                        </p:tgtEl>
                                        <p:attrNameLst>
                                          <p:attrName>style.visibility</p:attrName>
                                        </p:attrNameLst>
                                      </p:cBhvr>
                                      <p:to>
                                        <p:strVal val="visible"/>
                                      </p:to>
                                    </p:set>
                                    <p:animEffect filter="fade" transition="in">
                                      <p:cBhvr>
                                        <p:cTn dur="1000"/>
                                        <p:tgtEl>
                                          <p:spTgt spid="14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4">
                                            <p:txEl>
                                              <p:pRg end="1" st="1"/>
                                            </p:txEl>
                                          </p:spTgt>
                                        </p:tgtEl>
                                        <p:attrNameLst>
                                          <p:attrName>style.visibility</p:attrName>
                                        </p:attrNameLst>
                                      </p:cBhvr>
                                      <p:to>
                                        <p:strVal val="visible"/>
                                      </p:to>
                                    </p:set>
                                    <p:animEffect filter="fade" transition="in">
                                      <p:cBhvr>
                                        <p:cTn dur="1000"/>
                                        <p:tgtEl>
                                          <p:spTgt spid="14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4">
                                            <p:txEl>
                                              <p:pRg end="2" st="2"/>
                                            </p:txEl>
                                          </p:spTgt>
                                        </p:tgtEl>
                                        <p:attrNameLst>
                                          <p:attrName>style.visibility</p:attrName>
                                        </p:attrNameLst>
                                      </p:cBhvr>
                                      <p:to>
                                        <p:strVal val="visible"/>
                                      </p:to>
                                    </p:set>
                                    <p:animEffect filter="fade" transition="in">
                                      <p:cBhvr>
                                        <p:cTn dur="1000"/>
                                        <p:tgtEl>
                                          <p:spTgt spid="14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4">
                                            <p:txEl>
                                              <p:pRg end="3" st="3"/>
                                            </p:txEl>
                                          </p:spTgt>
                                        </p:tgtEl>
                                        <p:attrNameLst>
                                          <p:attrName>style.visibility</p:attrName>
                                        </p:attrNameLst>
                                      </p:cBhvr>
                                      <p:to>
                                        <p:strVal val="visible"/>
                                      </p:to>
                                    </p:set>
                                    <p:animEffect filter="fade" transition="in">
                                      <p:cBhvr>
                                        <p:cTn dur="1000"/>
                                        <p:tgtEl>
                                          <p:spTgt spid="14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4">
                                            <p:txEl>
                                              <p:pRg end="4" st="4"/>
                                            </p:txEl>
                                          </p:spTgt>
                                        </p:tgtEl>
                                        <p:attrNameLst>
                                          <p:attrName>style.visibility</p:attrName>
                                        </p:attrNameLst>
                                      </p:cBhvr>
                                      <p:to>
                                        <p:strVal val="visible"/>
                                      </p:to>
                                    </p:set>
                                    <p:animEffect filter="fade" transition="in">
                                      <p:cBhvr>
                                        <p:cTn dur="1000"/>
                                        <p:tgtEl>
                                          <p:spTgt spid="14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4">
                                            <p:txEl>
                                              <p:pRg end="5" st="5"/>
                                            </p:txEl>
                                          </p:spTgt>
                                        </p:tgtEl>
                                        <p:attrNameLst>
                                          <p:attrName>style.visibility</p:attrName>
                                        </p:attrNameLst>
                                      </p:cBhvr>
                                      <p:to>
                                        <p:strVal val="visible"/>
                                      </p:to>
                                    </p:set>
                                    <p:animEffect filter="fade" transition="in">
                                      <p:cBhvr>
                                        <p:cTn dur="1000"/>
                                        <p:tgtEl>
                                          <p:spTgt spid="146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gcb187ffeb7_1_783"/>
          <p:cNvSpPr txBox="1"/>
          <p:nvPr>
            <p:ph idx="1" type="body"/>
          </p:nvPr>
        </p:nvSpPr>
        <p:spPr>
          <a:xfrm>
            <a:off x="411875" y="1147225"/>
            <a:ext cx="6176400" cy="1845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When we collect the data from sample.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Inferences on the population by using the sample of the population.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Denoted by the s2.</a:t>
            </a:r>
            <a:endParaRPr sz="1800">
              <a:latin typeface="Montserrat Medium"/>
              <a:ea typeface="Montserrat Medium"/>
              <a:cs typeface="Montserrat Medium"/>
              <a:sym typeface="Montserrat Medium"/>
            </a:endParaRPr>
          </a:p>
        </p:txBody>
      </p:sp>
      <p:sp>
        <p:nvSpPr>
          <p:cNvPr id="1471" name="Google Shape;1471;gcb187ffeb7_1_783"/>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Sample Variance</a:t>
            </a:r>
            <a:endParaRPr>
              <a:solidFill>
                <a:schemeClr val="lt2"/>
              </a:solidFill>
              <a:latin typeface="Montserrat ExtraBold"/>
              <a:ea typeface="Montserrat ExtraBold"/>
              <a:cs typeface="Montserrat ExtraBold"/>
              <a:sym typeface="Montserrat ExtraBold"/>
            </a:endParaRPr>
          </a:p>
        </p:txBody>
      </p:sp>
      <p:pic>
        <p:nvPicPr>
          <p:cNvPr id="1472" name="Google Shape;1472;gcb187ffeb7_1_783"/>
          <p:cNvPicPr preferRelativeResize="0"/>
          <p:nvPr/>
        </p:nvPicPr>
        <p:blipFill rotWithShape="1">
          <a:blip r:embed="rId3">
            <a:alphaModFix/>
          </a:blip>
          <a:srcRect b="0" l="6014" r="9633" t="0"/>
          <a:stretch/>
        </p:blipFill>
        <p:spPr>
          <a:xfrm>
            <a:off x="2205273" y="3061100"/>
            <a:ext cx="2916552" cy="1170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0">
                                            <p:txEl>
                                              <p:pRg end="0" st="0"/>
                                            </p:txEl>
                                          </p:spTgt>
                                        </p:tgtEl>
                                        <p:attrNameLst>
                                          <p:attrName>style.visibility</p:attrName>
                                        </p:attrNameLst>
                                      </p:cBhvr>
                                      <p:to>
                                        <p:strVal val="visible"/>
                                      </p:to>
                                    </p:set>
                                    <p:animEffect filter="fade" transition="in">
                                      <p:cBhvr>
                                        <p:cTn dur="1000"/>
                                        <p:tgtEl>
                                          <p:spTgt spid="14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0">
                                            <p:txEl>
                                              <p:pRg end="1" st="1"/>
                                            </p:txEl>
                                          </p:spTgt>
                                        </p:tgtEl>
                                        <p:attrNameLst>
                                          <p:attrName>style.visibility</p:attrName>
                                        </p:attrNameLst>
                                      </p:cBhvr>
                                      <p:to>
                                        <p:strVal val="visible"/>
                                      </p:to>
                                    </p:set>
                                    <p:animEffect filter="fade" transition="in">
                                      <p:cBhvr>
                                        <p:cTn dur="1000"/>
                                        <p:tgtEl>
                                          <p:spTgt spid="14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0">
                                            <p:txEl>
                                              <p:pRg end="2" st="2"/>
                                            </p:txEl>
                                          </p:spTgt>
                                        </p:tgtEl>
                                        <p:attrNameLst>
                                          <p:attrName>style.visibility</p:attrName>
                                        </p:attrNameLst>
                                      </p:cBhvr>
                                      <p:to>
                                        <p:strVal val="visible"/>
                                      </p:to>
                                    </p:set>
                                    <p:animEffect filter="fade" transition="in">
                                      <p:cBhvr>
                                        <p:cTn dur="1000"/>
                                        <p:tgtEl>
                                          <p:spTgt spid="147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gcb187ffeb7_1_789"/>
          <p:cNvSpPr txBox="1"/>
          <p:nvPr>
            <p:ph idx="1" type="body"/>
          </p:nvPr>
        </p:nvSpPr>
        <p:spPr>
          <a:xfrm>
            <a:off x="411875" y="1245700"/>
            <a:ext cx="5793000" cy="293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Where,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s2 = sample variance.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Σ represents the sum.</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Χ represents each value.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x̄ = sample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 = number of values in the sample.</a:t>
            </a:r>
            <a:endParaRPr sz="1800">
              <a:latin typeface="Montserrat Medium"/>
              <a:ea typeface="Montserrat Medium"/>
              <a:cs typeface="Montserrat Medium"/>
              <a:sym typeface="Montserrat Medium"/>
            </a:endParaRPr>
          </a:p>
        </p:txBody>
      </p:sp>
      <p:sp>
        <p:nvSpPr>
          <p:cNvPr id="1478" name="Google Shape;1478;gcb187ffeb7_1_78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Sample Variance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7">
                                            <p:txEl>
                                              <p:pRg end="0" st="0"/>
                                            </p:txEl>
                                          </p:spTgt>
                                        </p:tgtEl>
                                        <p:attrNameLst>
                                          <p:attrName>style.visibility</p:attrName>
                                        </p:attrNameLst>
                                      </p:cBhvr>
                                      <p:to>
                                        <p:strVal val="visible"/>
                                      </p:to>
                                    </p:set>
                                    <p:animEffect filter="fade" transition="in">
                                      <p:cBhvr>
                                        <p:cTn dur="1000"/>
                                        <p:tgtEl>
                                          <p:spTgt spid="14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7">
                                            <p:txEl>
                                              <p:pRg end="1" st="1"/>
                                            </p:txEl>
                                          </p:spTgt>
                                        </p:tgtEl>
                                        <p:attrNameLst>
                                          <p:attrName>style.visibility</p:attrName>
                                        </p:attrNameLst>
                                      </p:cBhvr>
                                      <p:to>
                                        <p:strVal val="visible"/>
                                      </p:to>
                                    </p:set>
                                    <p:animEffect filter="fade" transition="in">
                                      <p:cBhvr>
                                        <p:cTn dur="1000"/>
                                        <p:tgtEl>
                                          <p:spTgt spid="14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7">
                                            <p:txEl>
                                              <p:pRg end="2" st="2"/>
                                            </p:txEl>
                                          </p:spTgt>
                                        </p:tgtEl>
                                        <p:attrNameLst>
                                          <p:attrName>style.visibility</p:attrName>
                                        </p:attrNameLst>
                                      </p:cBhvr>
                                      <p:to>
                                        <p:strVal val="visible"/>
                                      </p:to>
                                    </p:set>
                                    <p:animEffect filter="fade" transition="in">
                                      <p:cBhvr>
                                        <p:cTn dur="1000"/>
                                        <p:tgtEl>
                                          <p:spTgt spid="14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7">
                                            <p:txEl>
                                              <p:pRg end="3" st="3"/>
                                            </p:txEl>
                                          </p:spTgt>
                                        </p:tgtEl>
                                        <p:attrNameLst>
                                          <p:attrName>style.visibility</p:attrName>
                                        </p:attrNameLst>
                                      </p:cBhvr>
                                      <p:to>
                                        <p:strVal val="visible"/>
                                      </p:to>
                                    </p:set>
                                    <p:animEffect filter="fade" transition="in">
                                      <p:cBhvr>
                                        <p:cTn dur="1000"/>
                                        <p:tgtEl>
                                          <p:spTgt spid="14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7">
                                            <p:txEl>
                                              <p:pRg end="4" st="4"/>
                                            </p:txEl>
                                          </p:spTgt>
                                        </p:tgtEl>
                                        <p:attrNameLst>
                                          <p:attrName>style.visibility</p:attrName>
                                        </p:attrNameLst>
                                      </p:cBhvr>
                                      <p:to>
                                        <p:strVal val="visible"/>
                                      </p:to>
                                    </p:set>
                                    <p:animEffect filter="fade" transition="in">
                                      <p:cBhvr>
                                        <p:cTn dur="1000"/>
                                        <p:tgtEl>
                                          <p:spTgt spid="14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7">
                                            <p:txEl>
                                              <p:pRg end="5" st="5"/>
                                            </p:txEl>
                                          </p:spTgt>
                                        </p:tgtEl>
                                        <p:attrNameLst>
                                          <p:attrName>style.visibility</p:attrName>
                                        </p:attrNameLst>
                                      </p:cBhvr>
                                      <p:to>
                                        <p:strVal val="visible"/>
                                      </p:to>
                                    </p:set>
                                    <p:animEffect filter="fade" transition="in">
                                      <p:cBhvr>
                                        <p:cTn dur="1000"/>
                                        <p:tgtEl>
                                          <p:spTgt spid="147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gcb187ffeb7_1_79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Graph</a:t>
            </a:r>
            <a:endParaRPr>
              <a:solidFill>
                <a:schemeClr val="lt2"/>
              </a:solidFill>
              <a:latin typeface="Montserrat ExtraBold"/>
              <a:ea typeface="Montserrat ExtraBold"/>
              <a:cs typeface="Montserrat ExtraBold"/>
              <a:sym typeface="Montserrat ExtraBold"/>
            </a:endParaRPr>
          </a:p>
        </p:txBody>
      </p:sp>
      <p:pic>
        <p:nvPicPr>
          <p:cNvPr id="1484" name="Google Shape;1484;gcb187ffeb7_1_794"/>
          <p:cNvPicPr preferRelativeResize="0"/>
          <p:nvPr/>
        </p:nvPicPr>
        <p:blipFill rotWithShape="1">
          <a:blip r:embed="rId3">
            <a:alphaModFix/>
          </a:blip>
          <a:srcRect b="5007" l="37345" r="31710" t="11401"/>
          <a:stretch/>
        </p:blipFill>
        <p:spPr>
          <a:xfrm>
            <a:off x="1222100" y="1325300"/>
            <a:ext cx="1614875" cy="2227050"/>
          </a:xfrm>
          <a:prstGeom prst="rect">
            <a:avLst/>
          </a:prstGeom>
          <a:noFill/>
          <a:ln>
            <a:noFill/>
          </a:ln>
        </p:spPr>
      </p:pic>
      <p:cxnSp>
        <p:nvCxnSpPr>
          <p:cNvPr id="1485" name="Google Shape;1485;gcb187ffeb7_1_794"/>
          <p:cNvCxnSpPr/>
          <p:nvPr/>
        </p:nvCxnSpPr>
        <p:spPr>
          <a:xfrm flipH="1">
            <a:off x="1222100" y="1448075"/>
            <a:ext cx="11400" cy="2062500"/>
          </a:xfrm>
          <a:prstGeom prst="straightConnector1">
            <a:avLst/>
          </a:prstGeom>
          <a:noFill/>
          <a:ln cap="flat" cmpd="sng" w="38100">
            <a:solidFill>
              <a:schemeClr val="lt1"/>
            </a:solidFill>
            <a:prstDash val="solid"/>
            <a:round/>
            <a:headEnd len="med" w="med" type="none"/>
            <a:tailEnd len="med" w="med" type="none"/>
          </a:ln>
        </p:spPr>
      </p:cxnSp>
      <p:cxnSp>
        <p:nvCxnSpPr>
          <p:cNvPr id="1486" name="Google Shape;1486;gcb187ffeb7_1_794"/>
          <p:cNvCxnSpPr/>
          <p:nvPr/>
        </p:nvCxnSpPr>
        <p:spPr>
          <a:xfrm rot="10800000">
            <a:off x="1200475" y="3510575"/>
            <a:ext cx="1658100" cy="8100"/>
          </a:xfrm>
          <a:prstGeom prst="straightConnector1">
            <a:avLst/>
          </a:prstGeom>
          <a:noFill/>
          <a:ln cap="flat" cmpd="sng" w="38100">
            <a:solidFill>
              <a:schemeClr val="lt1"/>
            </a:solidFill>
            <a:prstDash val="solid"/>
            <a:round/>
            <a:headEnd len="med" w="med" type="none"/>
            <a:tailEnd len="med" w="med" type="none"/>
          </a:ln>
        </p:spPr>
      </p:cxnSp>
      <p:cxnSp>
        <p:nvCxnSpPr>
          <p:cNvPr id="1487" name="Google Shape;1487;gcb187ffeb7_1_794"/>
          <p:cNvCxnSpPr/>
          <p:nvPr/>
        </p:nvCxnSpPr>
        <p:spPr>
          <a:xfrm>
            <a:off x="3362438" y="1448825"/>
            <a:ext cx="6300" cy="2065800"/>
          </a:xfrm>
          <a:prstGeom prst="straightConnector1">
            <a:avLst/>
          </a:prstGeom>
          <a:noFill/>
          <a:ln cap="flat" cmpd="sng" w="38100">
            <a:solidFill>
              <a:schemeClr val="lt1"/>
            </a:solidFill>
            <a:prstDash val="solid"/>
            <a:round/>
            <a:headEnd len="med" w="med" type="none"/>
            <a:tailEnd len="med" w="med" type="none"/>
          </a:ln>
        </p:spPr>
      </p:cxnSp>
      <p:cxnSp>
        <p:nvCxnSpPr>
          <p:cNvPr id="1488" name="Google Shape;1488;gcb187ffeb7_1_794"/>
          <p:cNvCxnSpPr/>
          <p:nvPr/>
        </p:nvCxnSpPr>
        <p:spPr>
          <a:xfrm rot="10800000">
            <a:off x="3355450" y="3510450"/>
            <a:ext cx="2562300" cy="25200"/>
          </a:xfrm>
          <a:prstGeom prst="straightConnector1">
            <a:avLst/>
          </a:prstGeom>
          <a:noFill/>
          <a:ln cap="flat" cmpd="sng" w="38100">
            <a:solidFill>
              <a:schemeClr val="lt1"/>
            </a:solidFill>
            <a:prstDash val="solid"/>
            <a:round/>
            <a:headEnd len="med" w="med" type="none"/>
            <a:tailEnd len="med" w="med" type="none"/>
          </a:ln>
        </p:spPr>
      </p:cxnSp>
      <p:cxnSp>
        <p:nvCxnSpPr>
          <p:cNvPr id="1489" name="Google Shape;1489;gcb187ffeb7_1_794"/>
          <p:cNvCxnSpPr/>
          <p:nvPr/>
        </p:nvCxnSpPr>
        <p:spPr>
          <a:xfrm>
            <a:off x="3555125" y="3346925"/>
            <a:ext cx="0" cy="167700"/>
          </a:xfrm>
          <a:prstGeom prst="straightConnector1">
            <a:avLst/>
          </a:prstGeom>
          <a:noFill/>
          <a:ln cap="flat" cmpd="sng" w="28575">
            <a:solidFill>
              <a:schemeClr val="lt1"/>
            </a:solidFill>
            <a:prstDash val="solid"/>
            <a:round/>
            <a:headEnd len="med" w="med" type="none"/>
            <a:tailEnd len="med" w="med" type="none"/>
          </a:ln>
        </p:spPr>
      </p:cxnSp>
      <p:cxnSp>
        <p:nvCxnSpPr>
          <p:cNvPr id="1490" name="Google Shape;1490;gcb187ffeb7_1_794"/>
          <p:cNvCxnSpPr/>
          <p:nvPr/>
        </p:nvCxnSpPr>
        <p:spPr>
          <a:xfrm flipH="1">
            <a:off x="4491250" y="2582375"/>
            <a:ext cx="12300" cy="931200"/>
          </a:xfrm>
          <a:prstGeom prst="straightConnector1">
            <a:avLst/>
          </a:prstGeom>
          <a:noFill/>
          <a:ln cap="flat" cmpd="sng" w="28575">
            <a:solidFill>
              <a:schemeClr val="lt1"/>
            </a:solidFill>
            <a:prstDash val="solid"/>
            <a:round/>
            <a:headEnd len="med" w="med" type="none"/>
            <a:tailEnd len="med" w="med" type="none"/>
          </a:ln>
        </p:spPr>
      </p:cxnSp>
      <p:cxnSp>
        <p:nvCxnSpPr>
          <p:cNvPr id="1491" name="Google Shape;1491;gcb187ffeb7_1_794"/>
          <p:cNvCxnSpPr/>
          <p:nvPr/>
        </p:nvCxnSpPr>
        <p:spPr>
          <a:xfrm flipH="1">
            <a:off x="4833975" y="2645225"/>
            <a:ext cx="4800" cy="868500"/>
          </a:xfrm>
          <a:prstGeom prst="straightConnector1">
            <a:avLst/>
          </a:prstGeom>
          <a:noFill/>
          <a:ln cap="flat" cmpd="sng" w="28575">
            <a:solidFill>
              <a:schemeClr val="lt1"/>
            </a:solidFill>
            <a:prstDash val="solid"/>
            <a:round/>
            <a:headEnd len="med" w="med" type="none"/>
            <a:tailEnd len="med" w="med" type="none"/>
          </a:ln>
        </p:spPr>
      </p:cxnSp>
      <p:cxnSp>
        <p:nvCxnSpPr>
          <p:cNvPr id="1492" name="Google Shape;1492;gcb187ffeb7_1_794"/>
          <p:cNvCxnSpPr/>
          <p:nvPr/>
        </p:nvCxnSpPr>
        <p:spPr>
          <a:xfrm flipH="1">
            <a:off x="4376950" y="2687125"/>
            <a:ext cx="900" cy="870900"/>
          </a:xfrm>
          <a:prstGeom prst="straightConnector1">
            <a:avLst/>
          </a:prstGeom>
          <a:noFill/>
          <a:ln cap="flat" cmpd="sng" w="28575">
            <a:solidFill>
              <a:schemeClr val="lt1"/>
            </a:solidFill>
            <a:prstDash val="solid"/>
            <a:round/>
            <a:headEnd len="med" w="med" type="none"/>
            <a:tailEnd len="med" w="med" type="none"/>
          </a:ln>
        </p:spPr>
      </p:cxnSp>
      <p:cxnSp>
        <p:nvCxnSpPr>
          <p:cNvPr id="1493" name="Google Shape;1493;gcb187ffeb7_1_794"/>
          <p:cNvCxnSpPr/>
          <p:nvPr/>
        </p:nvCxnSpPr>
        <p:spPr>
          <a:xfrm flipH="1">
            <a:off x="4719900" y="2498575"/>
            <a:ext cx="14100" cy="1015200"/>
          </a:xfrm>
          <a:prstGeom prst="straightConnector1">
            <a:avLst/>
          </a:prstGeom>
          <a:noFill/>
          <a:ln cap="flat" cmpd="sng" w="28575">
            <a:solidFill>
              <a:schemeClr val="lt1"/>
            </a:solidFill>
            <a:prstDash val="solid"/>
            <a:round/>
            <a:headEnd len="med" w="med" type="none"/>
            <a:tailEnd len="med" w="med" type="none"/>
          </a:ln>
        </p:spPr>
      </p:cxnSp>
      <p:cxnSp>
        <p:nvCxnSpPr>
          <p:cNvPr id="1494" name="Google Shape;1494;gcb187ffeb7_1_794"/>
          <p:cNvCxnSpPr/>
          <p:nvPr/>
        </p:nvCxnSpPr>
        <p:spPr>
          <a:xfrm flipH="1">
            <a:off x="4952200" y="2739500"/>
            <a:ext cx="1800" cy="774000"/>
          </a:xfrm>
          <a:prstGeom prst="straightConnector1">
            <a:avLst/>
          </a:prstGeom>
          <a:noFill/>
          <a:ln cap="flat" cmpd="sng" w="28575">
            <a:solidFill>
              <a:schemeClr val="lt1"/>
            </a:solidFill>
            <a:prstDash val="solid"/>
            <a:round/>
            <a:headEnd len="med" w="med" type="none"/>
            <a:tailEnd len="med" w="med" type="none"/>
          </a:ln>
        </p:spPr>
      </p:cxnSp>
      <p:cxnSp>
        <p:nvCxnSpPr>
          <p:cNvPr id="1495" name="Google Shape;1495;gcb187ffeb7_1_794"/>
          <p:cNvCxnSpPr/>
          <p:nvPr/>
        </p:nvCxnSpPr>
        <p:spPr>
          <a:xfrm flipH="1">
            <a:off x="4264950" y="2833775"/>
            <a:ext cx="18600" cy="682200"/>
          </a:xfrm>
          <a:prstGeom prst="straightConnector1">
            <a:avLst/>
          </a:prstGeom>
          <a:noFill/>
          <a:ln cap="flat" cmpd="sng" w="28575">
            <a:solidFill>
              <a:schemeClr val="lt1"/>
            </a:solidFill>
            <a:prstDash val="solid"/>
            <a:round/>
            <a:headEnd len="med" w="med" type="none"/>
            <a:tailEnd len="med" w="med" type="none"/>
          </a:ln>
        </p:spPr>
      </p:cxnSp>
      <p:cxnSp>
        <p:nvCxnSpPr>
          <p:cNvPr id="1496" name="Google Shape;1496;gcb187ffeb7_1_794"/>
          <p:cNvCxnSpPr/>
          <p:nvPr/>
        </p:nvCxnSpPr>
        <p:spPr>
          <a:xfrm flipH="1">
            <a:off x="5069200" y="2917600"/>
            <a:ext cx="10500" cy="586800"/>
          </a:xfrm>
          <a:prstGeom prst="straightConnector1">
            <a:avLst/>
          </a:prstGeom>
          <a:noFill/>
          <a:ln cap="flat" cmpd="sng" w="28575">
            <a:solidFill>
              <a:schemeClr val="lt1"/>
            </a:solidFill>
            <a:prstDash val="solid"/>
            <a:round/>
            <a:headEnd len="med" w="med" type="none"/>
            <a:tailEnd len="med" w="med" type="none"/>
          </a:ln>
        </p:spPr>
      </p:cxnSp>
      <p:cxnSp>
        <p:nvCxnSpPr>
          <p:cNvPr id="1497" name="Google Shape;1497;gcb187ffeb7_1_794"/>
          <p:cNvCxnSpPr/>
          <p:nvPr/>
        </p:nvCxnSpPr>
        <p:spPr>
          <a:xfrm flipH="1">
            <a:off x="4146150" y="2917600"/>
            <a:ext cx="11700" cy="582300"/>
          </a:xfrm>
          <a:prstGeom prst="straightConnector1">
            <a:avLst/>
          </a:prstGeom>
          <a:noFill/>
          <a:ln cap="flat" cmpd="sng" w="28575">
            <a:solidFill>
              <a:schemeClr val="lt1"/>
            </a:solidFill>
            <a:prstDash val="solid"/>
            <a:round/>
            <a:headEnd len="med" w="med" type="none"/>
            <a:tailEnd len="med" w="med" type="none"/>
          </a:ln>
        </p:spPr>
      </p:cxnSp>
      <p:cxnSp>
        <p:nvCxnSpPr>
          <p:cNvPr id="1498" name="Google Shape;1498;gcb187ffeb7_1_794"/>
          <p:cNvCxnSpPr/>
          <p:nvPr/>
        </p:nvCxnSpPr>
        <p:spPr>
          <a:xfrm flipH="1">
            <a:off x="5173825" y="3004400"/>
            <a:ext cx="7800" cy="512400"/>
          </a:xfrm>
          <a:prstGeom prst="straightConnector1">
            <a:avLst/>
          </a:prstGeom>
          <a:noFill/>
          <a:ln cap="flat" cmpd="sng" w="28575">
            <a:solidFill>
              <a:schemeClr val="lt1"/>
            </a:solidFill>
            <a:prstDash val="solid"/>
            <a:round/>
            <a:headEnd len="med" w="med" type="none"/>
            <a:tailEnd len="med" w="med" type="none"/>
          </a:ln>
        </p:spPr>
      </p:cxnSp>
      <p:cxnSp>
        <p:nvCxnSpPr>
          <p:cNvPr id="1499" name="Google Shape;1499;gcb187ffeb7_1_794"/>
          <p:cNvCxnSpPr/>
          <p:nvPr/>
        </p:nvCxnSpPr>
        <p:spPr>
          <a:xfrm>
            <a:off x="4021675" y="3001400"/>
            <a:ext cx="7500" cy="518400"/>
          </a:xfrm>
          <a:prstGeom prst="straightConnector1">
            <a:avLst/>
          </a:prstGeom>
          <a:noFill/>
          <a:ln cap="flat" cmpd="sng" w="28575">
            <a:solidFill>
              <a:schemeClr val="lt1"/>
            </a:solidFill>
            <a:prstDash val="solid"/>
            <a:round/>
            <a:headEnd len="med" w="med" type="none"/>
            <a:tailEnd len="med" w="med" type="none"/>
          </a:ln>
        </p:spPr>
      </p:cxnSp>
      <p:cxnSp>
        <p:nvCxnSpPr>
          <p:cNvPr id="1500" name="Google Shape;1500;gcb187ffeb7_1_794"/>
          <p:cNvCxnSpPr/>
          <p:nvPr/>
        </p:nvCxnSpPr>
        <p:spPr>
          <a:xfrm>
            <a:off x="5293388" y="3105125"/>
            <a:ext cx="6000" cy="418800"/>
          </a:xfrm>
          <a:prstGeom prst="straightConnector1">
            <a:avLst/>
          </a:prstGeom>
          <a:noFill/>
          <a:ln cap="flat" cmpd="sng" w="28575">
            <a:solidFill>
              <a:schemeClr val="lt1"/>
            </a:solidFill>
            <a:prstDash val="solid"/>
            <a:round/>
            <a:headEnd len="med" w="med" type="none"/>
            <a:tailEnd len="med" w="med" type="none"/>
          </a:ln>
        </p:spPr>
      </p:cxnSp>
      <p:cxnSp>
        <p:nvCxnSpPr>
          <p:cNvPr id="1501" name="Google Shape;1501;gcb187ffeb7_1_794"/>
          <p:cNvCxnSpPr/>
          <p:nvPr/>
        </p:nvCxnSpPr>
        <p:spPr>
          <a:xfrm>
            <a:off x="5432125" y="3224450"/>
            <a:ext cx="0" cy="303900"/>
          </a:xfrm>
          <a:prstGeom prst="straightConnector1">
            <a:avLst/>
          </a:prstGeom>
          <a:noFill/>
          <a:ln cap="flat" cmpd="sng" w="28575">
            <a:solidFill>
              <a:schemeClr val="lt1"/>
            </a:solidFill>
            <a:prstDash val="solid"/>
            <a:round/>
            <a:headEnd len="med" w="med" type="none"/>
            <a:tailEnd len="med" w="med" type="none"/>
          </a:ln>
        </p:spPr>
      </p:cxnSp>
      <p:cxnSp>
        <p:nvCxnSpPr>
          <p:cNvPr id="1502" name="Google Shape;1502;gcb187ffeb7_1_794"/>
          <p:cNvCxnSpPr/>
          <p:nvPr/>
        </p:nvCxnSpPr>
        <p:spPr>
          <a:xfrm flipH="1">
            <a:off x="3894150" y="3095675"/>
            <a:ext cx="1800" cy="437700"/>
          </a:xfrm>
          <a:prstGeom prst="straightConnector1">
            <a:avLst/>
          </a:prstGeom>
          <a:noFill/>
          <a:ln cap="flat" cmpd="sng" w="28575">
            <a:solidFill>
              <a:schemeClr val="lt1"/>
            </a:solidFill>
            <a:prstDash val="solid"/>
            <a:round/>
            <a:headEnd len="med" w="med" type="none"/>
            <a:tailEnd len="med" w="med" type="none"/>
          </a:ln>
        </p:spPr>
      </p:cxnSp>
      <p:cxnSp>
        <p:nvCxnSpPr>
          <p:cNvPr id="1503" name="Google Shape;1503;gcb187ffeb7_1_794"/>
          <p:cNvCxnSpPr/>
          <p:nvPr/>
        </p:nvCxnSpPr>
        <p:spPr>
          <a:xfrm>
            <a:off x="3774500" y="3174325"/>
            <a:ext cx="2700" cy="341400"/>
          </a:xfrm>
          <a:prstGeom prst="straightConnector1">
            <a:avLst/>
          </a:prstGeom>
          <a:noFill/>
          <a:ln cap="flat" cmpd="sng" w="28575">
            <a:solidFill>
              <a:schemeClr val="lt1"/>
            </a:solidFill>
            <a:prstDash val="solid"/>
            <a:round/>
            <a:headEnd len="med" w="med" type="none"/>
            <a:tailEnd len="med" w="med" type="none"/>
          </a:ln>
        </p:spPr>
      </p:cxnSp>
      <p:cxnSp>
        <p:nvCxnSpPr>
          <p:cNvPr id="1504" name="Google Shape;1504;gcb187ffeb7_1_794"/>
          <p:cNvCxnSpPr/>
          <p:nvPr/>
        </p:nvCxnSpPr>
        <p:spPr>
          <a:xfrm>
            <a:off x="3665500" y="3252800"/>
            <a:ext cx="2100" cy="247200"/>
          </a:xfrm>
          <a:prstGeom prst="straightConnector1">
            <a:avLst/>
          </a:prstGeom>
          <a:noFill/>
          <a:ln cap="flat" cmpd="sng" w="28575">
            <a:solidFill>
              <a:schemeClr val="lt1"/>
            </a:solidFill>
            <a:prstDash val="solid"/>
            <a:round/>
            <a:headEnd len="med" w="med" type="none"/>
            <a:tailEnd len="med" w="med" type="none"/>
          </a:ln>
        </p:spPr>
      </p:cxnSp>
      <p:cxnSp>
        <p:nvCxnSpPr>
          <p:cNvPr id="1505" name="Google Shape;1505;gcb187ffeb7_1_794"/>
          <p:cNvCxnSpPr/>
          <p:nvPr/>
        </p:nvCxnSpPr>
        <p:spPr>
          <a:xfrm>
            <a:off x="5558038" y="3242500"/>
            <a:ext cx="3300" cy="299400"/>
          </a:xfrm>
          <a:prstGeom prst="straightConnector1">
            <a:avLst/>
          </a:prstGeom>
          <a:noFill/>
          <a:ln cap="flat" cmpd="sng" w="28575">
            <a:solidFill>
              <a:schemeClr val="lt1"/>
            </a:solidFill>
            <a:prstDash val="solid"/>
            <a:round/>
            <a:headEnd len="med" w="med" type="none"/>
            <a:tailEnd len="med" w="med" type="none"/>
          </a:ln>
        </p:spPr>
      </p:cxnSp>
      <p:cxnSp>
        <p:nvCxnSpPr>
          <p:cNvPr id="1506" name="Google Shape;1506;gcb187ffeb7_1_794"/>
          <p:cNvCxnSpPr/>
          <p:nvPr/>
        </p:nvCxnSpPr>
        <p:spPr>
          <a:xfrm>
            <a:off x="5687275" y="3305175"/>
            <a:ext cx="3900" cy="233700"/>
          </a:xfrm>
          <a:prstGeom prst="straightConnector1">
            <a:avLst/>
          </a:prstGeom>
          <a:noFill/>
          <a:ln cap="flat" cmpd="sng" w="28575">
            <a:solidFill>
              <a:schemeClr val="lt1"/>
            </a:solidFill>
            <a:prstDash val="solid"/>
            <a:round/>
            <a:headEnd len="med" w="med" type="none"/>
            <a:tailEnd len="med" w="med" type="none"/>
          </a:ln>
        </p:spPr>
      </p:cxnSp>
      <p:cxnSp>
        <p:nvCxnSpPr>
          <p:cNvPr id="1507" name="Google Shape;1507;gcb187ffeb7_1_794"/>
          <p:cNvCxnSpPr/>
          <p:nvPr/>
        </p:nvCxnSpPr>
        <p:spPr>
          <a:xfrm>
            <a:off x="5836200" y="3346925"/>
            <a:ext cx="0" cy="167700"/>
          </a:xfrm>
          <a:prstGeom prst="straightConnector1">
            <a:avLst/>
          </a:prstGeom>
          <a:noFill/>
          <a:ln cap="flat" cmpd="sng" w="28575">
            <a:solidFill>
              <a:schemeClr val="lt1"/>
            </a:solidFill>
            <a:prstDash val="solid"/>
            <a:round/>
            <a:headEnd len="med" w="med" type="none"/>
            <a:tailEnd len="med" w="med" type="none"/>
          </a:ln>
        </p:spPr>
      </p:cxnSp>
      <p:cxnSp>
        <p:nvCxnSpPr>
          <p:cNvPr id="1508" name="Google Shape;1508;gcb187ffeb7_1_794"/>
          <p:cNvCxnSpPr/>
          <p:nvPr/>
        </p:nvCxnSpPr>
        <p:spPr>
          <a:xfrm flipH="1">
            <a:off x="4604675" y="2498575"/>
            <a:ext cx="14100" cy="1025400"/>
          </a:xfrm>
          <a:prstGeom prst="straightConnector1">
            <a:avLst/>
          </a:prstGeom>
          <a:noFill/>
          <a:ln cap="flat" cmpd="sng" w="28575">
            <a:solidFill>
              <a:schemeClr val="lt1"/>
            </a:solidFill>
            <a:prstDash val="solid"/>
            <a:round/>
            <a:headEnd len="med" w="med" type="none"/>
            <a:tailEnd len="med" w="med" type="none"/>
          </a:ln>
        </p:spPr>
      </p:cxnSp>
      <p:sp>
        <p:nvSpPr>
          <p:cNvPr id="1509" name="Google Shape;1509;gcb187ffeb7_1_794"/>
          <p:cNvSpPr txBox="1"/>
          <p:nvPr/>
        </p:nvSpPr>
        <p:spPr>
          <a:xfrm>
            <a:off x="3403275" y="3541700"/>
            <a:ext cx="286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800">
                <a:solidFill>
                  <a:schemeClr val="lt1"/>
                </a:solidFill>
                <a:latin typeface="Montserrat"/>
                <a:ea typeface="Montserrat"/>
                <a:cs typeface="Montserrat"/>
                <a:sym typeface="Montserrat"/>
              </a:rPr>
              <a:t>5	10	15	20	25	30</a:t>
            </a:r>
            <a:endParaRPr b="1" sz="800">
              <a:solidFill>
                <a:schemeClr val="lt1"/>
              </a:solidFill>
              <a:latin typeface="Montserrat"/>
              <a:ea typeface="Montserrat"/>
              <a:cs typeface="Montserrat"/>
              <a:sym typeface="Montserrat"/>
            </a:endParaRPr>
          </a:p>
        </p:txBody>
      </p:sp>
      <p:sp>
        <p:nvSpPr>
          <p:cNvPr id="1510" name="Google Shape;1510;gcb187ffeb7_1_794"/>
          <p:cNvSpPr txBox="1"/>
          <p:nvPr/>
        </p:nvSpPr>
        <p:spPr>
          <a:xfrm>
            <a:off x="1344025" y="3510575"/>
            <a:ext cx="161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800">
                <a:solidFill>
                  <a:schemeClr val="lt1"/>
                </a:solidFill>
                <a:latin typeface="Montserrat"/>
                <a:ea typeface="Montserrat"/>
                <a:cs typeface="Montserrat"/>
                <a:sym typeface="Montserrat"/>
              </a:rPr>
              <a:t>5     10    15    20   25   30    35</a:t>
            </a:r>
            <a:endParaRPr b="1" sz="800">
              <a:solidFill>
                <a:schemeClr val="lt1"/>
              </a:solidFill>
              <a:latin typeface="Montserrat"/>
              <a:ea typeface="Montserrat"/>
              <a:cs typeface="Montserrat"/>
              <a:sym typeface="Montserrat"/>
            </a:endParaRPr>
          </a:p>
        </p:txBody>
      </p:sp>
      <p:sp>
        <p:nvSpPr>
          <p:cNvPr id="1511" name="Google Shape;1511;gcb187ffeb7_1_794"/>
          <p:cNvSpPr txBox="1"/>
          <p:nvPr/>
        </p:nvSpPr>
        <p:spPr>
          <a:xfrm>
            <a:off x="3665500" y="925100"/>
            <a:ext cx="176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High Variance</a:t>
            </a:r>
            <a:endParaRPr b="1">
              <a:solidFill>
                <a:schemeClr val="lt1"/>
              </a:solidFill>
              <a:latin typeface="Montserrat"/>
              <a:ea typeface="Montserrat"/>
              <a:cs typeface="Montserrat"/>
              <a:sym typeface="Montserrat"/>
            </a:endParaRPr>
          </a:p>
        </p:txBody>
      </p:sp>
      <p:sp>
        <p:nvSpPr>
          <p:cNvPr id="1512" name="Google Shape;1512;gcb187ffeb7_1_794"/>
          <p:cNvSpPr txBox="1"/>
          <p:nvPr/>
        </p:nvSpPr>
        <p:spPr>
          <a:xfrm>
            <a:off x="1408525" y="870125"/>
            <a:ext cx="180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Low Variance</a:t>
            </a:r>
            <a:endParaRPr b="1">
              <a:solidFill>
                <a:schemeClr val="lt1"/>
              </a:solidFill>
              <a:latin typeface="Montserrat"/>
              <a:ea typeface="Montserrat"/>
              <a:cs typeface="Montserrat"/>
              <a:sym typeface="Montserrat"/>
            </a:endParaRPr>
          </a:p>
        </p:txBody>
      </p:sp>
      <p:sp>
        <p:nvSpPr>
          <p:cNvPr id="1513" name="Google Shape;1513;gcb187ffeb7_1_794"/>
          <p:cNvSpPr txBox="1"/>
          <p:nvPr/>
        </p:nvSpPr>
        <p:spPr>
          <a:xfrm>
            <a:off x="1222100" y="3855550"/>
            <a:ext cx="2316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lt1"/>
                </a:solidFill>
                <a:latin typeface="Montserrat"/>
                <a:ea typeface="Montserrat"/>
                <a:cs typeface="Montserrat"/>
                <a:sym typeface="Montserrat"/>
              </a:rPr>
              <a:t>Number of Dropping Transects</a:t>
            </a:r>
            <a:endParaRPr b="1" sz="1200">
              <a:solidFill>
                <a:schemeClr val="lt1"/>
              </a:solidFill>
              <a:latin typeface="Montserrat"/>
              <a:ea typeface="Montserrat"/>
              <a:cs typeface="Montserrat"/>
              <a:sym typeface="Montserrat"/>
            </a:endParaRPr>
          </a:p>
        </p:txBody>
      </p:sp>
      <p:sp>
        <p:nvSpPr>
          <p:cNvPr id="1514" name="Google Shape;1514;gcb187ffeb7_1_794"/>
          <p:cNvSpPr txBox="1"/>
          <p:nvPr/>
        </p:nvSpPr>
        <p:spPr>
          <a:xfrm>
            <a:off x="3774500" y="3862850"/>
            <a:ext cx="2316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lt1"/>
                </a:solidFill>
                <a:latin typeface="Montserrat"/>
                <a:ea typeface="Montserrat"/>
                <a:cs typeface="Montserrat"/>
                <a:sym typeface="Montserrat"/>
              </a:rPr>
              <a:t>Number of Dropping Transects</a:t>
            </a:r>
            <a:endParaRPr b="1" sz="1200">
              <a:solidFill>
                <a:schemeClr val="lt1"/>
              </a:solidFill>
              <a:latin typeface="Montserrat"/>
              <a:ea typeface="Montserrat"/>
              <a:cs typeface="Montserrat"/>
              <a:sym typeface="Montserrat"/>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gcb187ffeb7_1_829"/>
          <p:cNvSpPr txBox="1"/>
          <p:nvPr>
            <p:ph idx="1" type="body"/>
          </p:nvPr>
        </p:nvSpPr>
        <p:spPr>
          <a:xfrm>
            <a:off x="411875" y="1134425"/>
            <a:ext cx="5399700" cy="3044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Calculate the variance of the sample data points 10, 15, 20.</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Calculate the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Mean of 10, 15 and 20 is 15.</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Calculate the square of the difference of each data point and the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Square of -5 is 25.</a:t>
            </a:r>
            <a:endParaRPr sz="1800">
              <a:latin typeface="Montserrat Medium"/>
              <a:ea typeface="Montserrat Medium"/>
              <a:cs typeface="Montserrat Medium"/>
              <a:sym typeface="Montserrat Medium"/>
            </a:endParaRPr>
          </a:p>
        </p:txBody>
      </p:sp>
      <p:sp>
        <p:nvSpPr>
          <p:cNvPr id="1520" name="Google Shape;1520;gcb187ffeb7_1_82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9">
                                            <p:txEl>
                                              <p:pRg end="0" st="0"/>
                                            </p:txEl>
                                          </p:spTgt>
                                        </p:tgtEl>
                                        <p:attrNameLst>
                                          <p:attrName>style.visibility</p:attrName>
                                        </p:attrNameLst>
                                      </p:cBhvr>
                                      <p:to>
                                        <p:strVal val="visible"/>
                                      </p:to>
                                    </p:set>
                                    <p:animEffect filter="fade" transition="in">
                                      <p:cBhvr>
                                        <p:cTn dur="1000"/>
                                        <p:tgtEl>
                                          <p:spTgt spid="15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9">
                                            <p:txEl>
                                              <p:pRg end="1" st="1"/>
                                            </p:txEl>
                                          </p:spTgt>
                                        </p:tgtEl>
                                        <p:attrNameLst>
                                          <p:attrName>style.visibility</p:attrName>
                                        </p:attrNameLst>
                                      </p:cBhvr>
                                      <p:to>
                                        <p:strVal val="visible"/>
                                      </p:to>
                                    </p:set>
                                    <p:animEffect filter="fade" transition="in">
                                      <p:cBhvr>
                                        <p:cTn dur="1000"/>
                                        <p:tgtEl>
                                          <p:spTgt spid="15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9">
                                            <p:txEl>
                                              <p:pRg end="2" st="2"/>
                                            </p:txEl>
                                          </p:spTgt>
                                        </p:tgtEl>
                                        <p:attrNameLst>
                                          <p:attrName>style.visibility</p:attrName>
                                        </p:attrNameLst>
                                      </p:cBhvr>
                                      <p:to>
                                        <p:strVal val="visible"/>
                                      </p:to>
                                    </p:set>
                                    <p:animEffect filter="fade" transition="in">
                                      <p:cBhvr>
                                        <p:cTn dur="1000"/>
                                        <p:tgtEl>
                                          <p:spTgt spid="15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9">
                                            <p:txEl>
                                              <p:pRg end="3" st="3"/>
                                            </p:txEl>
                                          </p:spTgt>
                                        </p:tgtEl>
                                        <p:attrNameLst>
                                          <p:attrName>style.visibility</p:attrName>
                                        </p:attrNameLst>
                                      </p:cBhvr>
                                      <p:to>
                                        <p:strVal val="visible"/>
                                      </p:to>
                                    </p:set>
                                    <p:animEffect filter="fade" transition="in">
                                      <p:cBhvr>
                                        <p:cTn dur="1000"/>
                                        <p:tgtEl>
                                          <p:spTgt spid="15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9">
                                            <p:txEl>
                                              <p:pRg end="4" st="4"/>
                                            </p:txEl>
                                          </p:spTgt>
                                        </p:tgtEl>
                                        <p:attrNameLst>
                                          <p:attrName>style.visibility</p:attrName>
                                        </p:attrNameLst>
                                      </p:cBhvr>
                                      <p:to>
                                        <p:strVal val="visible"/>
                                      </p:to>
                                    </p:set>
                                    <p:animEffect filter="fade" transition="in">
                                      <p:cBhvr>
                                        <p:cTn dur="1000"/>
                                        <p:tgtEl>
                                          <p:spTgt spid="151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gcb187ffeb7_1_834"/>
          <p:cNvSpPr txBox="1"/>
          <p:nvPr>
            <p:ph idx="1" type="body"/>
          </p:nvPr>
        </p:nvSpPr>
        <p:spPr>
          <a:xfrm>
            <a:off x="411875" y="1245700"/>
            <a:ext cx="57930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Square of 0 is 0.</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Square of 5 is 25.</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Add these values.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Sum of 25, 0 and 25 = 50.</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Variance = 50/(3-1) = 50/2 = 25</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So, the variance of 10, 15, 20 is 25.</a:t>
            </a:r>
            <a:endParaRPr sz="1800">
              <a:latin typeface="Montserrat Medium"/>
              <a:ea typeface="Montserrat Medium"/>
              <a:cs typeface="Montserrat Medium"/>
              <a:sym typeface="Montserrat Medium"/>
            </a:endParaRPr>
          </a:p>
        </p:txBody>
      </p:sp>
      <p:sp>
        <p:nvSpPr>
          <p:cNvPr id="1526" name="Google Shape;1526;gcb187ffeb7_1_83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5">
                                            <p:txEl>
                                              <p:pRg end="0" st="0"/>
                                            </p:txEl>
                                          </p:spTgt>
                                        </p:tgtEl>
                                        <p:attrNameLst>
                                          <p:attrName>style.visibility</p:attrName>
                                        </p:attrNameLst>
                                      </p:cBhvr>
                                      <p:to>
                                        <p:strVal val="visible"/>
                                      </p:to>
                                    </p:set>
                                    <p:animEffect filter="fade" transition="in">
                                      <p:cBhvr>
                                        <p:cTn dur="1000"/>
                                        <p:tgtEl>
                                          <p:spTgt spid="15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5">
                                            <p:txEl>
                                              <p:pRg end="1" st="1"/>
                                            </p:txEl>
                                          </p:spTgt>
                                        </p:tgtEl>
                                        <p:attrNameLst>
                                          <p:attrName>style.visibility</p:attrName>
                                        </p:attrNameLst>
                                      </p:cBhvr>
                                      <p:to>
                                        <p:strVal val="visible"/>
                                      </p:to>
                                    </p:set>
                                    <p:animEffect filter="fade" transition="in">
                                      <p:cBhvr>
                                        <p:cTn dur="1000"/>
                                        <p:tgtEl>
                                          <p:spTgt spid="15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5">
                                            <p:txEl>
                                              <p:pRg end="2" st="2"/>
                                            </p:txEl>
                                          </p:spTgt>
                                        </p:tgtEl>
                                        <p:attrNameLst>
                                          <p:attrName>style.visibility</p:attrName>
                                        </p:attrNameLst>
                                      </p:cBhvr>
                                      <p:to>
                                        <p:strVal val="visible"/>
                                      </p:to>
                                    </p:set>
                                    <p:animEffect filter="fade" transition="in">
                                      <p:cBhvr>
                                        <p:cTn dur="1000"/>
                                        <p:tgtEl>
                                          <p:spTgt spid="15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5">
                                            <p:txEl>
                                              <p:pRg end="3" st="3"/>
                                            </p:txEl>
                                          </p:spTgt>
                                        </p:tgtEl>
                                        <p:attrNameLst>
                                          <p:attrName>style.visibility</p:attrName>
                                        </p:attrNameLst>
                                      </p:cBhvr>
                                      <p:to>
                                        <p:strVal val="visible"/>
                                      </p:to>
                                    </p:set>
                                    <p:animEffect filter="fade" transition="in">
                                      <p:cBhvr>
                                        <p:cTn dur="1000"/>
                                        <p:tgtEl>
                                          <p:spTgt spid="15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5">
                                            <p:txEl>
                                              <p:pRg end="4" st="4"/>
                                            </p:txEl>
                                          </p:spTgt>
                                        </p:tgtEl>
                                        <p:attrNameLst>
                                          <p:attrName>style.visibility</p:attrName>
                                        </p:attrNameLst>
                                      </p:cBhvr>
                                      <p:to>
                                        <p:strVal val="visible"/>
                                      </p:to>
                                    </p:set>
                                    <p:animEffect filter="fade" transition="in">
                                      <p:cBhvr>
                                        <p:cTn dur="1000"/>
                                        <p:tgtEl>
                                          <p:spTgt spid="15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5">
                                            <p:txEl>
                                              <p:pRg end="5" st="5"/>
                                            </p:txEl>
                                          </p:spTgt>
                                        </p:tgtEl>
                                        <p:attrNameLst>
                                          <p:attrName>style.visibility</p:attrName>
                                        </p:attrNameLst>
                                      </p:cBhvr>
                                      <p:to>
                                        <p:strVal val="visible"/>
                                      </p:to>
                                    </p:set>
                                    <p:animEffect filter="fade" transition="in">
                                      <p:cBhvr>
                                        <p:cTn dur="1000"/>
                                        <p:tgtEl>
                                          <p:spTgt spid="152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gcb187ffeb7_1_839"/>
          <p:cNvSpPr txBox="1"/>
          <p:nvPr>
            <p:ph idx="1" type="body"/>
          </p:nvPr>
        </p:nvSpPr>
        <p:spPr>
          <a:xfrm>
            <a:off x="411875" y="1245700"/>
            <a:ext cx="54207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Square root of the variance.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For the population, the standard is deviation is represented by σ.</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For the sample, the standard deviation is represented by s.</a:t>
            </a:r>
            <a:endParaRPr sz="1800">
              <a:latin typeface="Montserrat Medium"/>
              <a:ea typeface="Montserrat Medium"/>
              <a:cs typeface="Montserrat Medium"/>
              <a:sym typeface="Montserrat Medium"/>
            </a:endParaRPr>
          </a:p>
        </p:txBody>
      </p:sp>
      <p:sp>
        <p:nvSpPr>
          <p:cNvPr id="1532" name="Google Shape;1532;gcb187ffeb7_1_83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1">
                                            <p:txEl>
                                              <p:pRg end="0" st="0"/>
                                            </p:txEl>
                                          </p:spTgt>
                                        </p:tgtEl>
                                        <p:attrNameLst>
                                          <p:attrName>style.visibility</p:attrName>
                                        </p:attrNameLst>
                                      </p:cBhvr>
                                      <p:to>
                                        <p:strVal val="visible"/>
                                      </p:to>
                                    </p:set>
                                    <p:animEffect filter="fade" transition="in">
                                      <p:cBhvr>
                                        <p:cTn dur="1000"/>
                                        <p:tgtEl>
                                          <p:spTgt spid="15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1">
                                            <p:txEl>
                                              <p:pRg end="1" st="1"/>
                                            </p:txEl>
                                          </p:spTgt>
                                        </p:tgtEl>
                                        <p:attrNameLst>
                                          <p:attrName>style.visibility</p:attrName>
                                        </p:attrNameLst>
                                      </p:cBhvr>
                                      <p:to>
                                        <p:strVal val="visible"/>
                                      </p:to>
                                    </p:set>
                                    <p:animEffect filter="fade" transition="in">
                                      <p:cBhvr>
                                        <p:cTn dur="1000"/>
                                        <p:tgtEl>
                                          <p:spTgt spid="15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1">
                                            <p:txEl>
                                              <p:pRg end="2" st="2"/>
                                            </p:txEl>
                                          </p:spTgt>
                                        </p:tgtEl>
                                        <p:attrNameLst>
                                          <p:attrName>style.visibility</p:attrName>
                                        </p:attrNameLst>
                                      </p:cBhvr>
                                      <p:to>
                                        <p:strVal val="visible"/>
                                      </p:to>
                                    </p:set>
                                    <p:animEffect filter="fade" transition="in">
                                      <p:cBhvr>
                                        <p:cTn dur="1000"/>
                                        <p:tgtEl>
                                          <p:spTgt spid="153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gcb187ffeb7_1_844"/>
          <p:cNvSpPr txBox="1"/>
          <p:nvPr>
            <p:ph idx="1" type="body"/>
          </p:nvPr>
        </p:nvSpPr>
        <p:spPr>
          <a:xfrm>
            <a:off x="411875" y="1245700"/>
            <a:ext cx="54207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Calculate the standard deviation for the data points 10, 15, 20.</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 variance is 25.</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Square root of 25 i.e., 5.</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Calculated the square root of the sample variance.</a:t>
            </a:r>
            <a:endParaRPr sz="1800">
              <a:latin typeface="Montserrat Medium"/>
              <a:ea typeface="Montserrat Medium"/>
              <a:cs typeface="Montserrat Medium"/>
              <a:sym typeface="Montserrat Medium"/>
            </a:endParaRPr>
          </a:p>
        </p:txBody>
      </p:sp>
      <p:sp>
        <p:nvSpPr>
          <p:cNvPr id="1538" name="Google Shape;1538;gcb187ffeb7_1_84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7">
                                            <p:txEl>
                                              <p:pRg end="0" st="0"/>
                                            </p:txEl>
                                          </p:spTgt>
                                        </p:tgtEl>
                                        <p:attrNameLst>
                                          <p:attrName>style.visibility</p:attrName>
                                        </p:attrNameLst>
                                      </p:cBhvr>
                                      <p:to>
                                        <p:strVal val="visible"/>
                                      </p:to>
                                    </p:set>
                                    <p:animEffect filter="fade" transition="in">
                                      <p:cBhvr>
                                        <p:cTn dur="1000"/>
                                        <p:tgtEl>
                                          <p:spTgt spid="15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7">
                                            <p:txEl>
                                              <p:pRg end="1" st="1"/>
                                            </p:txEl>
                                          </p:spTgt>
                                        </p:tgtEl>
                                        <p:attrNameLst>
                                          <p:attrName>style.visibility</p:attrName>
                                        </p:attrNameLst>
                                      </p:cBhvr>
                                      <p:to>
                                        <p:strVal val="visible"/>
                                      </p:to>
                                    </p:set>
                                    <p:animEffect filter="fade" transition="in">
                                      <p:cBhvr>
                                        <p:cTn dur="1000"/>
                                        <p:tgtEl>
                                          <p:spTgt spid="15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7">
                                            <p:txEl>
                                              <p:pRg end="2" st="2"/>
                                            </p:txEl>
                                          </p:spTgt>
                                        </p:tgtEl>
                                        <p:attrNameLst>
                                          <p:attrName>style.visibility</p:attrName>
                                        </p:attrNameLst>
                                      </p:cBhvr>
                                      <p:to>
                                        <p:strVal val="visible"/>
                                      </p:to>
                                    </p:set>
                                    <p:animEffect filter="fade" transition="in">
                                      <p:cBhvr>
                                        <p:cTn dur="1000"/>
                                        <p:tgtEl>
                                          <p:spTgt spid="15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7">
                                            <p:txEl>
                                              <p:pRg end="3" st="3"/>
                                            </p:txEl>
                                          </p:spTgt>
                                        </p:tgtEl>
                                        <p:attrNameLst>
                                          <p:attrName>style.visibility</p:attrName>
                                        </p:attrNameLst>
                                      </p:cBhvr>
                                      <p:to>
                                        <p:strVal val="visible"/>
                                      </p:to>
                                    </p:set>
                                    <p:animEffect filter="fade" transition="in">
                                      <p:cBhvr>
                                        <p:cTn dur="1000"/>
                                        <p:tgtEl>
                                          <p:spTgt spid="153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gcb187ffeb7_1_849"/>
          <p:cNvSpPr txBox="1"/>
          <p:nvPr>
            <p:ph idx="1" type="body"/>
          </p:nvPr>
        </p:nvSpPr>
        <p:spPr>
          <a:xfrm>
            <a:off x="411875" y="1245700"/>
            <a:ext cx="54207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Between the largest value and the smallest value in the dataset.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Simplest measure of spread.</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100"/>
              </a:spcAft>
              <a:buNone/>
            </a:pPr>
            <a:r>
              <a:rPr i="1" lang="en-GB" sz="1800">
                <a:latin typeface="Montserrat Medium"/>
                <a:ea typeface="Montserrat Medium"/>
                <a:cs typeface="Montserrat Medium"/>
                <a:sym typeface="Montserrat Medium"/>
              </a:rPr>
              <a:t>Range = Largest value – Smallest value</a:t>
            </a:r>
            <a:endParaRPr sz="1800">
              <a:latin typeface="Montserrat Medium"/>
              <a:ea typeface="Montserrat Medium"/>
              <a:cs typeface="Montserrat Medium"/>
              <a:sym typeface="Montserrat Medium"/>
            </a:endParaRPr>
          </a:p>
        </p:txBody>
      </p:sp>
      <p:sp>
        <p:nvSpPr>
          <p:cNvPr id="1544" name="Google Shape;1544;gcb187ffeb7_1_84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Range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3">
                                            <p:txEl>
                                              <p:pRg end="0" st="0"/>
                                            </p:txEl>
                                          </p:spTgt>
                                        </p:tgtEl>
                                        <p:attrNameLst>
                                          <p:attrName>style.visibility</p:attrName>
                                        </p:attrNameLst>
                                      </p:cBhvr>
                                      <p:to>
                                        <p:strVal val="visible"/>
                                      </p:to>
                                    </p:set>
                                    <p:animEffect filter="fade" transition="in">
                                      <p:cBhvr>
                                        <p:cTn dur="1000"/>
                                        <p:tgtEl>
                                          <p:spTgt spid="15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3">
                                            <p:txEl>
                                              <p:pRg end="1" st="1"/>
                                            </p:txEl>
                                          </p:spTgt>
                                        </p:tgtEl>
                                        <p:attrNameLst>
                                          <p:attrName>style.visibility</p:attrName>
                                        </p:attrNameLst>
                                      </p:cBhvr>
                                      <p:to>
                                        <p:strVal val="visible"/>
                                      </p:to>
                                    </p:set>
                                    <p:animEffect filter="fade" transition="in">
                                      <p:cBhvr>
                                        <p:cTn dur="1000"/>
                                        <p:tgtEl>
                                          <p:spTgt spid="15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3">
                                            <p:txEl>
                                              <p:pRg end="2" st="2"/>
                                            </p:txEl>
                                          </p:spTgt>
                                        </p:tgtEl>
                                        <p:attrNameLst>
                                          <p:attrName>style.visibility</p:attrName>
                                        </p:attrNameLst>
                                      </p:cBhvr>
                                      <p:to>
                                        <p:strVal val="visible"/>
                                      </p:to>
                                    </p:set>
                                    <p:animEffect filter="fade" transition="in">
                                      <p:cBhvr>
                                        <p:cTn dur="1000"/>
                                        <p:tgtEl>
                                          <p:spTgt spid="154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gcb187ffeb7_1_854"/>
          <p:cNvSpPr txBox="1"/>
          <p:nvPr>
            <p:ph idx="1" type="body"/>
          </p:nvPr>
        </p:nvSpPr>
        <p:spPr>
          <a:xfrm>
            <a:off x="411875" y="1193425"/>
            <a:ext cx="58389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Calculate the range of values 7, 9, 9, 15, 1, 12, 4, 23, 61.</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Largest value is 61 and smallest value is 1.</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Difference between the 61 and 1 is 60.</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Range = 60.</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Affected by the presence of outlier in the data.</a:t>
            </a:r>
            <a:endParaRPr sz="1800">
              <a:latin typeface="Montserrat Medium"/>
              <a:ea typeface="Montserrat Medium"/>
              <a:cs typeface="Montserrat Medium"/>
              <a:sym typeface="Montserrat Medium"/>
            </a:endParaRPr>
          </a:p>
        </p:txBody>
      </p:sp>
      <p:sp>
        <p:nvSpPr>
          <p:cNvPr id="1550" name="Google Shape;1550;gcb187ffeb7_1_85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9">
                                            <p:txEl>
                                              <p:pRg end="0" st="0"/>
                                            </p:txEl>
                                          </p:spTgt>
                                        </p:tgtEl>
                                        <p:attrNameLst>
                                          <p:attrName>style.visibility</p:attrName>
                                        </p:attrNameLst>
                                      </p:cBhvr>
                                      <p:to>
                                        <p:strVal val="visible"/>
                                      </p:to>
                                    </p:set>
                                    <p:animEffect filter="fade" transition="in">
                                      <p:cBhvr>
                                        <p:cTn dur="1000"/>
                                        <p:tgtEl>
                                          <p:spTgt spid="15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9">
                                            <p:txEl>
                                              <p:pRg end="1" st="1"/>
                                            </p:txEl>
                                          </p:spTgt>
                                        </p:tgtEl>
                                        <p:attrNameLst>
                                          <p:attrName>style.visibility</p:attrName>
                                        </p:attrNameLst>
                                      </p:cBhvr>
                                      <p:to>
                                        <p:strVal val="visible"/>
                                      </p:to>
                                    </p:set>
                                    <p:animEffect filter="fade" transition="in">
                                      <p:cBhvr>
                                        <p:cTn dur="1000"/>
                                        <p:tgtEl>
                                          <p:spTgt spid="15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9">
                                            <p:txEl>
                                              <p:pRg end="2" st="2"/>
                                            </p:txEl>
                                          </p:spTgt>
                                        </p:tgtEl>
                                        <p:attrNameLst>
                                          <p:attrName>style.visibility</p:attrName>
                                        </p:attrNameLst>
                                      </p:cBhvr>
                                      <p:to>
                                        <p:strVal val="visible"/>
                                      </p:to>
                                    </p:set>
                                    <p:animEffect filter="fade" transition="in">
                                      <p:cBhvr>
                                        <p:cTn dur="1000"/>
                                        <p:tgtEl>
                                          <p:spTgt spid="15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9">
                                            <p:txEl>
                                              <p:pRg end="3" st="3"/>
                                            </p:txEl>
                                          </p:spTgt>
                                        </p:tgtEl>
                                        <p:attrNameLst>
                                          <p:attrName>style.visibility</p:attrName>
                                        </p:attrNameLst>
                                      </p:cBhvr>
                                      <p:to>
                                        <p:strVal val="visible"/>
                                      </p:to>
                                    </p:set>
                                    <p:animEffect filter="fade" transition="in">
                                      <p:cBhvr>
                                        <p:cTn dur="1000"/>
                                        <p:tgtEl>
                                          <p:spTgt spid="15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9">
                                            <p:txEl>
                                              <p:pRg end="4" st="4"/>
                                            </p:txEl>
                                          </p:spTgt>
                                        </p:tgtEl>
                                        <p:attrNameLst>
                                          <p:attrName>style.visibility</p:attrName>
                                        </p:attrNameLst>
                                      </p:cBhvr>
                                      <p:to>
                                        <p:strVal val="visible"/>
                                      </p:to>
                                    </p:set>
                                    <p:animEffect filter="fade" transition="in">
                                      <p:cBhvr>
                                        <p:cTn dur="1000"/>
                                        <p:tgtEl>
                                          <p:spTgt spid="154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
          <p:cNvSpPr txBox="1"/>
          <p:nvPr>
            <p:ph idx="1" type="body"/>
          </p:nvPr>
        </p:nvSpPr>
        <p:spPr>
          <a:xfrm>
            <a:off x="587550" y="1275825"/>
            <a:ext cx="5550600" cy="2926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Branch of mathematics which deals with </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Collection</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Analysis</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Interpretation and </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Presentation of masses of numerical data.</a:t>
            </a:r>
            <a:endParaRPr sz="1800">
              <a:latin typeface="Montserrat Medium"/>
              <a:ea typeface="Montserrat Medium"/>
              <a:cs typeface="Montserrat Medium"/>
              <a:sym typeface="Montserrat Medium"/>
            </a:endParaRPr>
          </a:p>
        </p:txBody>
      </p:sp>
      <p:sp>
        <p:nvSpPr>
          <p:cNvPr id="319" name="Google Shape;319;p2"/>
          <p:cNvSpPr txBox="1"/>
          <p:nvPr>
            <p:ph type="title"/>
          </p:nvPr>
        </p:nvSpPr>
        <p:spPr>
          <a:xfrm>
            <a:off x="385950" y="414900"/>
            <a:ext cx="6656100" cy="5898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 What the statistics and probability is?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0" st="0"/>
                                            </p:txEl>
                                          </p:spTgt>
                                        </p:tgtEl>
                                        <p:attrNameLst>
                                          <p:attrName>style.visibility</p:attrName>
                                        </p:attrNameLst>
                                      </p:cBhvr>
                                      <p:to>
                                        <p:strVal val="visible"/>
                                      </p:to>
                                    </p:set>
                                    <p:animEffect filter="fade" transition="in">
                                      <p:cBhvr>
                                        <p:cTn dur="1000"/>
                                        <p:tgtEl>
                                          <p:spTgt spid="3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 st="1"/>
                                            </p:txEl>
                                          </p:spTgt>
                                        </p:tgtEl>
                                        <p:attrNameLst>
                                          <p:attrName>style.visibility</p:attrName>
                                        </p:attrNameLst>
                                      </p:cBhvr>
                                      <p:to>
                                        <p:strVal val="visible"/>
                                      </p:to>
                                    </p:set>
                                    <p:animEffect filter="fade" transition="in">
                                      <p:cBhvr>
                                        <p:cTn dur="1000"/>
                                        <p:tgtEl>
                                          <p:spTgt spid="3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2" st="2"/>
                                            </p:txEl>
                                          </p:spTgt>
                                        </p:tgtEl>
                                        <p:attrNameLst>
                                          <p:attrName>style.visibility</p:attrName>
                                        </p:attrNameLst>
                                      </p:cBhvr>
                                      <p:to>
                                        <p:strVal val="visible"/>
                                      </p:to>
                                    </p:set>
                                    <p:animEffect filter="fade" transition="in">
                                      <p:cBhvr>
                                        <p:cTn dur="1000"/>
                                        <p:tgtEl>
                                          <p:spTgt spid="3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3" st="3"/>
                                            </p:txEl>
                                          </p:spTgt>
                                        </p:tgtEl>
                                        <p:attrNameLst>
                                          <p:attrName>style.visibility</p:attrName>
                                        </p:attrNameLst>
                                      </p:cBhvr>
                                      <p:to>
                                        <p:strVal val="visible"/>
                                      </p:to>
                                    </p:set>
                                    <p:animEffect filter="fade" transition="in">
                                      <p:cBhvr>
                                        <p:cTn dur="1000"/>
                                        <p:tgtEl>
                                          <p:spTgt spid="3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4" st="4"/>
                                            </p:txEl>
                                          </p:spTgt>
                                        </p:tgtEl>
                                        <p:attrNameLst>
                                          <p:attrName>style.visibility</p:attrName>
                                        </p:attrNameLst>
                                      </p:cBhvr>
                                      <p:to>
                                        <p:strVal val="visible"/>
                                      </p:to>
                                    </p:set>
                                    <p:animEffect filter="fade" transition="in">
                                      <p:cBhvr>
                                        <p:cTn dur="1000"/>
                                        <p:tgtEl>
                                          <p:spTgt spid="31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e672268506_0_76"/>
          <p:cNvSpPr txBox="1"/>
          <p:nvPr>
            <p:ph idx="1" type="body"/>
          </p:nvPr>
        </p:nvSpPr>
        <p:spPr>
          <a:xfrm>
            <a:off x="938500" y="1436575"/>
            <a:ext cx="5380500" cy="2802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Simple Random Walk.</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Introduction to Markov Chains.</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Stationary Distributions.</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Markov Chains Limit Theorem.</a:t>
            </a:r>
            <a:endParaRPr sz="1800">
              <a:latin typeface="Montserrat Medium"/>
              <a:ea typeface="Montserrat Medium"/>
              <a:cs typeface="Montserrat Medium"/>
              <a:sym typeface="Montserrat Medium"/>
            </a:endParaRPr>
          </a:p>
        </p:txBody>
      </p:sp>
      <p:sp>
        <p:nvSpPr>
          <p:cNvPr id="426" name="Google Shape;426;ge672268506_0_76"/>
          <p:cNvSpPr txBox="1"/>
          <p:nvPr>
            <p:ph type="title"/>
          </p:nvPr>
        </p:nvSpPr>
        <p:spPr>
          <a:xfrm>
            <a:off x="456275" y="445000"/>
            <a:ext cx="5735700" cy="5796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Stochastic Process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0" st="0"/>
                                            </p:txEl>
                                          </p:spTgt>
                                        </p:tgtEl>
                                        <p:attrNameLst>
                                          <p:attrName>style.visibility</p:attrName>
                                        </p:attrNameLst>
                                      </p:cBhvr>
                                      <p:to>
                                        <p:strVal val="visible"/>
                                      </p:to>
                                    </p:set>
                                    <p:animEffect filter="fade" transition="in">
                                      <p:cBhvr>
                                        <p:cTn dur="1000"/>
                                        <p:tgtEl>
                                          <p:spTgt spid="4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1" st="1"/>
                                            </p:txEl>
                                          </p:spTgt>
                                        </p:tgtEl>
                                        <p:attrNameLst>
                                          <p:attrName>style.visibility</p:attrName>
                                        </p:attrNameLst>
                                      </p:cBhvr>
                                      <p:to>
                                        <p:strVal val="visible"/>
                                      </p:to>
                                    </p:set>
                                    <p:animEffect filter="fade" transition="in">
                                      <p:cBhvr>
                                        <p:cTn dur="1000"/>
                                        <p:tgtEl>
                                          <p:spTgt spid="4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2" st="2"/>
                                            </p:txEl>
                                          </p:spTgt>
                                        </p:tgtEl>
                                        <p:attrNameLst>
                                          <p:attrName>style.visibility</p:attrName>
                                        </p:attrNameLst>
                                      </p:cBhvr>
                                      <p:to>
                                        <p:strVal val="visible"/>
                                      </p:to>
                                    </p:set>
                                    <p:animEffect filter="fade" transition="in">
                                      <p:cBhvr>
                                        <p:cTn dur="1000"/>
                                        <p:tgtEl>
                                          <p:spTgt spid="4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3" st="3"/>
                                            </p:txEl>
                                          </p:spTgt>
                                        </p:tgtEl>
                                        <p:attrNameLst>
                                          <p:attrName>style.visibility</p:attrName>
                                        </p:attrNameLst>
                                      </p:cBhvr>
                                      <p:to>
                                        <p:strVal val="visible"/>
                                      </p:to>
                                    </p:set>
                                    <p:animEffect filter="fade" transition="in">
                                      <p:cBhvr>
                                        <p:cTn dur="1000"/>
                                        <p:tgtEl>
                                          <p:spTgt spid="42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gcb187ffeb7_1_859"/>
          <p:cNvSpPr txBox="1"/>
          <p:nvPr>
            <p:ph idx="1" type="body"/>
          </p:nvPr>
        </p:nvSpPr>
        <p:spPr>
          <a:xfrm>
            <a:off x="411875" y="1071700"/>
            <a:ext cx="5901600" cy="3107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Ordered dataset into 4 equal parts.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Lowest 25% and highest 75% values.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Also called the 25th percentile.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Middle of the data set.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Also called the 50th percentile or the median.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Lowest 75% and highest 25% of values.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Also called the 75th percentile.</a:t>
            </a:r>
            <a:endParaRPr sz="1800">
              <a:latin typeface="Montserrat Medium"/>
              <a:ea typeface="Montserrat Medium"/>
              <a:cs typeface="Montserrat Medium"/>
              <a:sym typeface="Montserrat Medium"/>
            </a:endParaRPr>
          </a:p>
        </p:txBody>
      </p:sp>
      <p:sp>
        <p:nvSpPr>
          <p:cNvPr id="1556" name="Google Shape;1556;gcb187ffeb7_1_85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Quartiles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5">
                                            <p:txEl>
                                              <p:pRg end="0" st="0"/>
                                            </p:txEl>
                                          </p:spTgt>
                                        </p:tgtEl>
                                        <p:attrNameLst>
                                          <p:attrName>style.visibility</p:attrName>
                                        </p:attrNameLst>
                                      </p:cBhvr>
                                      <p:to>
                                        <p:strVal val="visible"/>
                                      </p:to>
                                    </p:set>
                                    <p:animEffect filter="fade" transition="in">
                                      <p:cBhvr>
                                        <p:cTn dur="1000"/>
                                        <p:tgtEl>
                                          <p:spTgt spid="15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5">
                                            <p:txEl>
                                              <p:pRg end="1" st="1"/>
                                            </p:txEl>
                                          </p:spTgt>
                                        </p:tgtEl>
                                        <p:attrNameLst>
                                          <p:attrName>style.visibility</p:attrName>
                                        </p:attrNameLst>
                                      </p:cBhvr>
                                      <p:to>
                                        <p:strVal val="visible"/>
                                      </p:to>
                                    </p:set>
                                    <p:animEffect filter="fade" transition="in">
                                      <p:cBhvr>
                                        <p:cTn dur="1000"/>
                                        <p:tgtEl>
                                          <p:spTgt spid="15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5">
                                            <p:txEl>
                                              <p:pRg end="2" st="2"/>
                                            </p:txEl>
                                          </p:spTgt>
                                        </p:tgtEl>
                                        <p:attrNameLst>
                                          <p:attrName>style.visibility</p:attrName>
                                        </p:attrNameLst>
                                      </p:cBhvr>
                                      <p:to>
                                        <p:strVal val="visible"/>
                                      </p:to>
                                    </p:set>
                                    <p:animEffect filter="fade" transition="in">
                                      <p:cBhvr>
                                        <p:cTn dur="1000"/>
                                        <p:tgtEl>
                                          <p:spTgt spid="15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5">
                                            <p:txEl>
                                              <p:pRg end="3" st="3"/>
                                            </p:txEl>
                                          </p:spTgt>
                                        </p:tgtEl>
                                        <p:attrNameLst>
                                          <p:attrName>style.visibility</p:attrName>
                                        </p:attrNameLst>
                                      </p:cBhvr>
                                      <p:to>
                                        <p:strVal val="visible"/>
                                      </p:to>
                                    </p:set>
                                    <p:animEffect filter="fade" transition="in">
                                      <p:cBhvr>
                                        <p:cTn dur="1000"/>
                                        <p:tgtEl>
                                          <p:spTgt spid="15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5">
                                            <p:txEl>
                                              <p:pRg end="4" st="4"/>
                                            </p:txEl>
                                          </p:spTgt>
                                        </p:tgtEl>
                                        <p:attrNameLst>
                                          <p:attrName>style.visibility</p:attrName>
                                        </p:attrNameLst>
                                      </p:cBhvr>
                                      <p:to>
                                        <p:strVal val="visible"/>
                                      </p:to>
                                    </p:set>
                                    <p:animEffect filter="fade" transition="in">
                                      <p:cBhvr>
                                        <p:cTn dur="1000"/>
                                        <p:tgtEl>
                                          <p:spTgt spid="15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5">
                                            <p:txEl>
                                              <p:pRg end="5" st="5"/>
                                            </p:txEl>
                                          </p:spTgt>
                                        </p:tgtEl>
                                        <p:attrNameLst>
                                          <p:attrName>style.visibility</p:attrName>
                                        </p:attrNameLst>
                                      </p:cBhvr>
                                      <p:to>
                                        <p:strVal val="visible"/>
                                      </p:to>
                                    </p:set>
                                    <p:animEffect filter="fade" transition="in">
                                      <p:cBhvr>
                                        <p:cTn dur="1000"/>
                                        <p:tgtEl>
                                          <p:spTgt spid="15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5">
                                            <p:txEl>
                                              <p:pRg end="6" st="6"/>
                                            </p:txEl>
                                          </p:spTgt>
                                        </p:tgtEl>
                                        <p:attrNameLst>
                                          <p:attrName>style.visibility</p:attrName>
                                        </p:attrNameLst>
                                      </p:cBhvr>
                                      <p:to>
                                        <p:strVal val="visible"/>
                                      </p:to>
                                    </p:set>
                                    <p:animEffect filter="fade" transition="in">
                                      <p:cBhvr>
                                        <p:cTn dur="1000"/>
                                        <p:tgtEl>
                                          <p:spTgt spid="155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gcb187ffeb7_1_864"/>
          <p:cNvSpPr txBox="1"/>
          <p:nvPr>
            <p:ph idx="1" type="body"/>
          </p:nvPr>
        </p:nvSpPr>
        <p:spPr>
          <a:xfrm>
            <a:off x="411875" y="1193425"/>
            <a:ext cx="58389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Calculate the first, second and third quartile of the dataset 4, 5, 5, 5, 6, 6, 6, 6, 7, 7, 7, 8.</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Sort the data in the ascending order.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Divide our data into 4 equal parts.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4 5 5  Q1  5 6 6  Q2  6 6 7  Q3  7 7 8</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Values lie between the 2 values.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Mean or average of those values is quartile value.</a:t>
            </a:r>
            <a:endParaRPr sz="1800">
              <a:latin typeface="Montserrat Medium"/>
              <a:ea typeface="Montserrat Medium"/>
              <a:cs typeface="Montserrat Medium"/>
              <a:sym typeface="Montserrat Medium"/>
            </a:endParaRPr>
          </a:p>
        </p:txBody>
      </p:sp>
      <p:sp>
        <p:nvSpPr>
          <p:cNvPr id="1562" name="Google Shape;1562;gcb187ffeb7_1_86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1">
                                            <p:txEl>
                                              <p:pRg end="0" st="0"/>
                                            </p:txEl>
                                          </p:spTgt>
                                        </p:tgtEl>
                                        <p:attrNameLst>
                                          <p:attrName>style.visibility</p:attrName>
                                        </p:attrNameLst>
                                      </p:cBhvr>
                                      <p:to>
                                        <p:strVal val="visible"/>
                                      </p:to>
                                    </p:set>
                                    <p:animEffect filter="fade" transition="in">
                                      <p:cBhvr>
                                        <p:cTn dur="1000"/>
                                        <p:tgtEl>
                                          <p:spTgt spid="15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1">
                                            <p:txEl>
                                              <p:pRg end="1" st="1"/>
                                            </p:txEl>
                                          </p:spTgt>
                                        </p:tgtEl>
                                        <p:attrNameLst>
                                          <p:attrName>style.visibility</p:attrName>
                                        </p:attrNameLst>
                                      </p:cBhvr>
                                      <p:to>
                                        <p:strVal val="visible"/>
                                      </p:to>
                                    </p:set>
                                    <p:animEffect filter="fade" transition="in">
                                      <p:cBhvr>
                                        <p:cTn dur="1000"/>
                                        <p:tgtEl>
                                          <p:spTgt spid="15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1">
                                            <p:txEl>
                                              <p:pRg end="2" st="2"/>
                                            </p:txEl>
                                          </p:spTgt>
                                        </p:tgtEl>
                                        <p:attrNameLst>
                                          <p:attrName>style.visibility</p:attrName>
                                        </p:attrNameLst>
                                      </p:cBhvr>
                                      <p:to>
                                        <p:strVal val="visible"/>
                                      </p:to>
                                    </p:set>
                                    <p:animEffect filter="fade" transition="in">
                                      <p:cBhvr>
                                        <p:cTn dur="1000"/>
                                        <p:tgtEl>
                                          <p:spTgt spid="15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1">
                                            <p:txEl>
                                              <p:pRg end="3" st="3"/>
                                            </p:txEl>
                                          </p:spTgt>
                                        </p:tgtEl>
                                        <p:attrNameLst>
                                          <p:attrName>style.visibility</p:attrName>
                                        </p:attrNameLst>
                                      </p:cBhvr>
                                      <p:to>
                                        <p:strVal val="visible"/>
                                      </p:to>
                                    </p:set>
                                    <p:animEffect filter="fade" transition="in">
                                      <p:cBhvr>
                                        <p:cTn dur="1000"/>
                                        <p:tgtEl>
                                          <p:spTgt spid="15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1">
                                            <p:txEl>
                                              <p:pRg end="4" st="4"/>
                                            </p:txEl>
                                          </p:spTgt>
                                        </p:tgtEl>
                                        <p:attrNameLst>
                                          <p:attrName>style.visibility</p:attrName>
                                        </p:attrNameLst>
                                      </p:cBhvr>
                                      <p:to>
                                        <p:strVal val="visible"/>
                                      </p:to>
                                    </p:set>
                                    <p:animEffect filter="fade" transition="in">
                                      <p:cBhvr>
                                        <p:cTn dur="1000"/>
                                        <p:tgtEl>
                                          <p:spTgt spid="156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1">
                                            <p:txEl>
                                              <p:pRg end="5" st="5"/>
                                            </p:txEl>
                                          </p:spTgt>
                                        </p:tgtEl>
                                        <p:attrNameLst>
                                          <p:attrName>style.visibility</p:attrName>
                                        </p:attrNameLst>
                                      </p:cBhvr>
                                      <p:to>
                                        <p:strVal val="visible"/>
                                      </p:to>
                                    </p:set>
                                    <p:animEffect filter="fade" transition="in">
                                      <p:cBhvr>
                                        <p:cTn dur="1000"/>
                                        <p:tgtEl>
                                          <p:spTgt spid="156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gcb187ffeb7_1_869"/>
          <p:cNvSpPr txBox="1"/>
          <p:nvPr>
            <p:ph idx="1" type="body"/>
          </p:nvPr>
        </p:nvSpPr>
        <p:spPr>
          <a:xfrm>
            <a:off x="411875" y="1193425"/>
            <a:ext cx="58389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Mean = 5.</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Value of the first quartile is 5.</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Mean = 6.</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Value of second quartile is 6.</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Mean = 7.</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Value of third quartile is 7.</a:t>
            </a:r>
            <a:endParaRPr sz="1800">
              <a:latin typeface="Montserrat Medium"/>
              <a:ea typeface="Montserrat Medium"/>
              <a:cs typeface="Montserrat Medium"/>
              <a:sym typeface="Montserrat Medium"/>
            </a:endParaRPr>
          </a:p>
        </p:txBody>
      </p:sp>
      <p:sp>
        <p:nvSpPr>
          <p:cNvPr id="1568" name="Google Shape;1568;gcb187ffeb7_1_86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xEl>
                                              <p:pRg end="0" st="0"/>
                                            </p:txEl>
                                          </p:spTgt>
                                        </p:tgtEl>
                                        <p:attrNameLst>
                                          <p:attrName>style.visibility</p:attrName>
                                        </p:attrNameLst>
                                      </p:cBhvr>
                                      <p:to>
                                        <p:strVal val="visible"/>
                                      </p:to>
                                    </p:set>
                                    <p:animEffect filter="fade" transition="in">
                                      <p:cBhvr>
                                        <p:cTn dur="1000"/>
                                        <p:tgtEl>
                                          <p:spTgt spid="15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xEl>
                                              <p:pRg end="1" st="1"/>
                                            </p:txEl>
                                          </p:spTgt>
                                        </p:tgtEl>
                                        <p:attrNameLst>
                                          <p:attrName>style.visibility</p:attrName>
                                        </p:attrNameLst>
                                      </p:cBhvr>
                                      <p:to>
                                        <p:strVal val="visible"/>
                                      </p:to>
                                    </p:set>
                                    <p:animEffect filter="fade" transition="in">
                                      <p:cBhvr>
                                        <p:cTn dur="1000"/>
                                        <p:tgtEl>
                                          <p:spTgt spid="15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xEl>
                                              <p:pRg end="2" st="2"/>
                                            </p:txEl>
                                          </p:spTgt>
                                        </p:tgtEl>
                                        <p:attrNameLst>
                                          <p:attrName>style.visibility</p:attrName>
                                        </p:attrNameLst>
                                      </p:cBhvr>
                                      <p:to>
                                        <p:strVal val="visible"/>
                                      </p:to>
                                    </p:set>
                                    <p:animEffect filter="fade" transition="in">
                                      <p:cBhvr>
                                        <p:cTn dur="1000"/>
                                        <p:tgtEl>
                                          <p:spTgt spid="15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xEl>
                                              <p:pRg end="3" st="3"/>
                                            </p:txEl>
                                          </p:spTgt>
                                        </p:tgtEl>
                                        <p:attrNameLst>
                                          <p:attrName>style.visibility</p:attrName>
                                        </p:attrNameLst>
                                      </p:cBhvr>
                                      <p:to>
                                        <p:strVal val="visible"/>
                                      </p:to>
                                    </p:set>
                                    <p:animEffect filter="fade" transition="in">
                                      <p:cBhvr>
                                        <p:cTn dur="1000"/>
                                        <p:tgtEl>
                                          <p:spTgt spid="15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xEl>
                                              <p:pRg end="4" st="4"/>
                                            </p:txEl>
                                          </p:spTgt>
                                        </p:tgtEl>
                                        <p:attrNameLst>
                                          <p:attrName>style.visibility</p:attrName>
                                        </p:attrNameLst>
                                      </p:cBhvr>
                                      <p:to>
                                        <p:strVal val="visible"/>
                                      </p:to>
                                    </p:set>
                                    <p:animEffect filter="fade" transition="in">
                                      <p:cBhvr>
                                        <p:cTn dur="1000"/>
                                        <p:tgtEl>
                                          <p:spTgt spid="15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7">
                                            <p:txEl>
                                              <p:pRg end="5" st="5"/>
                                            </p:txEl>
                                          </p:spTgt>
                                        </p:tgtEl>
                                        <p:attrNameLst>
                                          <p:attrName>style.visibility</p:attrName>
                                        </p:attrNameLst>
                                      </p:cBhvr>
                                      <p:to>
                                        <p:strVal val="visible"/>
                                      </p:to>
                                    </p:set>
                                    <p:animEffect filter="fade" transition="in">
                                      <p:cBhvr>
                                        <p:cTn dur="1000"/>
                                        <p:tgtEl>
                                          <p:spTgt spid="156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gcb187ffeb7_1_874"/>
          <p:cNvSpPr txBox="1"/>
          <p:nvPr>
            <p:ph idx="1" type="body"/>
          </p:nvPr>
        </p:nvSpPr>
        <p:spPr>
          <a:xfrm>
            <a:off x="411875" y="1259875"/>
            <a:ext cx="5316300" cy="291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Difference between the upper quartile Q3 and lower quartile Q1.</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Describes the middle 50% of values.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When ordered from lowest to highest.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It is not affected by the outliers.</a:t>
            </a:r>
            <a:endParaRPr sz="1800">
              <a:latin typeface="Montserrat Medium"/>
              <a:ea typeface="Montserrat Medium"/>
              <a:cs typeface="Montserrat Medium"/>
              <a:sym typeface="Montserrat Medium"/>
            </a:endParaRPr>
          </a:p>
        </p:txBody>
      </p:sp>
      <p:sp>
        <p:nvSpPr>
          <p:cNvPr id="1574" name="Google Shape;1574;gcb187ffeb7_1_87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Interquartile Range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3">
                                            <p:txEl>
                                              <p:pRg end="0" st="0"/>
                                            </p:txEl>
                                          </p:spTgt>
                                        </p:tgtEl>
                                        <p:attrNameLst>
                                          <p:attrName>style.visibility</p:attrName>
                                        </p:attrNameLst>
                                      </p:cBhvr>
                                      <p:to>
                                        <p:strVal val="visible"/>
                                      </p:to>
                                    </p:set>
                                    <p:animEffect filter="fade" transition="in">
                                      <p:cBhvr>
                                        <p:cTn dur="1000"/>
                                        <p:tgtEl>
                                          <p:spTgt spid="15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3">
                                            <p:txEl>
                                              <p:pRg end="1" st="1"/>
                                            </p:txEl>
                                          </p:spTgt>
                                        </p:tgtEl>
                                        <p:attrNameLst>
                                          <p:attrName>style.visibility</p:attrName>
                                        </p:attrNameLst>
                                      </p:cBhvr>
                                      <p:to>
                                        <p:strVal val="visible"/>
                                      </p:to>
                                    </p:set>
                                    <p:animEffect filter="fade" transition="in">
                                      <p:cBhvr>
                                        <p:cTn dur="1000"/>
                                        <p:tgtEl>
                                          <p:spTgt spid="15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3">
                                            <p:txEl>
                                              <p:pRg end="2" st="2"/>
                                            </p:txEl>
                                          </p:spTgt>
                                        </p:tgtEl>
                                        <p:attrNameLst>
                                          <p:attrName>style.visibility</p:attrName>
                                        </p:attrNameLst>
                                      </p:cBhvr>
                                      <p:to>
                                        <p:strVal val="visible"/>
                                      </p:to>
                                    </p:set>
                                    <p:animEffect filter="fade" transition="in">
                                      <p:cBhvr>
                                        <p:cTn dur="1000"/>
                                        <p:tgtEl>
                                          <p:spTgt spid="15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3">
                                            <p:txEl>
                                              <p:pRg end="3" st="3"/>
                                            </p:txEl>
                                          </p:spTgt>
                                        </p:tgtEl>
                                        <p:attrNameLst>
                                          <p:attrName>style.visibility</p:attrName>
                                        </p:attrNameLst>
                                      </p:cBhvr>
                                      <p:to>
                                        <p:strVal val="visible"/>
                                      </p:to>
                                    </p:set>
                                    <p:animEffect filter="fade" transition="in">
                                      <p:cBhvr>
                                        <p:cTn dur="1000"/>
                                        <p:tgtEl>
                                          <p:spTgt spid="157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gcb187ffeb7_1_879"/>
          <p:cNvSpPr txBox="1"/>
          <p:nvPr>
            <p:ph idx="1" type="body"/>
          </p:nvPr>
        </p:nvSpPr>
        <p:spPr>
          <a:xfrm>
            <a:off x="411875" y="1193425"/>
            <a:ext cx="58389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Calculate the interquartile range of the same data.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Upper quartile Q3 as 7 and the lower quartile Q1 as 5.</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Upper quartile Q3 and the lower quartile Q1.</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Interquartile range is 7 – 5 = 2.</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Interquartile range for the given data is 2.</a:t>
            </a:r>
            <a:endParaRPr sz="1800">
              <a:latin typeface="Montserrat Medium"/>
              <a:ea typeface="Montserrat Medium"/>
              <a:cs typeface="Montserrat Medium"/>
              <a:sym typeface="Montserrat Medium"/>
            </a:endParaRPr>
          </a:p>
        </p:txBody>
      </p:sp>
      <p:sp>
        <p:nvSpPr>
          <p:cNvPr id="1580" name="Google Shape;1580;gcb187ffeb7_1_87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9">
                                            <p:txEl>
                                              <p:pRg end="0" st="0"/>
                                            </p:txEl>
                                          </p:spTgt>
                                        </p:tgtEl>
                                        <p:attrNameLst>
                                          <p:attrName>style.visibility</p:attrName>
                                        </p:attrNameLst>
                                      </p:cBhvr>
                                      <p:to>
                                        <p:strVal val="visible"/>
                                      </p:to>
                                    </p:set>
                                    <p:animEffect filter="fade" transition="in">
                                      <p:cBhvr>
                                        <p:cTn dur="1000"/>
                                        <p:tgtEl>
                                          <p:spTgt spid="15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9">
                                            <p:txEl>
                                              <p:pRg end="1" st="1"/>
                                            </p:txEl>
                                          </p:spTgt>
                                        </p:tgtEl>
                                        <p:attrNameLst>
                                          <p:attrName>style.visibility</p:attrName>
                                        </p:attrNameLst>
                                      </p:cBhvr>
                                      <p:to>
                                        <p:strVal val="visible"/>
                                      </p:to>
                                    </p:set>
                                    <p:animEffect filter="fade" transition="in">
                                      <p:cBhvr>
                                        <p:cTn dur="1000"/>
                                        <p:tgtEl>
                                          <p:spTgt spid="15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9">
                                            <p:txEl>
                                              <p:pRg end="2" st="2"/>
                                            </p:txEl>
                                          </p:spTgt>
                                        </p:tgtEl>
                                        <p:attrNameLst>
                                          <p:attrName>style.visibility</p:attrName>
                                        </p:attrNameLst>
                                      </p:cBhvr>
                                      <p:to>
                                        <p:strVal val="visible"/>
                                      </p:to>
                                    </p:set>
                                    <p:animEffect filter="fade" transition="in">
                                      <p:cBhvr>
                                        <p:cTn dur="1000"/>
                                        <p:tgtEl>
                                          <p:spTgt spid="15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9">
                                            <p:txEl>
                                              <p:pRg end="3" st="3"/>
                                            </p:txEl>
                                          </p:spTgt>
                                        </p:tgtEl>
                                        <p:attrNameLst>
                                          <p:attrName>style.visibility</p:attrName>
                                        </p:attrNameLst>
                                      </p:cBhvr>
                                      <p:to>
                                        <p:strVal val="visible"/>
                                      </p:to>
                                    </p:set>
                                    <p:animEffect filter="fade" transition="in">
                                      <p:cBhvr>
                                        <p:cTn dur="1000"/>
                                        <p:tgtEl>
                                          <p:spTgt spid="15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9">
                                            <p:txEl>
                                              <p:pRg end="4" st="4"/>
                                            </p:txEl>
                                          </p:spTgt>
                                        </p:tgtEl>
                                        <p:attrNameLst>
                                          <p:attrName>style.visibility</p:attrName>
                                        </p:attrNameLst>
                                      </p:cBhvr>
                                      <p:to>
                                        <p:strVal val="visible"/>
                                      </p:to>
                                    </p:set>
                                    <p:animEffect filter="fade" transition="in">
                                      <p:cBhvr>
                                        <p:cTn dur="1000"/>
                                        <p:tgtEl>
                                          <p:spTgt spid="157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geed068b00c_0_650"/>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C01S03L04. Measures of Dependence</a:t>
            </a:r>
            <a:endParaRPr b="0" sz="2400">
              <a:latin typeface="Montserrat ExtraBold"/>
              <a:ea typeface="Montserrat ExtraBold"/>
              <a:cs typeface="Montserrat ExtraBold"/>
              <a:sym typeface="Montserrat ExtraBold"/>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geed068b00c_0_654"/>
          <p:cNvSpPr txBox="1"/>
          <p:nvPr>
            <p:ph idx="1" type="body"/>
          </p:nvPr>
        </p:nvSpPr>
        <p:spPr>
          <a:xfrm>
            <a:off x="411875" y="1245700"/>
            <a:ext cx="61722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Statistical relation between two random variables or two sets of data.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 variable is called dependent variable.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If the value of the variable depends on the value.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Whether causal or not, between two random variables or bivariate data.</a:t>
            </a:r>
            <a:endParaRPr sz="1800">
              <a:latin typeface="Montserrat Medium"/>
              <a:ea typeface="Montserrat Medium"/>
              <a:cs typeface="Montserrat Medium"/>
              <a:sym typeface="Montserrat Medium"/>
            </a:endParaRPr>
          </a:p>
        </p:txBody>
      </p:sp>
      <p:sp>
        <p:nvSpPr>
          <p:cNvPr id="1591" name="Google Shape;1591;geed068b00c_0_65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Measures of Dependence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0" st="0"/>
                                            </p:txEl>
                                          </p:spTgt>
                                        </p:tgtEl>
                                        <p:attrNameLst>
                                          <p:attrName>style.visibility</p:attrName>
                                        </p:attrNameLst>
                                      </p:cBhvr>
                                      <p:to>
                                        <p:strVal val="visible"/>
                                      </p:to>
                                    </p:set>
                                    <p:animEffect filter="fade" transition="in">
                                      <p:cBhvr>
                                        <p:cTn dur="1000"/>
                                        <p:tgtEl>
                                          <p:spTgt spid="15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1" st="1"/>
                                            </p:txEl>
                                          </p:spTgt>
                                        </p:tgtEl>
                                        <p:attrNameLst>
                                          <p:attrName>style.visibility</p:attrName>
                                        </p:attrNameLst>
                                      </p:cBhvr>
                                      <p:to>
                                        <p:strVal val="visible"/>
                                      </p:to>
                                    </p:set>
                                    <p:animEffect filter="fade" transition="in">
                                      <p:cBhvr>
                                        <p:cTn dur="1000"/>
                                        <p:tgtEl>
                                          <p:spTgt spid="15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2" st="2"/>
                                            </p:txEl>
                                          </p:spTgt>
                                        </p:tgtEl>
                                        <p:attrNameLst>
                                          <p:attrName>style.visibility</p:attrName>
                                        </p:attrNameLst>
                                      </p:cBhvr>
                                      <p:to>
                                        <p:strVal val="visible"/>
                                      </p:to>
                                    </p:set>
                                    <p:animEffect filter="fade" transition="in">
                                      <p:cBhvr>
                                        <p:cTn dur="1000"/>
                                        <p:tgtEl>
                                          <p:spTgt spid="15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3" st="3"/>
                                            </p:txEl>
                                          </p:spTgt>
                                        </p:tgtEl>
                                        <p:attrNameLst>
                                          <p:attrName>style.visibility</p:attrName>
                                        </p:attrNameLst>
                                      </p:cBhvr>
                                      <p:to>
                                        <p:strVal val="visible"/>
                                      </p:to>
                                    </p:set>
                                    <p:animEffect filter="fade" transition="in">
                                      <p:cBhvr>
                                        <p:cTn dur="1000"/>
                                        <p:tgtEl>
                                          <p:spTgt spid="159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geed068b00c_0_659"/>
          <p:cNvSpPr txBox="1"/>
          <p:nvPr>
            <p:ph idx="1" type="body"/>
          </p:nvPr>
        </p:nvSpPr>
        <p:spPr>
          <a:xfrm>
            <a:off x="411875" y="1245700"/>
            <a:ext cx="61824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In which two variables are not independent.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X and Y are positively dependent.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If the conditional probability,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 P(X|Y) greater than the probability P(X),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 of X or equivalently P(X&amp;Y) &gt; P(X).P(Y).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Negatively dependent if the inequalities are reversed.</a:t>
            </a:r>
            <a:endParaRPr sz="1800">
              <a:latin typeface="Montserrat Medium"/>
              <a:ea typeface="Montserrat Medium"/>
              <a:cs typeface="Montserrat Medium"/>
              <a:sym typeface="Montserrat Medium"/>
            </a:endParaRPr>
          </a:p>
        </p:txBody>
      </p:sp>
      <p:sp>
        <p:nvSpPr>
          <p:cNvPr id="1597" name="Google Shape;1597;geed068b00c_0_65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Measures of Dependence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6">
                                            <p:txEl>
                                              <p:pRg end="0" st="0"/>
                                            </p:txEl>
                                          </p:spTgt>
                                        </p:tgtEl>
                                        <p:attrNameLst>
                                          <p:attrName>style.visibility</p:attrName>
                                        </p:attrNameLst>
                                      </p:cBhvr>
                                      <p:to>
                                        <p:strVal val="visible"/>
                                      </p:to>
                                    </p:set>
                                    <p:animEffect filter="fade" transition="in">
                                      <p:cBhvr>
                                        <p:cTn dur="1000"/>
                                        <p:tgtEl>
                                          <p:spTgt spid="15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6">
                                            <p:txEl>
                                              <p:pRg end="1" st="1"/>
                                            </p:txEl>
                                          </p:spTgt>
                                        </p:tgtEl>
                                        <p:attrNameLst>
                                          <p:attrName>style.visibility</p:attrName>
                                        </p:attrNameLst>
                                      </p:cBhvr>
                                      <p:to>
                                        <p:strVal val="visible"/>
                                      </p:to>
                                    </p:set>
                                    <p:animEffect filter="fade" transition="in">
                                      <p:cBhvr>
                                        <p:cTn dur="1000"/>
                                        <p:tgtEl>
                                          <p:spTgt spid="15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6">
                                            <p:txEl>
                                              <p:pRg end="2" st="2"/>
                                            </p:txEl>
                                          </p:spTgt>
                                        </p:tgtEl>
                                        <p:attrNameLst>
                                          <p:attrName>style.visibility</p:attrName>
                                        </p:attrNameLst>
                                      </p:cBhvr>
                                      <p:to>
                                        <p:strVal val="visible"/>
                                      </p:to>
                                    </p:set>
                                    <p:animEffect filter="fade" transition="in">
                                      <p:cBhvr>
                                        <p:cTn dur="1000"/>
                                        <p:tgtEl>
                                          <p:spTgt spid="15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6">
                                            <p:txEl>
                                              <p:pRg end="3" st="3"/>
                                            </p:txEl>
                                          </p:spTgt>
                                        </p:tgtEl>
                                        <p:attrNameLst>
                                          <p:attrName>style.visibility</p:attrName>
                                        </p:attrNameLst>
                                      </p:cBhvr>
                                      <p:to>
                                        <p:strVal val="visible"/>
                                      </p:to>
                                    </p:set>
                                    <p:animEffect filter="fade" transition="in">
                                      <p:cBhvr>
                                        <p:cTn dur="1000"/>
                                        <p:tgtEl>
                                          <p:spTgt spid="15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6">
                                            <p:txEl>
                                              <p:pRg end="4" st="4"/>
                                            </p:txEl>
                                          </p:spTgt>
                                        </p:tgtEl>
                                        <p:attrNameLst>
                                          <p:attrName>style.visibility</p:attrName>
                                        </p:attrNameLst>
                                      </p:cBhvr>
                                      <p:to>
                                        <p:strVal val="visible"/>
                                      </p:to>
                                    </p:set>
                                    <p:animEffect filter="fade" transition="in">
                                      <p:cBhvr>
                                        <p:cTn dur="1000"/>
                                        <p:tgtEl>
                                          <p:spTgt spid="15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6">
                                            <p:txEl>
                                              <p:pRg end="5" st="5"/>
                                            </p:txEl>
                                          </p:spTgt>
                                        </p:tgtEl>
                                        <p:attrNameLst>
                                          <p:attrName>style.visibility</p:attrName>
                                        </p:attrNameLst>
                                      </p:cBhvr>
                                      <p:to>
                                        <p:strVal val="visible"/>
                                      </p:to>
                                    </p:set>
                                    <p:animEffect filter="fade" transition="in">
                                      <p:cBhvr>
                                        <p:cTn dur="1000"/>
                                        <p:tgtEl>
                                          <p:spTgt spid="159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geed068b00c_0_664"/>
          <p:cNvSpPr txBox="1"/>
          <p:nvPr>
            <p:ph idx="1" type="body"/>
          </p:nvPr>
        </p:nvSpPr>
        <p:spPr>
          <a:xfrm>
            <a:off x="411875" y="1245700"/>
            <a:ext cx="43902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Pearson Product.</a:t>
            </a:r>
            <a:endParaRPr sz="1800">
              <a:latin typeface="Montserrat Medium"/>
              <a:ea typeface="Montserrat Medium"/>
              <a:cs typeface="Montserrat Medium"/>
              <a:sym typeface="Montserrat Medium"/>
            </a:endParaRPr>
          </a:p>
          <a:p>
            <a:pPr indent="-342900" lvl="0" marL="457200" rtl="0" algn="l">
              <a:lnSpc>
                <a:spcPct val="20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Rank Correlation Coefficient.</a:t>
            </a:r>
            <a:endParaRPr sz="1800">
              <a:latin typeface="Montserrat Medium"/>
              <a:ea typeface="Montserrat Medium"/>
              <a:cs typeface="Montserrat Medium"/>
              <a:sym typeface="Montserrat Medium"/>
            </a:endParaRPr>
          </a:p>
        </p:txBody>
      </p:sp>
      <p:sp>
        <p:nvSpPr>
          <p:cNvPr id="1603" name="Google Shape;1603;geed068b00c_0_66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Measures of Dependence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2">
                                            <p:txEl>
                                              <p:pRg end="0" st="0"/>
                                            </p:txEl>
                                          </p:spTgt>
                                        </p:tgtEl>
                                        <p:attrNameLst>
                                          <p:attrName>style.visibility</p:attrName>
                                        </p:attrNameLst>
                                      </p:cBhvr>
                                      <p:to>
                                        <p:strVal val="visible"/>
                                      </p:to>
                                    </p:set>
                                    <p:animEffect filter="fade" transition="in">
                                      <p:cBhvr>
                                        <p:cTn dur="1000"/>
                                        <p:tgtEl>
                                          <p:spTgt spid="16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2">
                                            <p:txEl>
                                              <p:pRg end="1" st="1"/>
                                            </p:txEl>
                                          </p:spTgt>
                                        </p:tgtEl>
                                        <p:attrNameLst>
                                          <p:attrName>style.visibility</p:attrName>
                                        </p:attrNameLst>
                                      </p:cBhvr>
                                      <p:to>
                                        <p:strVal val="visible"/>
                                      </p:to>
                                    </p:set>
                                    <p:animEffect filter="fade" transition="in">
                                      <p:cBhvr>
                                        <p:cTn dur="1000"/>
                                        <p:tgtEl>
                                          <p:spTgt spid="160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geed068b00c_0_669"/>
          <p:cNvSpPr txBox="1"/>
          <p:nvPr>
            <p:ph idx="1" type="body"/>
          </p:nvPr>
        </p:nvSpPr>
        <p:spPr>
          <a:xfrm>
            <a:off x="411875" y="1109800"/>
            <a:ext cx="5830800" cy="306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Measure of the strength of a linear association between two variables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It is denoted by 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Draw a line of best fit through the data of two variables.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How far away all these data points are to this line of best fit.</a:t>
            </a:r>
            <a:endParaRPr sz="1800">
              <a:latin typeface="Montserrat Medium"/>
              <a:ea typeface="Montserrat Medium"/>
              <a:cs typeface="Montserrat Medium"/>
              <a:sym typeface="Montserrat Medium"/>
            </a:endParaRPr>
          </a:p>
        </p:txBody>
      </p:sp>
      <p:sp>
        <p:nvSpPr>
          <p:cNvPr id="1609" name="Google Shape;1609;geed068b00c_0_66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Pearson Product</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8">
                                            <p:txEl>
                                              <p:pRg end="0" st="0"/>
                                            </p:txEl>
                                          </p:spTgt>
                                        </p:tgtEl>
                                        <p:attrNameLst>
                                          <p:attrName>style.visibility</p:attrName>
                                        </p:attrNameLst>
                                      </p:cBhvr>
                                      <p:to>
                                        <p:strVal val="visible"/>
                                      </p:to>
                                    </p:set>
                                    <p:animEffect filter="fade" transition="in">
                                      <p:cBhvr>
                                        <p:cTn dur="1000"/>
                                        <p:tgtEl>
                                          <p:spTgt spid="16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8">
                                            <p:txEl>
                                              <p:pRg end="1" st="1"/>
                                            </p:txEl>
                                          </p:spTgt>
                                        </p:tgtEl>
                                        <p:attrNameLst>
                                          <p:attrName>style.visibility</p:attrName>
                                        </p:attrNameLst>
                                      </p:cBhvr>
                                      <p:to>
                                        <p:strVal val="visible"/>
                                      </p:to>
                                    </p:set>
                                    <p:animEffect filter="fade" transition="in">
                                      <p:cBhvr>
                                        <p:cTn dur="1000"/>
                                        <p:tgtEl>
                                          <p:spTgt spid="16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8">
                                            <p:txEl>
                                              <p:pRg end="2" st="2"/>
                                            </p:txEl>
                                          </p:spTgt>
                                        </p:tgtEl>
                                        <p:attrNameLst>
                                          <p:attrName>style.visibility</p:attrName>
                                        </p:attrNameLst>
                                      </p:cBhvr>
                                      <p:to>
                                        <p:strVal val="visible"/>
                                      </p:to>
                                    </p:set>
                                    <p:animEffect filter="fade" transition="in">
                                      <p:cBhvr>
                                        <p:cTn dur="1000"/>
                                        <p:tgtEl>
                                          <p:spTgt spid="16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8">
                                            <p:txEl>
                                              <p:pRg end="3" st="3"/>
                                            </p:txEl>
                                          </p:spTgt>
                                        </p:tgtEl>
                                        <p:attrNameLst>
                                          <p:attrName>style.visibility</p:attrName>
                                        </p:attrNameLst>
                                      </p:cBhvr>
                                      <p:to>
                                        <p:strVal val="visible"/>
                                      </p:to>
                                    </p:set>
                                    <p:animEffect filter="fade" transition="in">
                                      <p:cBhvr>
                                        <p:cTn dur="1000"/>
                                        <p:tgtEl>
                                          <p:spTgt spid="160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e672268506_0_81"/>
          <p:cNvSpPr txBox="1"/>
          <p:nvPr>
            <p:ph idx="1" type="body"/>
          </p:nvPr>
        </p:nvSpPr>
        <p:spPr>
          <a:xfrm>
            <a:off x="938500" y="1436575"/>
            <a:ext cx="5099100" cy="2802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Introduction to Regression Analysis.</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Method of Least Squares.</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Best Fit Line.</a:t>
            </a:r>
            <a:endParaRPr sz="1800">
              <a:latin typeface="Montserrat Medium"/>
              <a:ea typeface="Montserrat Medium"/>
              <a:cs typeface="Montserrat Medium"/>
              <a:sym typeface="Montserrat Medium"/>
            </a:endParaRPr>
          </a:p>
        </p:txBody>
      </p:sp>
      <p:sp>
        <p:nvSpPr>
          <p:cNvPr id="432" name="Google Shape;432;ge672268506_0_81"/>
          <p:cNvSpPr txBox="1"/>
          <p:nvPr>
            <p:ph type="title"/>
          </p:nvPr>
        </p:nvSpPr>
        <p:spPr>
          <a:xfrm>
            <a:off x="456275" y="445000"/>
            <a:ext cx="5735700" cy="5796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Regression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xEl>
                                              <p:pRg end="0" st="0"/>
                                            </p:txEl>
                                          </p:spTgt>
                                        </p:tgtEl>
                                        <p:attrNameLst>
                                          <p:attrName>style.visibility</p:attrName>
                                        </p:attrNameLst>
                                      </p:cBhvr>
                                      <p:to>
                                        <p:strVal val="visible"/>
                                      </p:to>
                                    </p:set>
                                    <p:animEffect filter="fade" transition="in">
                                      <p:cBhvr>
                                        <p:cTn dur="1000"/>
                                        <p:tgtEl>
                                          <p:spTgt spid="4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xEl>
                                              <p:pRg end="1" st="1"/>
                                            </p:txEl>
                                          </p:spTgt>
                                        </p:tgtEl>
                                        <p:attrNameLst>
                                          <p:attrName>style.visibility</p:attrName>
                                        </p:attrNameLst>
                                      </p:cBhvr>
                                      <p:to>
                                        <p:strVal val="visible"/>
                                      </p:to>
                                    </p:set>
                                    <p:animEffect filter="fade" transition="in">
                                      <p:cBhvr>
                                        <p:cTn dur="1000"/>
                                        <p:tgtEl>
                                          <p:spTgt spid="4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xEl>
                                              <p:pRg end="2" st="2"/>
                                            </p:txEl>
                                          </p:spTgt>
                                        </p:tgtEl>
                                        <p:attrNameLst>
                                          <p:attrName>style.visibility</p:attrName>
                                        </p:attrNameLst>
                                      </p:cBhvr>
                                      <p:to>
                                        <p:strVal val="visible"/>
                                      </p:to>
                                    </p:set>
                                    <p:animEffect filter="fade" transition="in">
                                      <p:cBhvr>
                                        <p:cTn dur="1000"/>
                                        <p:tgtEl>
                                          <p:spTgt spid="43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geed068b00c_0_674"/>
          <p:cNvSpPr txBox="1"/>
          <p:nvPr>
            <p:ph idx="1" type="body"/>
          </p:nvPr>
        </p:nvSpPr>
        <p:spPr>
          <a:xfrm>
            <a:off x="411875" y="1109800"/>
            <a:ext cx="6065400" cy="306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Range of values from -1 to +1.</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No association between the two variables.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Value greater than 0 indicates a positive correlation.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If the value of one variable increases, then the other variable also increases.</a:t>
            </a:r>
            <a:endParaRPr sz="1800">
              <a:latin typeface="Montserrat Medium"/>
              <a:ea typeface="Montserrat Medium"/>
              <a:cs typeface="Montserrat Medium"/>
              <a:sym typeface="Montserrat Medium"/>
            </a:endParaRPr>
          </a:p>
        </p:txBody>
      </p:sp>
      <p:sp>
        <p:nvSpPr>
          <p:cNvPr id="1615" name="Google Shape;1615;geed068b00c_0_67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Pearson Product Values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4">
                                            <p:txEl>
                                              <p:pRg end="0" st="0"/>
                                            </p:txEl>
                                          </p:spTgt>
                                        </p:tgtEl>
                                        <p:attrNameLst>
                                          <p:attrName>style.visibility</p:attrName>
                                        </p:attrNameLst>
                                      </p:cBhvr>
                                      <p:to>
                                        <p:strVal val="visible"/>
                                      </p:to>
                                    </p:set>
                                    <p:animEffect filter="fade" transition="in">
                                      <p:cBhvr>
                                        <p:cTn dur="1000"/>
                                        <p:tgtEl>
                                          <p:spTgt spid="16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4">
                                            <p:txEl>
                                              <p:pRg end="1" st="1"/>
                                            </p:txEl>
                                          </p:spTgt>
                                        </p:tgtEl>
                                        <p:attrNameLst>
                                          <p:attrName>style.visibility</p:attrName>
                                        </p:attrNameLst>
                                      </p:cBhvr>
                                      <p:to>
                                        <p:strVal val="visible"/>
                                      </p:to>
                                    </p:set>
                                    <p:animEffect filter="fade" transition="in">
                                      <p:cBhvr>
                                        <p:cTn dur="1000"/>
                                        <p:tgtEl>
                                          <p:spTgt spid="16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4">
                                            <p:txEl>
                                              <p:pRg end="2" st="2"/>
                                            </p:txEl>
                                          </p:spTgt>
                                        </p:tgtEl>
                                        <p:attrNameLst>
                                          <p:attrName>style.visibility</p:attrName>
                                        </p:attrNameLst>
                                      </p:cBhvr>
                                      <p:to>
                                        <p:strVal val="visible"/>
                                      </p:to>
                                    </p:set>
                                    <p:animEffect filter="fade" transition="in">
                                      <p:cBhvr>
                                        <p:cTn dur="1000"/>
                                        <p:tgtEl>
                                          <p:spTgt spid="16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4">
                                            <p:txEl>
                                              <p:pRg end="3" st="3"/>
                                            </p:txEl>
                                          </p:spTgt>
                                        </p:tgtEl>
                                        <p:attrNameLst>
                                          <p:attrName>style.visibility</p:attrName>
                                        </p:attrNameLst>
                                      </p:cBhvr>
                                      <p:to>
                                        <p:strVal val="visible"/>
                                      </p:to>
                                    </p:set>
                                    <p:animEffect filter="fade" transition="in">
                                      <p:cBhvr>
                                        <p:cTn dur="1000"/>
                                        <p:tgtEl>
                                          <p:spTgt spid="161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geed068b00c_0_679"/>
          <p:cNvSpPr txBox="1"/>
          <p:nvPr>
            <p:ph idx="1" type="body"/>
          </p:nvPr>
        </p:nvSpPr>
        <p:spPr>
          <a:xfrm>
            <a:off x="411875" y="1109800"/>
            <a:ext cx="6065400" cy="306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If the value of one variable decreases, then the other variable is also decreases.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Less than 0 indicates a negative correlation.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If the value of one variable increases, then other variable decreases.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If the value of one variable decreases, then the other variable increases.</a:t>
            </a:r>
            <a:endParaRPr sz="1800">
              <a:latin typeface="Montserrat Medium"/>
              <a:ea typeface="Montserrat Medium"/>
              <a:cs typeface="Montserrat Medium"/>
              <a:sym typeface="Montserrat Medium"/>
            </a:endParaRPr>
          </a:p>
        </p:txBody>
      </p:sp>
      <p:sp>
        <p:nvSpPr>
          <p:cNvPr id="1621" name="Google Shape;1621;geed068b00c_0_67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Pearson Product Values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0">
                                            <p:txEl>
                                              <p:pRg end="0" st="0"/>
                                            </p:txEl>
                                          </p:spTgt>
                                        </p:tgtEl>
                                        <p:attrNameLst>
                                          <p:attrName>style.visibility</p:attrName>
                                        </p:attrNameLst>
                                      </p:cBhvr>
                                      <p:to>
                                        <p:strVal val="visible"/>
                                      </p:to>
                                    </p:set>
                                    <p:animEffect filter="fade" transition="in">
                                      <p:cBhvr>
                                        <p:cTn dur="1000"/>
                                        <p:tgtEl>
                                          <p:spTgt spid="16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0">
                                            <p:txEl>
                                              <p:pRg end="1" st="1"/>
                                            </p:txEl>
                                          </p:spTgt>
                                        </p:tgtEl>
                                        <p:attrNameLst>
                                          <p:attrName>style.visibility</p:attrName>
                                        </p:attrNameLst>
                                      </p:cBhvr>
                                      <p:to>
                                        <p:strVal val="visible"/>
                                      </p:to>
                                    </p:set>
                                    <p:animEffect filter="fade" transition="in">
                                      <p:cBhvr>
                                        <p:cTn dur="1000"/>
                                        <p:tgtEl>
                                          <p:spTgt spid="16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0">
                                            <p:txEl>
                                              <p:pRg end="2" st="2"/>
                                            </p:txEl>
                                          </p:spTgt>
                                        </p:tgtEl>
                                        <p:attrNameLst>
                                          <p:attrName>style.visibility</p:attrName>
                                        </p:attrNameLst>
                                      </p:cBhvr>
                                      <p:to>
                                        <p:strVal val="visible"/>
                                      </p:to>
                                    </p:set>
                                    <p:animEffect filter="fade" transition="in">
                                      <p:cBhvr>
                                        <p:cTn dur="1000"/>
                                        <p:tgtEl>
                                          <p:spTgt spid="16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0">
                                            <p:txEl>
                                              <p:pRg end="3" st="3"/>
                                            </p:txEl>
                                          </p:spTgt>
                                        </p:tgtEl>
                                        <p:attrNameLst>
                                          <p:attrName>style.visibility</p:attrName>
                                        </p:attrNameLst>
                                      </p:cBhvr>
                                      <p:to>
                                        <p:strVal val="visible"/>
                                      </p:to>
                                    </p:set>
                                    <p:animEffect filter="fade" transition="in">
                                      <p:cBhvr>
                                        <p:cTn dur="1000"/>
                                        <p:tgtEl>
                                          <p:spTgt spid="162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geed068b00c_0_68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Correlations</a:t>
            </a:r>
            <a:endParaRPr>
              <a:solidFill>
                <a:schemeClr val="lt2"/>
              </a:solidFill>
              <a:latin typeface="Montserrat ExtraBold"/>
              <a:ea typeface="Montserrat ExtraBold"/>
              <a:cs typeface="Montserrat ExtraBold"/>
              <a:sym typeface="Montserrat ExtraBold"/>
            </a:endParaRPr>
          </a:p>
        </p:txBody>
      </p:sp>
      <p:cxnSp>
        <p:nvCxnSpPr>
          <p:cNvPr id="1627" name="Google Shape;1627;geed068b00c_0_684"/>
          <p:cNvCxnSpPr/>
          <p:nvPr/>
        </p:nvCxnSpPr>
        <p:spPr>
          <a:xfrm flipH="1">
            <a:off x="657125" y="1124500"/>
            <a:ext cx="9900" cy="1959000"/>
          </a:xfrm>
          <a:prstGeom prst="straightConnector1">
            <a:avLst/>
          </a:prstGeom>
          <a:noFill/>
          <a:ln cap="flat" cmpd="sng" w="38100">
            <a:solidFill>
              <a:srgbClr val="FFFFFF"/>
            </a:solidFill>
            <a:prstDash val="solid"/>
            <a:round/>
            <a:headEnd len="med" w="med" type="stealth"/>
            <a:tailEnd len="med" w="med" type="none"/>
          </a:ln>
        </p:spPr>
      </p:cxnSp>
      <p:cxnSp>
        <p:nvCxnSpPr>
          <p:cNvPr id="1628" name="Google Shape;1628;geed068b00c_0_684"/>
          <p:cNvCxnSpPr/>
          <p:nvPr/>
        </p:nvCxnSpPr>
        <p:spPr>
          <a:xfrm flipH="1">
            <a:off x="3313413" y="1176388"/>
            <a:ext cx="9900" cy="1959000"/>
          </a:xfrm>
          <a:prstGeom prst="straightConnector1">
            <a:avLst/>
          </a:prstGeom>
          <a:noFill/>
          <a:ln cap="flat" cmpd="sng" w="38100">
            <a:solidFill>
              <a:srgbClr val="FFFFFF"/>
            </a:solidFill>
            <a:prstDash val="solid"/>
            <a:round/>
            <a:headEnd len="med" w="med" type="stealth"/>
            <a:tailEnd len="med" w="med" type="none"/>
          </a:ln>
        </p:spPr>
      </p:cxnSp>
      <p:cxnSp>
        <p:nvCxnSpPr>
          <p:cNvPr id="1629" name="Google Shape;1629;geed068b00c_0_684"/>
          <p:cNvCxnSpPr/>
          <p:nvPr/>
        </p:nvCxnSpPr>
        <p:spPr>
          <a:xfrm flipH="1">
            <a:off x="5849400" y="1176600"/>
            <a:ext cx="9900" cy="1959000"/>
          </a:xfrm>
          <a:prstGeom prst="straightConnector1">
            <a:avLst/>
          </a:prstGeom>
          <a:noFill/>
          <a:ln cap="flat" cmpd="sng" w="38100">
            <a:solidFill>
              <a:srgbClr val="FFFFFF"/>
            </a:solidFill>
            <a:prstDash val="solid"/>
            <a:round/>
            <a:headEnd len="med" w="med" type="stealth"/>
            <a:tailEnd len="med" w="med" type="none"/>
          </a:ln>
        </p:spPr>
      </p:cxnSp>
      <p:cxnSp>
        <p:nvCxnSpPr>
          <p:cNvPr id="1630" name="Google Shape;1630;geed068b00c_0_684"/>
          <p:cNvCxnSpPr/>
          <p:nvPr/>
        </p:nvCxnSpPr>
        <p:spPr>
          <a:xfrm>
            <a:off x="632875" y="3083500"/>
            <a:ext cx="2139900" cy="10200"/>
          </a:xfrm>
          <a:prstGeom prst="straightConnector1">
            <a:avLst/>
          </a:prstGeom>
          <a:noFill/>
          <a:ln cap="flat" cmpd="sng" w="38100">
            <a:solidFill>
              <a:srgbClr val="FFFFFF"/>
            </a:solidFill>
            <a:prstDash val="solid"/>
            <a:round/>
            <a:headEnd len="med" w="med" type="none"/>
            <a:tailEnd len="med" w="med" type="stealth"/>
          </a:ln>
        </p:spPr>
      </p:cxnSp>
      <p:cxnSp>
        <p:nvCxnSpPr>
          <p:cNvPr id="1631" name="Google Shape;1631;geed068b00c_0_684"/>
          <p:cNvCxnSpPr/>
          <p:nvPr/>
        </p:nvCxnSpPr>
        <p:spPr>
          <a:xfrm>
            <a:off x="3313413" y="3135600"/>
            <a:ext cx="2139900" cy="10200"/>
          </a:xfrm>
          <a:prstGeom prst="straightConnector1">
            <a:avLst/>
          </a:prstGeom>
          <a:noFill/>
          <a:ln cap="flat" cmpd="sng" w="38100">
            <a:solidFill>
              <a:srgbClr val="FFFFFF"/>
            </a:solidFill>
            <a:prstDash val="solid"/>
            <a:round/>
            <a:headEnd len="med" w="med" type="none"/>
            <a:tailEnd len="med" w="med" type="stealth"/>
          </a:ln>
        </p:spPr>
      </p:cxnSp>
      <p:cxnSp>
        <p:nvCxnSpPr>
          <p:cNvPr id="1632" name="Google Shape;1632;geed068b00c_0_684"/>
          <p:cNvCxnSpPr/>
          <p:nvPr/>
        </p:nvCxnSpPr>
        <p:spPr>
          <a:xfrm>
            <a:off x="5849400" y="3135600"/>
            <a:ext cx="2139900" cy="10200"/>
          </a:xfrm>
          <a:prstGeom prst="straightConnector1">
            <a:avLst/>
          </a:prstGeom>
          <a:noFill/>
          <a:ln cap="flat" cmpd="sng" w="38100">
            <a:solidFill>
              <a:srgbClr val="FFFFFF"/>
            </a:solidFill>
            <a:prstDash val="solid"/>
            <a:round/>
            <a:headEnd len="med" w="med" type="none"/>
            <a:tailEnd len="med" w="med" type="stealth"/>
          </a:ln>
        </p:spPr>
      </p:cxnSp>
      <p:pic>
        <p:nvPicPr>
          <p:cNvPr id="1633" name="Google Shape;1633;geed068b00c_0_684"/>
          <p:cNvPicPr preferRelativeResize="0"/>
          <p:nvPr/>
        </p:nvPicPr>
        <p:blipFill rotWithShape="1">
          <a:blip r:embed="rId3">
            <a:alphaModFix/>
          </a:blip>
          <a:srcRect b="10574" l="3947" r="58460" t="5967"/>
          <a:stretch/>
        </p:blipFill>
        <p:spPr>
          <a:xfrm>
            <a:off x="3323324" y="1319425"/>
            <a:ext cx="2139901" cy="1673339"/>
          </a:xfrm>
          <a:prstGeom prst="rect">
            <a:avLst/>
          </a:prstGeom>
          <a:noFill/>
          <a:ln>
            <a:noFill/>
          </a:ln>
        </p:spPr>
      </p:pic>
      <p:pic>
        <p:nvPicPr>
          <p:cNvPr id="1634" name="Google Shape;1634;geed068b00c_0_684"/>
          <p:cNvPicPr preferRelativeResize="0"/>
          <p:nvPr/>
        </p:nvPicPr>
        <p:blipFill rotWithShape="1">
          <a:blip r:embed="rId3">
            <a:alphaModFix/>
          </a:blip>
          <a:srcRect b="10579" l="57408" r="5690" t="9093"/>
          <a:stretch/>
        </p:blipFill>
        <p:spPr>
          <a:xfrm>
            <a:off x="5993975" y="1176588"/>
            <a:ext cx="2139901" cy="1906900"/>
          </a:xfrm>
          <a:prstGeom prst="rect">
            <a:avLst/>
          </a:prstGeom>
          <a:noFill/>
          <a:ln>
            <a:noFill/>
          </a:ln>
        </p:spPr>
      </p:pic>
      <p:pic>
        <p:nvPicPr>
          <p:cNvPr id="1635" name="Google Shape;1635;geed068b00c_0_684"/>
          <p:cNvPicPr preferRelativeResize="0"/>
          <p:nvPr/>
        </p:nvPicPr>
        <p:blipFill rotWithShape="1">
          <a:blip r:embed="rId4">
            <a:alphaModFix/>
          </a:blip>
          <a:srcRect b="20050" l="7575" r="12596" t="7955"/>
          <a:stretch/>
        </p:blipFill>
        <p:spPr>
          <a:xfrm>
            <a:off x="703025" y="1189838"/>
            <a:ext cx="2089550" cy="1828325"/>
          </a:xfrm>
          <a:prstGeom prst="rect">
            <a:avLst/>
          </a:prstGeom>
          <a:noFill/>
          <a:ln>
            <a:noFill/>
          </a:ln>
        </p:spPr>
      </p:pic>
      <p:sp>
        <p:nvSpPr>
          <p:cNvPr id="1636" name="Google Shape;1636;geed068b00c_0_684"/>
          <p:cNvSpPr txBox="1"/>
          <p:nvPr/>
        </p:nvSpPr>
        <p:spPr>
          <a:xfrm>
            <a:off x="667025" y="3223425"/>
            <a:ext cx="1948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rgbClr val="FFFFFF"/>
                </a:solidFill>
                <a:latin typeface="Montserrat"/>
                <a:ea typeface="Montserrat"/>
                <a:cs typeface="Montserrat"/>
                <a:sym typeface="Montserrat"/>
              </a:rPr>
              <a:t>Positive Correlation</a:t>
            </a:r>
            <a:endParaRPr b="1" sz="1300">
              <a:solidFill>
                <a:srgbClr val="FFFFFF"/>
              </a:solidFill>
              <a:latin typeface="Montserrat"/>
              <a:ea typeface="Montserrat"/>
              <a:cs typeface="Montserrat"/>
              <a:sym typeface="Montserrat"/>
            </a:endParaRPr>
          </a:p>
        </p:txBody>
      </p:sp>
      <p:sp>
        <p:nvSpPr>
          <p:cNvPr id="1637" name="Google Shape;1637;geed068b00c_0_684"/>
          <p:cNvSpPr txBox="1"/>
          <p:nvPr/>
        </p:nvSpPr>
        <p:spPr>
          <a:xfrm>
            <a:off x="3502050" y="3275525"/>
            <a:ext cx="2139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rgbClr val="FFFFFF"/>
                </a:solidFill>
                <a:latin typeface="Montserrat"/>
                <a:ea typeface="Montserrat"/>
                <a:cs typeface="Montserrat"/>
                <a:sym typeface="Montserrat"/>
              </a:rPr>
              <a:t>Negative Correlation</a:t>
            </a:r>
            <a:endParaRPr b="1" sz="1300">
              <a:solidFill>
                <a:srgbClr val="FFFFFF"/>
              </a:solidFill>
              <a:latin typeface="Montserrat"/>
              <a:ea typeface="Montserrat"/>
              <a:cs typeface="Montserrat"/>
              <a:sym typeface="Montserrat"/>
            </a:endParaRPr>
          </a:p>
        </p:txBody>
      </p:sp>
      <p:sp>
        <p:nvSpPr>
          <p:cNvPr id="1638" name="Google Shape;1638;geed068b00c_0_684"/>
          <p:cNvSpPr txBox="1"/>
          <p:nvPr/>
        </p:nvSpPr>
        <p:spPr>
          <a:xfrm>
            <a:off x="6089525" y="3275525"/>
            <a:ext cx="1948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rgbClr val="FFFFFF"/>
                </a:solidFill>
                <a:latin typeface="Montserrat"/>
                <a:ea typeface="Montserrat"/>
                <a:cs typeface="Montserrat"/>
                <a:sym typeface="Montserrat"/>
              </a:rPr>
              <a:t>No Correlation</a:t>
            </a:r>
            <a:endParaRPr b="1" sz="1300">
              <a:solidFill>
                <a:srgbClr val="FFFFFF"/>
              </a:solidFill>
              <a:latin typeface="Montserrat"/>
              <a:ea typeface="Montserrat"/>
              <a:cs typeface="Montserrat"/>
              <a:sym typeface="Montserrat"/>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geed068b00c_0_70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Strength of correlation</a:t>
            </a:r>
            <a:endParaRPr>
              <a:solidFill>
                <a:schemeClr val="lt2"/>
              </a:solidFill>
              <a:latin typeface="Montserrat ExtraBold"/>
              <a:ea typeface="Montserrat ExtraBold"/>
              <a:cs typeface="Montserrat ExtraBold"/>
              <a:sym typeface="Montserrat ExtraBold"/>
            </a:endParaRPr>
          </a:p>
        </p:txBody>
      </p:sp>
      <p:pic>
        <p:nvPicPr>
          <p:cNvPr id="1644" name="Google Shape;1644;geed068b00c_0_700"/>
          <p:cNvPicPr preferRelativeResize="0"/>
          <p:nvPr/>
        </p:nvPicPr>
        <p:blipFill>
          <a:blip r:embed="rId3">
            <a:alphaModFix/>
          </a:blip>
          <a:stretch>
            <a:fillRect/>
          </a:stretch>
        </p:blipFill>
        <p:spPr>
          <a:xfrm>
            <a:off x="694163" y="1279625"/>
            <a:ext cx="1486525" cy="1326050"/>
          </a:xfrm>
          <a:prstGeom prst="rect">
            <a:avLst/>
          </a:prstGeom>
          <a:noFill/>
          <a:ln>
            <a:noFill/>
          </a:ln>
        </p:spPr>
      </p:pic>
      <p:sp>
        <p:nvSpPr>
          <p:cNvPr id="1645" name="Google Shape;1645;geed068b00c_0_700"/>
          <p:cNvSpPr txBox="1"/>
          <p:nvPr/>
        </p:nvSpPr>
        <p:spPr>
          <a:xfrm>
            <a:off x="890975" y="1153275"/>
            <a:ext cx="1092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300">
                <a:solidFill>
                  <a:schemeClr val="lt1"/>
                </a:solidFill>
                <a:latin typeface="Montserrat"/>
                <a:ea typeface="Montserrat"/>
                <a:cs typeface="Montserrat"/>
                <a:sym typeface="Montserrat"/>
              </a:rPr>
              <a:t>r</a:t>
            </a:r>
            <a:r>
              <a:rPr b="1" lang="en-GB" sz="1300">
                <a:solidFill>
                  <a:schemeClr val="lt1"/>
                </a:solidFill>
                <a:latin typeface="Montserrat"/>
                <a:ea typeface="Montserrat"/>
                <a:cs typeface="Montserrat"/>
                <a:sym typeface="Montserrat"/>
              </a:rPr>
              <a:t> = 0.7</a:t>
            </a:r>
            <a:endParaRPr b="1" sz="1300">
              <a:solidFill>
                <a:schemeClr val="lt1"/>
              </a:solidFill>
              <a:latin typeface="Montserrat"/>
              <a:ea typeface="Montserrat"/>
              <a:cs typeface="Montserrat"/>
              <a:sym typeface="Montserrat"/>
            </a:endParaRPr>
          </a:p>
        </p:txBody>
      </p:sp>
      <p:cxnSp>
        <p:nvCxnSpPr>
          <p:cNvPr id="1646" name="Google Shape;1646;geed068b00c_0_700"/>
          <p:cNvCxnSpPr/>
          <p:nvPr/>
        </p:nvCxnSpPr>
        <p:spPr>
          <a:xfrm>
            <a:off x="625150" y="1225713"/>
            <a:ext cx="15600" cy="1209300"/>
          </a:xfrm>
          <a:prstGeom prst="straightConnector1">
            <a:avLst/>
          </a:prstGeom>
          <a:noFill/>
          <a:ln cap="flat" cmpd="sng" w="38100">
            <a:solidFill>
              <a:srgbClr val="FFFFFF"/>
            </a:solidFill>
            <a:prstDash val="solid"/>
            <a:round/>
            <a:headEnd len="med" w="med" type="stealth"/>
            <a:tailEnd len="med" w="med" type="none"/>
          </a:ln>
        </p:spPr>
      </p:cxnSp>
      <p:cxnSp>
        <p:nvCxnSpPr>
          <p:cNvPr id="1647" name="Google Shape;1647;geed068b00c_0_700"/>
          <p:cNvCxnSpPr/>
          <p:nvPr/>
        </p:nvCxnSpPr>
        <p:spPr>
          <a:xfrm>
            <a:off x="625150" y="2435025"/>
            <a:ext cx="1593300" cy="0"/>
          </a:xfrm>
          <a:prstGeom prst="straightConnector1">
            <a:avLst/>
          </a:prstGeom>
          <a:noFill/>
          <a:ln cap="flat" cmpd="sng" w="38100">
            <a:solidFill>
              <a:srgbClr val="FFFFFF"/>
            </a:solidFill>
            <a:prstDash val="solid"/>
            <a:round/>
            <a:headEnd len="med" w="med" type="none"/>
            <a:tailEnd len="med" w="med" type="stealth"/>
          </a:ln>
        </p:spPr>
      </p:cxnSp>
      <p:sp>
        <p:nvSpPr>
          <p:cNvPr id="1648" name="Google Shape;1648;geed068b00c_0_700"/>
          <p:cNvSpPr/>
          <p:nvPr/>
        </p:nvSpPr>
        <p:spPr>
          <a:xfrm>
            <a:off x="714350" y="1484425"/>
            <a:ext cx="1377920" cy="834919"/>
          </a:xfrm>
          <a:custGeom>
            <a:rect b="b" l="l" r="r" t="t"/>
            <a:pathLst>
              <a:path extrusionOk="0" h="42685" w="71284">
                <a:moveTo>
                  <a:pt x="0" y="42685"/>
                </a:moveTo>
                <a:cubicBezTo>
                  <a:pt x="11881" y="35571"/>
                  <a:pt x="59403" y="7114"/>
                  <a:pt x="71284" y="0"/>
                </a:cubicBezTo>
              </a:path>
            </a:pathLst>
          </a:custGeom>
          <a:noFill/>
          <a:ln cap="flat" cmpd="sng" w="38100">
            <a:solidFill>
              <a:schemeClr val="lt1"/>
            </a:solidFill>
            <a:prstDash val="solid"/>
            <a:round/>
            <a:headEnd len="med" w="med" type="none"/>
            <a:tailEnd len="med" w="med" type="none"/>
          </a:ln>
        </p:spPr>
      </p:sp>
      <p:cxnSp>
        <p:nvCxnSpPr>
          <p:cNvPr id="1649" name="Google Shape;1649;geed068b00c_0_700"/>
          <p:cNvCxnSpPr>
            <a:stCxn id="1650" idx="2"/>
            <a:endCxn id="1650" idx="2"/>
          </p:cNvCxnSpPr>
          <p:nvPr/>
        </p:nvCxnSpPr>
        <p:spPr>
          <a:xfrm>
            <a:off x="5408875" y="2983975"/>
            <a:ext cx="0" cy="0"/>
          </a:xfrm>
          <a:prstGeom prst="straightConnector1">
            <a:avLst/>
          </a:prstGeom>
          <a:noFill/>
          <a:ln cap="flat" cmpd="sng" w="9525">
            <a:solidFill>
              <a:schemeClr val="dk2"/>
            </a:solidFill>
            <a:prstDash val="solid"/>
            <a:round/>
            <a:headEnd len="med" w="med" type="none"/>
            <a:tailEnd len="med" w="med" type="none"/>
          </a:ln>
        </p:spPr>
      </p:cxnSp>
      <p:pic>
        <p:nvPicPr>
          <p:cNvPr id="1651" name="Google Shape;1651;geed068b00c_0_700"/>
          <p:cNvPicPr preferRelativeResize="0"/>
          <p:nvPr/>
        </p:nvPicPr>
        <p:blipFill rotWithShape="1">
          <a:blip r:embed="rId4">
            <a:alphaModFix/>
          </a:blip>
          <a:srcRect b="0" l="4452" r="0" t="0"/>
          <a:stretch/>
        </p:blipFill>
        <p:spPr>
          <a:xfrm>
            <a:off x="2628800" y="1286681"/>
            <a:ext cx="1377925" cy="1230417"/>
          </a:xfrm>
          <a:prstGeom prst="rect">
            <a:avLst/>
          </a:prstGeom>
          <a:noFill/>
          <a:ln>
            <a:noFill/>
          </a:ln>
        </p:spPr>
      </p:pic>
      <p:sp>
        <p:nvSpPr>
          <p:cNvPr id="1652" name="Google Shape;1652;geed068b00c_0_700"/>
          <p:cNvSpPr txBox="1"/>
          <p:nvPr/>
        </p:nvSpPr>
        <p:spPr>
          <a:xfrm>
            <a:off x="2702750" y="1051275"/>
            <a:ext cx="1092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300">
                <a:solidFill>
                  <a:schemeClr val="lt1"/>
                </a:solidFill>
                <a:latin typeface="Montserrat"/>
                <a:ea typeface="Montserrat"/>
                <a:cs typeface="Montserrat"/>
                <a:sym typeface="Montserrat"/>
              </a:rPr>
              <a:t>r</a:t>
            </a:r>
            <a:r>
              <a:rPr b="1" lang="en-GB" sz="1300">
                <a:solidFill>
                  <a:schemeClr val="lt1"/>
                </a:solidFill>
                <a:latin typeface="Montserrat"/>
                <a:ea typeface="Montserrat"/>
                <a:cs typeface="Montserrat"/>
                <a:sym typeface="Montserrat"/>
              </a:rPr>
              <a:t> = 0.3</a:t>
            </a:r>
            <a:endParaRPr b="1" sz="1300">
              <a:solidFill>
                <a:schemeClr val="lt1"/>
              </a:solidFill>
              <a:latin typeface="Montserrat"/>
              <a:ea typeface="Montserrat"/>
              <a:cs typeface="Montserrat"/>
              <a:sym typeface="Montserrat"/>
            </a:endParaRPr>
          </a:p>
        </p:txBody>
      </p:sp>
      <p:sp>
        <p:nvSpPr>
          <p:cNvPr id="1653" name="Google Shape;1653;geed068b00c_0_700"/>
          <p:cNvSpPr txBox="1"/>
          <p:nvPr/>
        </p:nvSpPr>
        <p:spPr>
          <a:xfrm>
            <a:off x="4793450" y="1051275"/>
            <a:ext cx="1092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300">
                <a:solidFill>
                  <a:schemeClr val="lt1"/>
                </a:solidFill>
                <a:latin typeface="Montserrat"/>
                <a:ea typeface="Montserrat"/>
                <a:cs typeface="Montserrat"/>
                <a:sym typeface="Montserrat"/>
              </a:rPr>
              <a:t>r</a:t>
            </a:r>
            <a:r>
              <a:rPr b="1" lang="en-GB" sz="1300">
                <a:solidFill>
                  <a:schemeClr val="lt1"/>
                </a:solidFill>
                <a:latin typeface="Montserrat"/>
                <a:ea typeface="Montserrat"/>
                <a:cs typeface="Montserrat"/>
                <a:sym typeface="Montserrat"/>
              </a:rPr>
              <a:t> = 0</a:t>
            </a:r>
            <a:endParaRPr b="1" sz="1300">
              <a:solidFill>
                <a:schemeClr val="lt1"/>
              </a:solidFill>
              <a:latin typeface="Montserrat"/>
              <a:ea typeface="Montserrat"/>
              <a:cs typeface="Montserrat"/>
              <a:sym typeface="Montserrat"/>
            </a:endParaRPr>
          </a:p>
        </p:txBody>
      </p:sp>
      <p:cxnSp>
        <p:nvCxnSpPr>
          <p:cNvPr id="1654" name="Google Shape;1654;geed068b00c_0_700"/>
          <p:cNvCxnSpPr>
            <a:stCxn id="1655" idx="1"/>
            <a:endCxn id="1655" idx="3"/>
          </p:cNvCxnSpPr>
          <p:nvPr/>
        </p:nvCxnSpPr>
        <p:spPr>
          <a:xfrm>
            <a:off x="4651650" y="1757925"/>
            <a:ext cx="1428900" cy="0"/>
          </a:xfrm>
          <a:prstGeom prst="straightConnector1">
            <a:avLst/>
          </a:prstGeom>
          <a:noFill/>
          <a:ln cap="flat" cmpd="sng" w="38100">
            <a:solidFill>
              <a:schemeClr val="lt1"/>
            </a:solidFill>
            <a:prstDash val="solid"/>
            <a:round/>
            <a:headEnd len="med" w="med" type="none"/>
            <a:tailEnd len="med" w="med" type="none"/>
          </a:ln>
        </p:spPr>
      </p:cxnSp>
      <p:cxnSp>
        <p:nvCxnSpPr>
          <p:cNvPr id="1656" name="Google Shape;1656;geed068b00c_0_700"/>
          <p:cNvCxnSpPr/>
          <p:nvPr/>
        </p:nvCxnSpPr>
        <p:spPr>
          <a:xfrm flipH="1">
            <a:off x="619150" y="2828400"/>
            <a:ext cx="6000" cy="1153800"/>
          </a:xfrm>
          <a:prstGeom prst="straightConnector1">
            <a:avLst/>
          </a:prstGeom>
          <a:noFill/>
          <a:ln cap="flat" cmpd="sng" w="38100">
            <a:solidFill>
              <a:srgbClr val="FFFFFF"/>
            </a:solidFill>
            <a:prstDash val="solid"/>
            <a:round/>
            <a:headEnd len="med" w="med" type="stealth"/>
            <a:tailEnd len="med" w="med" type="none"/>
          </a:ln>
        </p:spPr>
      </p:cxnSp>
      <p:cxnSp>
        <p:nvCxnSpPr>
          <p:cNvPr id="1657" name="Google Shape;1657;geed068b00c_0_700"/>
          <p:cNvCxnSpPr/>
          <p:nvPr/>
        </p:nvCxnSpPr>
        <p:spPr>
          <a:xfrm>
            <a:off x="625150" y="3982200"/>
            <a:ext cx="1593300" cy="0"/>
          </a:xfrm>
          <a:prstGeom prst="straightConnector1">
            <a:avLst/>
          </a:prstGeom>
          <a:noFill/>
          <a:ln cap="flat" cmpd="sng" w="38100">
            <a:solidFill>
              <a:srgbClr val="FFFFFF"/>
            </a:solidFill>
            <a:prstDash val="solid"/>
            <a:round/>
            <a:headEnd len="med" w="med" type="none"/>
            <a:tailEnd len="med" w="med" type="stealth"/>
          </a:ln>
        </p:spPr>
      </p:cxnSp>
      <p:cxnSp>
        <p:nvCxnSpPr>
          <p:cNvPr id="1658" name="Google Shape;1658;geed068b00c_0_700"/>
          <p:cNvCxnSpPr/>
          <p:nvPr/>
        </p:nvCxnSpPr>
        <p:spPr>
          <a:xfrm>
            <a:off x="2555150" y="1225713"/>
            <a:ext cx="15600" cy="1209300"/>
          </a:xfrm>
          <a:prstGeom prst="straightConnector1">
            <a:avLst/>
          </a:prstGeom>
          <a:noFill/>
          <a:ln cap="flat" cmpd="sng" w="38100">
            <a:solidFill>
              <a:srgbClr val="FFFFFF"/>
            </a:solidFill>
            <a:prstDash val="solid"/>
            <a:round/>
            <a:headEnd len="med" w="med" type="stealth"/>
            <a:tailEnd len="med" w="med" type="none"/>
          </a:ln>
        </p:spPr>
      </p:cxnSp>
      <p:cxnSp>
        <p:nvCxnSpPr>
          <p:cNvPr id="1659" name="Google Shape;1659;geed068b00c_0_700"/>
          <p:cNvCxnSpPr/>
          <p:nvPr/>
        </p:nvCxnSpPr>
        <p:spPr>
          <a:xfrm>
            <a:off x="2570750" y="2435025"/>
            <a:ext cx="1593300" cy="0"/>
          </a:xfrm>
          <a:prstGeom prst="straightConnector1">
            <a:avLst/>
          </a:prstGeom>
          <a:noFill/>
          <a:ln cap="flat" cmpd="sng" w="38100">
            <a:solidFill>
              <a:srgbClr val="FFFFFF"/>
            </a:solidFill>
            <a:prstDash val="solid"/>
            <a:round/>
            <a:headEnd len="med" w="med" type="none"/>
            <a:tailEnd len="med" w="med" type="stealth"/>
          </a:ln>
        </p:spPr>
      </p:cxnSp>
      <p:sp>
        <p:nvSpPr>
          <p:cNvPr id="1660" name="Google Shape;1660;geed068b00c_0_700"/>
          <p:cNvSpPr/>
          <p:nvPr/>
        </p:nvSpPr>
        <p:spPr>
          <a:xfrm>
            <a:off x="2628800" y="1484425"/>
            <a:ext cx="1377920" cy="834919"/>
          </a:xfrm>
          <a:custGeom>
            <a:rect b="b" l="l" r="r" t="t"/>
            <a:pathLst>
              <a:path extrusionOk="0" h="42685" w="71284">
                <a:moveTo>
                  <a:pt x="0" y="42685"/>
                </a:moveTo>
                <a:cubicBezTo>
                  <a:pt x="11881" y="35571"/>
                  <a:pt x="59403" y="7114"/>
                  <a:pt x="71284" y="0"/>
                </a:cubicBezTo>
              </a:path>
            </a:pathLst>
          </a:custGeom>
          <a:noFill/>
          <a:ln cap="flat" cmpd="sng" w="38100">
            <a:solidFill>
              <a:schemeClr val="lt1"/>
            </a:solidFill>
            <a:prstDash val="solid"/>
            <a:round/>
            <a:headEnd len="med" w="med" type="none"/>
            <a:tailEnd len="med" w="med" type="none"/>
          </a:ln>
        </p:spPr>
      </p:sp>
      <p:cxnSp>
        <p:nvCxnSpPr>
          <p:cNvPr id="1661" name="Google Shape;1661;geed068b00c_0_700"/>
          <p:cNvCxnSpPr/>
          <p:nvPr/>
        </p:nvCxnSpPr>
        <p:spPr>
          <a:xfrm>
            <a:off x="4543250" y="1153263"/>
            <a:ext cx="15600" cy="1209300"/>
          </a:xfrm>
          <a:prstGeom prst="straightConnector1">
            <a:avLst/>
          </a:prstGeom>
          <a:noFill/>
          <a:ln cap="flat" cmpd="sng" w="38100">
            <a:solidFill>
              <a:srgbClr val="FFFFFF"/>
            </a:solidFill>
            <a:prstDash val="solid"/>
            <a:round/>
            <a:headEnd len="med" w="med" type="stealth"/>
            <a:tailEnd len="med" w="med" type="none"/>
          </a:ln>
        </p:spPr>
      </p:cxnSp>
      <p:cxnSp>
        <p:nvCxnSpPr>
          <p:cNvPr id="1662" name="Google Shape;1662;geed068b00c_0_700"/>
          <p:cNvCxnSpPr/>
          <p:nvPr/>
        </p:nvCxnSpPr>
        <p:spPr>
          <a:xfrm>
            <a:off x="4543250" y="2362575"/>
            <a:ext cx="1593300" cy="0"/>
          </a:xfrm>
          <a:prstGeom prst="straightConnector1">
            <a:avLst/>
          </a:prstGeom>
          <a:noFill/>
          <a:ln cap="flat" cmpd="sng" w="38100">
            <a:solidFill>
              <a:srgbClr val="FFFFFF"/>
            </a:solidFill>
            <a:prstDash val="solid"/>
            <a:round/>
            <a:headEnd len="med" w="med" type="none"/>
            <a:tailEnd len="med" w="med" type="stealth"/>
          </a:ln>
        </p:spPr>
      </p:cxnSp>
      <p:cxnSp>
        <p:nvCxnSpPr>
          <p:cNvPr id="1663" name="Google Shape;1663;geed068b00c_0_700"/>
          <p:cNvCxnSpPr/>
          <p:nvPr/>
        </p:nvCxnSpPr>
        <p:spPr>
          <a:xfrm flipH="1">
            <a:off x="2559950" y="2828400"/>
            <a:ext cx="6000" cy="1153800"/>
          </a:xfrm>
          <a:prstGeom prst="straightConnector1">
            <a:avLst/>
          </a:prstGeom>
          <a:noFill/>
          <a:ln cap="flat" cmpd="sng" w="38100">
            <a:solidFill>
              <a:srgbClr val="FFFFFF"/>
            </a:solidFill>
            <a:prstDash val="solid"/>
            <a:round/>
            <a:headEnd len="med" w="med" type="stealth"/>
            <a:tailEnd len="med" w="med" type="none"/>
          </a:ln>
        </p:spPr>
      </p:cxnSp>
      <p:cxnSp>
        <p:nvCxnSpPr>
          <p:cNvPr id="1664" name="Google Shape;1664;geed068b00c_0_700"/>
          <p:cNvCxnSpPr/>
          <p:nvPr/>
        </p:nvCxnSpPr>
        <p:spPr>
          <a:xfrm>
            <a:off x="2570750" y="3982200"/>
            <a:ext cx="1593300" cy="0"/>
          </a:xfrm>
          <a:prstGeom prst="straightConnector1">
            <a:avLst/>
          </a:prstGeom>
          <a:noFill/>
          <a:ln cap="flat" cmpd="sng" w="38100">
            <a:solidFill>
              <a:srgbClr val="FFFFFF"/>
            </a:solidFill>
            <a:prstDash val="solid"/>
            <a:round/>
            <a:headEnd len="med" w="med" type="none"/>
            <a:tailEnd len="med" w="med" type="stealth"/>
          </a:ln>
        </p:spPr>
      </p:cxnSp>
      <p:cxnSp>
        <p:nvCxnSpPr>
          <p:cNvPr id="1665" name="Google Shape;1665;geed068b00c_0_700"/>
          <p:cNvCxnSpPr/>
          <p:nvPr/>
        </p:nvCxnSpPr>
        <p:spPr>
          <a:xfrm>
            <a:off x="4500750" y="3982200"/>
            <a:ext cx="1593300" cy="0"/>
          </a:xfrm>
          <a:prstGeom prst="straightConnector1">
            <a:avLst/>
          </a:prstGeom>
          <a:noFill/>
          <a:ln cap="flat" cmpd="sng" w="38100">
            <a:solidFill>
              <a:srgbClr val="FFFFFF"/>
            </a:solidFill>
            <a:prstDash val="solid"/>
            <a:round/>
            <a:headEnd len="med" w="med" type="none"/>
            <a:tailEnd len="med" w="med" type="stealth"/>
          </a:ln>
        </p:spPr>
      </p:cxnSp>
      <p:cxnSp>
        <p:nvCxnSpPr>
          <p:cNvPr id="1666" name="Google Shape;1666;geed068b00c_0_700"/>
          <p:cNvCxnSpPr/>
          <p:nvPr/>
        </p:nvCxnSpPr>
        <p:spPr>
          <a:xfrm flipH="1">
            <a:off x="4516350" y="2828400"/>
            <a:ext cx="6000" cy="1153800"/>
          </a:xfrm>
          <a:prstGeom prst="straightConnector1">
            <a:avLst/>
          </a:prstGeom>
          <a:noFill/>
          <a:ln cap="flat" cmpd="sng" w="38100">
            <a:solidFill>
              <a:srgbClr val="FFFFFF"/>
            </a:solidFill>
            <a:prstDash val="solid"/>
            <a:round/>
            <a:headEnd len="med" w="med" type="stealth"/>
            <a:tailEnd len="med" w="med" type="none"/>
          </a:ln>
        </p:spPr>
      </p:cxnSp>
      <p:sp>
        <p:nvSpPr>
          <p:cNvPr id="1667" name="Google Shape;1667;geed068b00c_0_700"/>
          <p:cNvSpPr/>
          <p:nvPr/>
        </p:nvSpPr>
        <p:spPr>
          <a:xfrm flipH="1">
            <a:off x="788024" y="3089524"/>
            <a:ext cx="1147851" cy="660444"/>
          </a:xfrm>
          <a:custGeom>
            <a:rect b="b" l="l" r="r" t="t"/>
            <a:pathLst>
              <a:path extrusionOk="0" h="42685" w="71284">
                <a:moveTo>
                  <a:pt x="0" y="42685"/>
                </a:moveTo>
                <a:cubicBezTo>
                  <a:pt x="11881" y="35571"/>
                  <a:pt x="59403" y="7114"/>
                  <a:pt x="71284" y="0"/>
                </a:cubicBezTo>
              </a:path>
            </a:pathLst>
          </a:custGeom>
          <a:noFill/>
          <a:ln cap="flat" cmpd="sng" w="38100">
            <a:solidFill>
              <a:schemeClr val="lt1"/>
            </a:solidFill>
            <a:prstDash val="solid"/>
            <a:round/>
            <a:headEnd len="med" w="med" type="none"/>
            <a:tailEnd len="med" w="med" type="none"/>
          </a:ln>
        </p:spPr>
      </p:sp>
      <p:pic>
        <p:nvPicPr>
          <p:cNvPr id="1668" name="Google Shape;1668;geed068b00c_0_700"/>
          <p:cNvPicPr preferRelativeResize="0"/>
          <p:nvPr/>
        </p:nvPicPr>
        <p:blipFill>
          <a:blip r:embed="rId3">
            <a:alphaModFix/>
          </a:blip>
          <a:stretch>
            <a:fillRect/>
          </a:stretch>
        </p:blipFill>
        <p:spPr>
          <a:xfrm flipH="1">
            <a:off x="741100" y="2900725"/>
            <a:ext cx="1241700" cy="1107650"/>
          </a:xfrm>
          <a:prstGeom prst="rect">
            <a:avLst/>
          </a:prstGeom>
          <a:noFill/>
          <a:ln>
            <a:noFill/>
          </a:ln>
        </p:spPr>
      </p:pic>
      <p:sp>
        <p:nvSpPr>
          <p:cNvPr id="1669" name="Google Shape;1669;geed068b00c_0_700"/>
          <p:cNvSpPr txBox="1"/>
          <p:nvPr/>
        </p:nvSpPr>
        <p:spPr>
          <a:xfrm>
            <a:off x="856863" y="2704625"/>
            <a:ext cx="1092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300">
                <a:solidFill>
                  <a:schemeClr val="lt1"/>
                </a:solidFill>
                <a:latin typeface="Montserrat"/>
                <a:ea typeface="Montserrat"/>
                <a:cs typeface="Montserrat"/>
                <a:sym typeface="Montserrat"/>
              </a:rPr>
              <a:t>r</a:t>
            </a:r>
            <a:r>
              <a:rPr b="1" lang="en-GB" sz="1300">
                <a:solidFill>
                  <a:schemeClr val="lt1"/>
                </a:solidFill>
                <a:latin typeface="Montserrat"/>
                <a:ea typeface="Montserrat"/>
                <a:cs typeface="Montserrat"/>
                <a:sym typeface="Montserrat"/>
              </a:rPr>
              <a:t> = 0.7</a:t>
            </a:r>
            <a:endParaRPr b="1" sz="1300">
              <a:solidFill>
                <a:schemeClr val="lt1"/>
              </a:solidFill>
              <a:latin typeface="Montserrat"/>
              <a:ea typeface="Montserrat"/>
              <a:cs typeface="Montserrat"/>
              <a:sym typeface="Montserrat"/>
            </a:endParaRPr>
          </a:p>
        </p:txBody>
      </p:sp>
      <p:pic>
        <p:nvPicPr>
          <p:cNvPr id="1670" name="Google Shape;1670;geed068b00c_0_700"/>
          <p:cNvPicPr preferRelativeResize="0"/>
          <p:nvPr/>
        </p:nvPicPr>
        <p:blipFill rotWithShape="1">
          <a:blip r:embed="rId4">
            <a:alphaModFix/>
          </a:blip>
          <a:srcRect b="0" l="4452" r="0" t="0"/>
          <a:stretch/>
        </p:blipFill>
        <p:spPr>
          <a:xfrm flipH="1">
            <a:off x="2675652" y="2892815"/>
            <a:ext cx="1147850" cy="1024960"/>
          </a:xfrm>
          <a:prstGeom prst="rect">
            <a:avLst/>
          </a:prstGeom>
          <a:noFill/>
          <a:ln>
            <a:noFill/>
          </a:ln>
        </p:spPr>
      </p:pic>
      <p:sp>
        <p:nvSpPr>
          <p:cNvPr id="1671" name="Google Shape;1671;geed068b00c_0_700"/>
          <p:cNvSpPr/>
          <p:nvPr/>
        </p:nvSpPr>
        <p:spPr>
          <a:xfrm flipH="1">
            <a:off x="2675662" y="3089524"/>
            <a:ext cx="1147851" cy="660444"/>
          </a:xfrm>
          <a:custGeom>
            <a:rect b="b" l="l" r="r" t="t"/>
            <a:pathLst>
              <a:path extrusionOk="0" h="42685" w="71284">
                <a:moveTo>
                  <a:pt x="0" y="42685"/>
                </a:moveTo>
                <a:cubicBezTo>
                  <a:pt x="11881" y="35571"/>
                  <a:pt x="59403" y="7114"/>
                  <a:pt x="71284" y="0"/>
                </a:cubicBezTo>
              </a:path>
            </a:pathLst>
          </a:custGeom>
          <a:noFill/>
          <a:ln cap="flat" cmpd="sng" w="38100">
            <a:solidFill>
              <a:schemeClr val="lt1"/>
            </a:solidFill>
            <a:prstDash val="solid"/>
            <a:round/>
            <a:headEnd len="med" w="med" type="none"/>
            <a:tailEnd len="med" w="med" type="none"/>
          </a:ln>
        </p:spPr>
      </p:sp>
      <p:sp>
        <p:nvSpPr>
          <p:cNvPr id="1672" name="Google Shape;1672;geed068b00c_0_700"/>
          <p:cNvSpPr txBox="1"/>
          <p:nvPr/>
        </p:nvSpPr>
        <p:spPr>
          <a:xfrm>
            <a:off x="4719050" y="2714438"/>
            <a:ext cx="1092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300">
                <a:solidFill>
                  <a:schemeClr val="lt1"/>
                </a:solidFill>
                <a:latin typeface="Montserrat"/>
                <a:ea typeface="Montserrat"/>
                <a:cs typeface="Montserrat"/>
                <a:sym typeface="Montserrat"/>
              </a:rPr>
              <a:t>r</a:t>
            </a:r>
            <a:r>
              <a:rPr b="1" lang="en-GB" sz="1300">
                <a:solidFill>
                  <a:schemeClr val="lt1"/>
                </a:solidFill>
                <a:latin typeface="Montserrat"/>
                <a:ea typeface="Montserrat"/>
                <a:cs typeface="Montserrat"/>
                <a:sym typeface="Montserrat"/>
              </a:rPr>
              <a:t> = 0</a:t>
            </a:r>
            <a:endParaRPr b="1" sz="1300">
              <a:solidFill>
                <a:schemeClr val="lt1"/>
              </a:solidFill>
              <a:latin typeface="Montserrat"/>
              <a:ea typeface="Montserrat"/>
              <a:cs typeface="Montserrat"/>
              <a:sym typeface="Montserrat"/>
            </a:endParaRPr>
          </a:p>
        </p:txBody>
      </p:sp>
      <p:cxnSp>
        <p:nvCxnSpPr>
          <p:cNvPr id="1673" name="Google Shape;1673;geed068b00c_0_700"/>
          <p:cNvCxnSpPr/>
          <p:nvPr/>
        </p:nvCxnSpPr>
        <p:spPr>
          <a:xfrm>
            <a:off x="4644650" y="3404088"/>
            <a:ext cx="1241700" cy="2400"/>
          </a:xfrm>
          <a:prstGeom prst="straightConnector1">
            <a:avLst/>
          </a:prstGeom>
          <a:noFill/>
          <a:ln cap="flat" cmpd="sng" w="38100">
            <a:solidFill>
              <a:schemeClr val="lt1"/>
            </a:solidFill>
            <a:prstDash val="solid"/>
            <a:round/>
            <a:headEnd len="med" w="med" type="none"/>
            <a:tailEnd len="med" w="med" type="none"/>
          </a:ln>
        </p:spPr>
      </p:cxnSp>
      <p:sp>
        <p:nvSpPr>
          <p:cNvPr id="1674" name="Google Shape;1674;geed068b00c_0_700"/>
          <p:cNvSpPr txBox="1"/>
          <p:nvPr/>
        </p:nvSpPr>
        <p:spPr>
          <a:xfrm>
            <a:off x="2703125" y="2714450"/>
            <a:ext cx="1092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300">
                <a:solidFill>
                  <a:schemeClr val="lt1"/>
                </a:solidFill>
                <a:latin typeface="Montserrat"/>
                <a:ea typeface="Montserrat"/>
                <a:cs typeface="Montserrat"/>
                <a:sym typeface="Montserrat"/>
              </a:rPr>
              <a:t>r</a:t>
            </a:r>
            <a:r>
              <a:rPr b="1" lang="en-GB" sz="1300">
                <a:solidFill>
                  <a:schemeClr val="lt1"/>
                </a:solidFill>
                <a:latin typeface="Montserrat"/>
                <a:ea typeface="Montserrat"/>
                <a:cs typeface="Montserrat"/>
                <a:sym typeface="Montserrat"/>
              </a:rPr>
              <a:t> = 0.3</a:t>
            </a:r>
            <a:endParaRPr b="1" sz="1300">
              <a:solidFill>
                <a:schemeClr val="lt1"/>
              </a:solidFill>
              <a:latin typeface="Montserrat"/>
              <a:ea typeface="Montserrat"/>
              <a:cs typeface="Montserrat"/>
              <a:sym typeface="Montserrat"/>
            </a:endParaRPr>
          </a:p>
        </p:txBody>
      </p:sp>
      <p:pic>
        <p:nvPicPr>
          <p:cNvPr id="1655" name="Google Shape;1655;geed068b00c_0_700"/>
          <p:cNvPicPr preferRelativeResize="0"/>
          <p:nvPr/>
        </p:nvPicPr>
        <p:blipFill rotWithShape="1">
          <a:blip r:embed="rId5">
            <a:alphaModFix/>
          </a:blip>
          <a:srcRect b="0" l="0" r="0" t="18106"/>
          <a:stretch/>
        </p:blipFill>
        <p:spPr>
          <a:xfrm>
            <a:off x="4651650" y="1204100"/>
            <a:ext cx="1428750" cy="1107650"/>
          </a:xfrm>
          <a:prstGeom prst="rect">
            <a:avLst/>
          </a:prstGeom>
          <a:noFill/>
          <a:ln>
            <a:noFill/>
          </a:ln>
        </p:spPr>
      </p:pic>
      <p:pic>
        <p:nvPicPr>
          <p:cNvPr id="1675" name="Google Shape;1675;geed068b00c_0_700"/>
          <p:cNvPicPr preferRelativeResize="0"/>
          <p:nvPr/>
        </p:nvPicPr>
        <p:blipFill rotWithShape="1">
          <a:blip r:embed="rId5">
            <a:alphaModFix/>
          </a:blip>
          <a:srcRect b="0" l="0" r="0" t="18106"/>
          <a:stretch/>
        </p:blipFill>
        <p:spPr>
          <a:xfrm>
            <a:off x="4625525" y="2874450"/>
            <a:ext cx="1428750" cy="11076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geed068b00c_0_736"/>
          <p:cNvSpPr txBox="1"/>
          <p:nvPr>
            <p:ph type="title"/>
          </p:nvPr>
        </p:nvSpPr>
        <p:spPr>
          <a:xfrm>
            <a:off x="365875" y="414875"/>
            <a:ext cx="73494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 of Pearson’s correlation coefficient</a:t>
            </a:r>
            <a:endParaRPr>
              <a:solidFill>
                <a:schemeClr val="lt2"/>
              </a:solidFill>
              <a:latin typeface="Montserrat ExtraBold"/>
              <a:ea typeface="Montserrat ExtraBold"/>
              <a:cs typeface="Montserrat ExtraBold"/>
              <a:sym typeface="Montserrat ExtraBold"/>
            </a:endParaRPr>
          </a:p>
        </p:txBody>
      </p:sp>
      <p:pic>
        <p:nvPicPr>
          <p:cNvPr id="1681" name="Google Shape;1681;geed068b00c_0_736"/>
          <p:cNvPicPr preferRelativeResize="0"/>
          <p:nvPr/>
        </p:nvPicPr>
        <p:blipFill>
          <a:blip r:embed="rId3">
            <a:alphaModFix/>
          </a:blip>
          <a:stretch>
            <a:fillRect/>
          </a:stretch>
        </p:blipFill>
        <p:spPr>
          <a:xfrm>
            <a:off x="739376" y="1365525"/>
            <a:ext cx="6627800" cy="1505000"/>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geed068b00c_0_741"/>
          <p:cNvSpPr txBox="1"/>
          <p:nvPr>
            <p:ph idx="1" type="body"/>
          </p:nvPr>
        </p:nvSpPr>
        <p:spPr>
          <a:xfrm>
            <a:off x="365875" y="1105050"/>
            <a:ext cx="6649800" cy="261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As one variable increases, the other variable tends to increase.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As the one variable increases, the other decreases.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Either to reduce the amount of calculation.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Coefficient less sensitive to non-normality in distributions.</a:t>
            </a:r>
            <a:endParaRPr sz="1800">
              <a:latin typeface="Montserrat Medium"/>
              <a:ea typeface="Montserrat Medium"/>
              <a:cs typeface="Montserrat Medium"/>
              <a:sym typeface="Montserrat Medium"/>
            </a:endParaRPr>
          </a:p>
        </p:txBody>
      </p:sp>
      <p:sp>
        <p:nvSpPr>
          <p:cNvPr id="1687" name="Google Shape;1687;geed068b00c_0_74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Rank Correlation Coefficient</a:t>
            </a:r>
            <a:endParaRPr>
              <a:solidFill>
                <a:schemeClr val="lt2"/>
              </a:solidFill>
              <a:latin typeface="Montserrat ExtraBold"/>
              <a:ea typeface="Montserrat ExtraBold"/>
              <a:cs typeface="Montserrat ExtraBold"/>
              <a:sym typeface="Montserrat ExtraBold"/>
            </a:endParaRPr>
          </a:p>
        </p:txBody>
      </p:sp>
      <p:pic>
        <p:nvPicPr>
          <p:cNvPr id="1688" name="Google Shape;1688;geed068b00c_0_741"/>
          <p:cNvPicPr preferRelativeResize="0"/>
          <p:nvPr/>
        </p:nvPicPr>
        <p:blipFill>
          <a:blip r:embed="rId3">
            <a:alphaModFix/>
          </a:blip>
          <a:stretch>
            <a:fillRect/>
          </a:stretch>
        </p:blipFill>
        <p:spPr>
          <a:xfrm>
            <a:off x="2643675" y="3686400"/>
            <a:ext cx="2670600" cy="997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6">
                                            <p:txEl>
                                              <p:pRg end="0" st="0"/>
                                            </p:txEl>
                                          </p:spTgt>
                                        </p:tgtEl>
                                        <p:attrNameLst>
                                          <p:attrName>style.visibility</p:attrName>
                                        </p:attrNameLst>
                                      </p:cBhvr>
                                      <p:to>
                                        <p:strVal val="visible"/>
                                      </p:to>
                                    </p:set>
                                    <p:animEffect filter="fade" transition="in">
                                      <p:cBhvr>
                                        <p:cTn dur="1000"/>
                                        <p:tgtEl>
                                          <p:spTgt spid="16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6">
                                            <p:txEl>
                                              <p:pRg end="1" st="1"/>
                                            </p:txEl>
                                          </p:spTgt>
                                        </p:tgtEl>
                                        <p:attrNameLst>
                                          <p:attrName>style.visibility</p:attrName>
                                        </p:attrNameLst>
                                      </p:cBhvr>
                                      <p:to>
                                        <p:strVal val="visible"/>
                                      </p:to>
                                    </p:set>
                                    <p:animEffect filter="fade" transition="in">
                                      <p:cBhvr>
                                        <p:cTn dur="1000"/>
                                        <p:tgtEl>
                                          <p:spTgt spid="16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6">
                                            <p:txEl>
                                              <p:pRg end="2" st="2"/>
                                            </p:txEl>
                                          </p:spTgt>
                                        </p:tgtEl>
                                        <p:attrNameLst>
                                          <p:attrName>style.visibility</p:attrName>
                                        </p:attrNameLst>
                                      </p:cBhvr>
                                      <p:to>
                                        <p:strVal val="visible"/>
                                      </p:to>
                                    </p:set>
                                    <p:animEffect filter="fade" transition="in">
                                      <p:cBhvr>
                                        <p:cTn dur="1000"/>
                                        <p:tgtEl>
                                          <p:spTgt spid="16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6">
                                            <p:txEl>
                                              <p:pRg end="3" st="3"/>
                                            </p:txEl>
                                          </p:spTgt>
                                        </p:tgtEl>
                                        <p:attrNameLst>
                                          <p:attrName>style.visibility</p:attrName>
                                        </p:attrNameLst>
                                      </p:cBhvr>
                                      <p:to>
                                        <p:strVal val="visible"/>
                                      </p:to>
                                    </p:set>
                                    <p:animEffect filter="fade" transition="in">
                                      <p:cBhvr>
                                        <p:cTn dur="1000"/>
                                        <p:tgtEl>
                                          <p:spTgt spid="168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gebe1d2d615_0_196"/>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C01S04L01. Introduction to Random Variables</a:t>
            </a:r>
            <a:endParaRPr b="0" sz="2400">
              <a:latin typeface="Montserrat ExtraBold"/>
              <a:ea typeface="Montserrat ExtraBold"/>
              <a:cs typeface="Montserrat ExtraBold"/>
              <a:sym typeface="Montserrat ExtraBold"/>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gebe1d2d615_0_200"/>
          <p:cNvSpPr txBox="1"/>
          <p:nvPr>
            <p:ph idx="1" type="body"/>
          </p:nvPr>
        </p:nvSpPr>
        <p:spPr>
          <a:xfrm>
            <a:off x="411875" y="1245700"/>
            <a:ext cx="63123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Real-valued function.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Values of the random variable correspond to the outcomes of the random experiment.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Random variables could be either discrete or continuous.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Set of possible values from a random experiment.</a:t>
            </a:r>
            <a:endParaRPr sz="1800">
              <a:latin typeface="Montserrat Medium"/>
              <a:ea typeface="Montserrat Medium"/>
              <a:cs typeface="Montserrat Medium"/>
              <a:sym typeface="Montserrat Medium"/>
            </a:endParaRPr>
          </a:p>
        </p:txBody>
      </p:sp>
      <p:sp>
        <p:nvSpPr>
          <p:cNvPr id="1699" name="Google Shape;1699;gebe1d2d615_0_20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Random Variables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8">
                                            <p:txEl>
                                              <p:pRg end="0" st="0"/>
                                            </p:txEl>
                                          </p:spTgt>
                                        </p:tgtEl>
                                        <p:attrNameLst>
                                          <p:attrName>style.visibility</p:attrName>
                                        </p:attrNameLst>
                                      </p:cBhvr>
                                      <p:to>
                                        <p:strVal val="visible"/>
                                      </p:to>
                                    </p:set>
                                    <p:animEffect filter="fade" transition="in">
                                      <p:cBhvr>
                                        <p:cTn dur="1000"/>
                                        <p:tgtEl>
                                          <p:spTgt spid="16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8">
                                            <p:txEl>
                                              <p:pRg end="1" st="1"/>
                                            </p:txEl>
                                          </p:spTgt>
                                        </p:tgtEl>
                                        <p:attrNameLst>
                                          <p:attrName>style.visibility</p:attrName>
                                        </p:attrNameLst>
                                      </p:cBhvr>
                                      <p:to>
                                        <p:strVal val="visible"/>
                                      </p:to>
                                    </p:set>
                                    <p:animEffect filter="fade" transition="in">
                                      <p:cBhvr>
                                        <p:cTn dur="1000"/>
                                        <p:tgtEl>
                                          <p:spTgt spid="16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8">
                                            <p:txEl>
                                              <p:pRg end="2" st="2"/>
                                            </p:txEl>
                                          </p:spTgt>
                                        </p:tgtEl>
                                        <p:attrNameLst>
                                          <p:attrName>style.visibility</p:attrName>
                                        </p:attrNameLst>
                                      </p:cBhvr>
                                      <p:to>
                                        <p:strVal val="visible"/>
                                      </p:to>
                                    </p:set>
                                    <p:animEffect filter="fade" transition="in">
                                      <p:cBhvr>
                                        <p:cTn dur="1000"/>
                                        <p:tgtEl>
                                          <p:spTgt spid="16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8">
                                            <p:txEl>
                                              <p:pRg end="3" st="3"/>
                                            </p:txEl>
                                          </p:spTgt>
                                        </p:tgtEl>
                                        <p:attrNameLst>
                                          <p:attrName>style.visibility</p:attrName>
                                        </p:attrNameLst>
                                      </p:cBhvr>
                                      <p:to>
                                        <p:strVal val="visible"/>
                                      </p:to>
                                    </p:set>
                                    <p:animEffect filter="fade" transition="in">
                                      <p:cBhvr>
                                        <p:cTn dur="1000"/>
                                        <p:tgtEl>
                                          <p:spTgt spid="169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gebe1d2d615_0_205"/>
          <p:cNvSpPr txBox="1"/>
          <p:nvPr>
            <p:ph idx="1" type="body"/>
          </p:nvPr>
        </p:nvSpPr>
        <p:spPr>
          <a:xfrm>
            <a:off x="411875" y="1245700"/>
            <a:ext cx="61530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Possible outcomes of an experiment.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Conceptually describe either the results of an “objectively” random process.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“Subjective” randomness that appears from inadequate knowledge of a quantity.</a:t>
            </a:r>
            <a:endParaRPr sz="1800">
              <a:latin typeface="Montserrat Medium"/>
              <a:ea typeface="Montserrat Medium"/>
              <a:cs typeface="Montserrat Medium"/>
              <a:sym typeface="Montserrat Medium"/>
            </a:endParaRPr>
          </a:p>
        </p:txBody>
      </p:sp>
      <p:sp>
        <p:nvSpPr>
          <p:cNvPr id="1705" name="Google Shape;1705;gebe1d2d615_0_20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Random Variables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4">
                                            <p:txEl>
                                              <p:pRg end="0" st="0"/>
                                            </p:txEl>
                                          </p:spTgt>
                                        </p:tgtEl>
                                        <p:attrNameLst>
                                          <p:attrName>style.visibility</p:attrName>
                                        </p:attrNameLst>
                                      </p:cBhvr>
                                      <p:to>
                                        <p:strVal val="visible"/>
                                      </p:to>
                                    </p:set>
                                    <p:animEffect filter="fade" transition="in">
                                      <p:cBhvr>
                                        <p:cTn dur="1000"/>
                                        <p:tgtEl>
                                          <p:spTgt spid="17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4">
                                            <p:txEl>
                                              <p:pRg end="1" st="1"/>
                                            </p:txEl>
                                          </p:spTgt>
                                        </p:tgtEl>
                                        <p:attrNameLst>
                                          <p:attrName>style.visibility</p:attrName>
                                        </p:attrNameLst>
                                      </p:cBhvr>
                                      <p:to>
                                        <p:strVal val="visible"/>
                                      </p:to>
                                    </p:set>
                                    <p:animEffect filter="fade" transition="in">
                                      <p:cBhvr>
                                        <p:cTn dur="1000"/>
                                        <p:tgtEl>
                                          <p:spTgt spid="17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4">
                                            <p:txEl>
                                              <p:pRg end="2" st="2"/>
                                            </p:txEl>
                                          </p:spTgt>
                                        </p:tgtEl>
                                        <p:attrNameLst>
                                          <p:attrName>style.visibility</p:attrName>
                                        </p:attrNameLst>
                                      </p:cBhvr>
                                      <p:to>
                                        <p:strVal val="visible"/>
                                      </p:to>
                                    </p:set>
                                    <p:animEffect filter="fade" transition="in">
                                      <p:cBhvr>
                                        <p:cTn dur="1000"/>
                                        <p:tgtEl>
                                          <p:spTgt spid="170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gebe1d2d615_0_210"/>
          <p:cNvSpPr txBox="1"/>
          <p:nvPr>
            <p:ph idx="1" type="body"/>
          </p:nvPr>
        </p:nvSpPr>
        <p:spPr>
          <a:xfrm>
            <a:off x="411875" y="1245700"/>
            <a:ext cx="66498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Collection of possible outcomes of a random event.</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r>
              <a:rPr lang="en-GB" sz="1800">
                <a:latin typeface="Montserrat Medium"/>
                <a:ea typeface="Montserrat Medium"/>
                <a:cs typeface="Montserrat Medium"/>
                <a:sym typeface="Montserrat Medium"/>
              </a:rPr>
              <a:t> When a coin is tossed, there are only two possible outcomes such as heads or tails.</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Assigns a numerical value to each outcome in a sample space.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Denoted by the capital X.</a:t>
            </a:r>
            <a:endParaRPr sz="1800">
              <a:latin typeface="Montserrat Medium"/>
              <a:ea typeface="Montserrat Medium"/>
              <a:cs typeface="Montserrat Medium"/>
              <a:sym typeface="Montserrat Medium"/>
            </a:endParaRPr>
          </a:p>
        </p:txBody>
      </p:sp>
      <p:sp>
        <p:nvSpPr>
          <p:cNvPr id="1711" name="Google Shape;1711;gebe1d2d615_0_21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Random Variables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0">
                                            <p:txEl>
                                              <p:pRg end="0" st="0"/>
                                            </p:txEl>
                                          </p:spTgt>
                                        </p:tgtEl>
                                        <p:attrNameLst>
                                          <p:attrName>style.visibility</p:attrName>
                                        </p:attrNameLst>
                                      </p:cBhvr>
                                      <p:to>
                                        <p:strVal val="visible"/>
                                      </p:to>
                                    </p:set>
                                    <p:animEffect filter="fade" transition="in">
                                      <p:cBhvr>
                                        <p:cTn dur="1000"/>
                                        <p:tgtEl>
                                          <p:spTgt spid="17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0">
                                            <p:txEl>
                                              <p:pRg end="1" st="1"/>
                                            </p:txEl>
                                          </p:spTgt>
                                        </p:tgtEl>
                                        <p:attrNameLst>
                                          <p:attrName>style.visibility</p:attrName>
                                        </p:attrNameLst>
                                      </p:cBhvr>
                                      <p:to>
                                        <p:strVal val="visible"/>
                                      </p:to>
                                    </p:set>
                                    <p:animEffect filter="fade" transition="in">
                                      <p:cBhvr>
                                        <p:cTn dur="1000"/>
                                        <p:tgtEl>
                                          <p:spTgt spid="17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0">
                                            <p:txEl>
                                              <p:pRg end="2" st="2"/>
                                            </p:txEl>
                                          </p:spTgt>
                                        </p:tgtEl>
                                        <p:attrNameLst>
                                          <p:attrName>style.visibility</p:attrName>
                                        </p:attrNameLst>
                                      </p:cBhvr>
                                      <p:to>
                                        <p:strVal val="visible"/>
                                      </p:to>
                                    </p:set>
                                    <p:animEffect filter="fade" transition="in">
                                      <p:cBhvr>
                                        <p:cTn dur="1000"/>
                                        <p:tgtEl>
                                          <p:spTgt spid="17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0">
                                            <p:txEl>
                                              <p:pRg end="3" st="3"/>
                                            </p:txEl>
                                          </p:spTgt>
                                        </p:tgtEl>
                                        <p:attrNameLst>
                                          <p:attrName>style.visibility</p:attrName>
                                        </p:attrNameLst>
                                      </p:cBhvr>
                                      <p:to>
                                        <p:strVal val="visible"/>
                                      </p:to>
                                    </p:set>
                                    <p:animEffect filter="fade" transition="in">
                                      <p:cBhvr>
                                        <p:cTn dur="1000"/>
                                        <p:tgtEl>
                                          <p:spTgt spid="171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e672268506_0_86"/>
          <p:cNvSpPr txBox="1"/>
          <p:nvPr>
            <p:ph type="ctrTitle"/>
          </p:nvPr>
        </p:nvSpPr>
        <p:spPr>
          <a:xfrm>
            <a:off x="2115625" y="1719050"/>
            <a:ext cx="4792200" cy="1415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3500">
                <a:latin typeface="Montserrat ExtraBold"/>
                <a:ea typeface="Montserrat ExtraBold"/>
                <a:cs typeface="Montserrat ExtraBold"/>
                <a:sym typeface="Montserrat ExtraBold"/>
              </a:rPr>
              <a:t>Applications of probability in Real Life</a:t>
            </a:r>
            <a:endParaRPr b="0" sz="3500">
              <a:latin typeface="Montserrat ExtraBold"/>
              <a:ea typeface="Montserrat ExtraBold"/>
              <a:cs typeface="Montserrat ExtraBold"/>
              <a:sym typeface="Montserrat ExtraBold"/>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sp>
        <p:nvSpPr>
          <p:cNvPr id="1716" name="Google Shape;1716;gebe1d2d615_0_215"/>
          <p:cNvSpPr txBox="1"/>
          <p:nvPr>
            <p:ph idx="1" type="body"/>
          </p:nvPr>
        </p:nvSpPr>
        <p:spPr>
          <a:xfrm>
            <a:off x="411875" y="1245700"/>
            <a:ext cx="66081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Function which is needed to be measured.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Not predictable.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Final result of happening to be heads or tails.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Cannot predict which outcome will be noted.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Break or be lost.</a:t>
            </a:r>
            <a:endParaRPr sz="1800">
              <a:latin typeface="Montserrat Medium"/>
              <a:ea typeface="Montserrat Medium"/>
              <a:cs typeface="Montserrat Medium"/>
              <a:sym typeface="Montserrat Medium"/>
            </a:endParaRPr>
          </a:p>
        </p:txBody>
      </p:sp>
      <p:sp>
        <p:nvSpPr>
          <p:cNvPr id="1717" name="Google Shape;1717;gebe1d2d615_0_21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Random Variables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6">
                                            <p:txEl>
                                              <p:pRg end="0" st="0"/>
                                            </p:txEl>
                                          </p:spTgt>
                                        </p:tgtEl>
                                        <p:attrNameLst>
                                          <p:attrName>style.visibility</p:attrName>
                                        </p:attrNameLst>
                                      </p:cBhvr>
                                      <p:to>
                                        <p:strVal val="visible"/>
                                      </p:to>
                                    </p:set>
                                    <p:animEffect filter="fade" transition="in">
                                      <p:cBhvr>
                                        <p:cTn dur="1000"/>
                                        <p:tgtEl>
                                          <p:spTgt spid="17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6">
                                            <p:txEl>
                                              <p:pRg end="1" st="1"/>
                                            </p:txEl>
                                          </p:spTgt>
                                        </p:tgtEl>
                                        <p:attrNameLst>
                                          <p:attrName>style.visibility</p:attrName>
                                        </p:attrNameLst>
                                      </p:cBhvr>
                                      <p:to>
                                        <p:strVal val="visible"/>
                                      </p:to>
                                    </p:set>
                                    <p:animEffect filter="fade" transition="in">
                                      <p:cBhvr>
                                        <p:cTn dur="1000"/>
                                        <p:tgtEl>
                                          <p:spTgt spid="17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6">
                                            <p:txEl>
                                              <p:pRg end="2" st="2"/>
                                            </p:txEl>
                                          </p:spTgt>
                                        </p:tgtEl>
                                        <p:attrNameLst>
                                          <p:attrName>style.visibility</p:attrName>
                                        </p:attrNameLst>
                                      </p:cBhvr>
                                      <p:to>
                                        <p:strVal val="visible"/>
                                      </p:to>
                                    </p:set>
                                    <p:animEffect filter="fade" transition="in">
                                      <p:cBhvr>
                                        <p:cTn dur="1000"/>
                                        <p:tgtEl>
                                          <p:spTgt spid="17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6">
                                            <p:txEl>
                                              <p:pRg end="3" st="3"/>
                                            </p:txEl>
                                          </p:spTgt>
                                        </p:tgtEl>
                                        <p:attrNameLst>
                                          <p:attrName>style.visibility</p:attrName>
                                        </p:attrNameLst>
                                      </p:cBhvr>
                                      <p:to>
                                        <p:strVal val="visible"/>
                                      </p:to>
                                    </p:set>
                                    <p:animEffect filter="fade" transition="in">
                                      <p:cBhvr>
                                        <p:cTn dur="1000"/>
                                        <p:tgtEl>
                                          <p:spTgt spid="17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6">
                                            <p:txEl>
                                              <p:pRg end="4" st="4"/>
                                            </p:txEl>
                                          </p:spTgt>
                                        </p:tgtEl>
                                        <p:attrNameLst>
                                          <p:attrName>style.visibility</p:attrName>
                                        </p:attrNameLst>
                                      </p:cBhvr>
                                      <p:to>
                                        <p:strVal val="visible"/>
                                      </p:to>
                                    </p:set>
                                    <p:animEffect filter="fade" transition="in">
                                      <p:cBhvr>
                                        <p:cTn dur="1000"/>
                                        <p:tgtEl>
                                          <p:spTgt spid="171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gebe1d2d615_0_220"/>
          <p:cNvSpPr txBox="1"/>
          <p:nvPr>
            <p:ph idx="1" type="body"/>
          </p:nvPr>
        </p:nvSpPr>
        <p:spPr>
          <a:xfrm>
            <a:off x="491525" y="1245700"/>
            <a:ext cx="63096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In algebra a variable like X, is an unknown value.</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r>
              <a:rPr lang="en-GB" sz="1800">
                <a:latin typeface="Montserrat Medium"/>
                <a:ea typeface="Montserrat Medium"/>
                <a:cs typeface="Montserrat Medium"/>
                <a:sym typeface="Montserrat Medium"/>
              </a:rPr>
              <a:t> X + 2 = 6.</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We can find that X = 4.</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Random variable has a whole set of values.</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r>
              <a:rPr lang="en-GB" sz="1800">
                <a:latin typeface="Montserrat Medium"/>
                <a:ea typeface="Montserrat Medium"/>
                <a:cs typeface="Montserrat Medium"/>
                <a:sym typeface="Montserrat Medium"/>
              </a:rPr>
              <a:t> X = {0, 1, 2, 3}</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X can be 0, 1, 2, or 3 randomly.</a:t>
            </a:r>
            <a:endParaRPr sz="1800">
              <a:latin typeface="Montserrat Medium"/>
              <a:ea typeface="Montserrat Medium"/>
              <a:cs typeface="Montserrat Medium"/>
              <a:sym typeface="Montserrat Medium"/>
            </a:endParaRPr>
          </a:p>
        </p:txBody>
      </p:sp>
      <p:sp>
        <p:nvSpPr>
          <p:cNvPr id="1723" name="Google Shape;1723;gebe1d2d615_0_22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Random Variables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2">
                                            <p:txEl>
                                              <p:pRg end="0" st="0"/>
                                            </p:txEl>
                                          </p:spTgt>
                                        </p:tgtEl>
                                        <p:attrNameLst>
                                          <p:attrName>style.visibility</p:attrName>
                                        </p:attrNameLst>
                                      </p:cBhvr>
                                      <p:to>
                                        <p:strVal val="visible"/>
                                      </p:to>
                                    </p:set>
                                    <p:animEffect filter="fade" transition="in">
                                      <p:cBhvr>
                                        <p:cTn dur="1000"/>
                                        <p:tgtEl>
                                          <p:spTgt spid="17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2">
                                            <p:txEl>
                                              <p:pRg end="1" st="1"/>
                                            </p:txEl>
                                          </p:spTgt>
                                        </p:tgtEl>
                                        <p:attrNameLst>
                                          <p:attrName>style.visibility</p:attrName>
                                        </p:attrNameLst>
                                      </p:cBhvr>
                                      <p:to>
                                        <p:strVal val="visible"/>
                                      </p:to>
                                    </p:set>
                                    <p:animEffect filter="fade" transition="in">
                                      <p:cBhvr>
                                        <p:cTn dur="1000"/>
                                        <p:tgtEl>
                                          <p:spTgt spid="17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2">
                                            <p:txEl>
                                              <p:pRg end="2" st="2"/>
                                            </p:txEl>
                                          </p:spTgt>
                                        </p:tgtEl>
                                        <p:attrNameLst>
                                          <p:attrName>style.visibility</p:attrName>
                                        </p:attrNameLst>
                                      </p:cBhvr>
                                      <p:to>
                                        <p:strVal val="visible"/>
                                      </p:to>
                                    </p:set>
                                    <p:animEffect filter="fade" transition="in">
                                      <p:cBhvr>
                                        <p:cTn dur="1000"/>
                                        <p:tgtEl>
                                          <p:spTgt spid="17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2">
                                            <p:txEl>
                                              <p:pRg end="3" st="3"/>
                                            </p:txEl>
                                          </p:spTgt>
                                        </p:tgtEl>
                                        <p:attrNameLst>
                                          <p:attrName>style.visibility</p:attrName>
                                        </p:attrNameLst>
                                      </p:cBhvr>
                                      <p:to>
                                        <p:strVal val="visible"/>
                                      </p:to>
                                    </p:set>
                                    <p:animEffect filter="fade" transition="in">
                                      <p:cBhvr>
                                        <p:cTn dur="1000"/>
                                        <p:tgtEl>
                                          <p:spTgt spid="17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2">
                                            <p:txEl>
                                              <p:pRg end="4" st="4"/>
                                            </p:txEl>
                                          </p:spTgt>
                                        </p:tgtEl>
                                        <p:attrNameLst>
                                          <p:attrName>style.visibility</p:attrName>
                                        </p:attrNameLst>
                                      </p:cBhvr>
                                      <p:to>
                                        <p:strVal val="visible"/>
                                      </p:to>
                                    </p:set>
                                    <p:animEffect filter="fade" transition="in">
                                      <p:cBhvr>
                                        <p:cTn dur="1000"/>
                                        <p:tgtEl>
                                          <p:spTgt spid="17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2">
                                            <p:txEl>
                                              <p:pRg end="5" st="5"/>
                                            </p:txEl>
                                          </p:spTgt>
                                        </p:tgtEl>
                                        <p:attrNameLst>
                                          <p:attrName>style.visibility</p:attrName>
                                        </p:attrNameLst>
                                      </p:cBhvr>
                                      <p:to>
                                        <p:strVal val="visible"/>
                                      </p:to>
                                    </p:set>
                                    <p:animEffect filter="fade" transition="in">
                                      <p:cBhvr>
                                        <p:cTn dur="1000"/>
                                        <p:tgtEl>
                                          <p:spTgt spid="172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gebe1d2d615_0_225"/>
          <p:cNvSpPr txBox="1"/>
          <p:nvPr>
            <p:ph idx="1" type="body"/>
          </p:nvPr>
        </p:nvSpPr>
        <p:spPr>
          <a:xfrm>
            <a:off x="514300" y="1245700"/>
            <a:ext cx="57207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 random variable’s set of values is the sample space.</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r>
              <a:rPr lang="en-GB" sz="1800">
                <a:latin typeface="Montserrat Medium"/>
                <a:ea typeface="Montserrat Medium"/>
                <a:cs typeface="Montserrat Medium"/>
                <a:sym typeface="Montserrat Medium"/>
              </a:rPr>
              <a:t> Throw a dice once.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Random variable X is the score shown on the top face.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Sample space is {1, 2, 3, 4, 5, 6}.</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100"/>
              </a:spcAft>
              <a:buNone/>
            </a:pPr>
            <a:r>
              <a:t/>
            </a:r>
            <a:endParaRPr sz="1800">
              <a:latin typeface="Montserrat Medium"/>
              <a:ea typeface="Montserrat Medium"/>
              <a:cs typeface="Montserrat Medium"/>
              <a:sym typeface="Montserrat Medium"/>
            </a:endParaRPr>
          </a:p>
        </p:txBody>
      </p:sp>
      <p:sp>
        <p:nvSpPr>
          <p:cNvPr id="1729" name="Google Shape;1729;gebe1d2d615_0_22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Random Variables Set</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8">
                                            <p:txEl>
                                              <p:pRg end="0" st="0"/>
                                            </p:txEl>
                                          </p:spTgt>
                                        </p:tgtEl>
                                        <p:attrNameLst>
                                          <p:attrName>style.visibility</p:attrName>
                                        </p:attrNameLst>
                                      </p:cBhvr>
                                      <p:to>
                                        <p:strVal val="visible"/>
                                      </p:to>
                                    </p:set>
                                    <p:animEffect filter="fade" transition="in">
                                      <p:cBhvr>
                                        <p:cTn dur="1000"/>
                                        <p:tgtEl>
                                          <p:spTgt spid="17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8">
                                            <p:txEl>
                                              <p:pRg end="1" st="1"/>
                                            </p:txEl>
                                          </p:spTgt>
                                        </p:tgtEl>
                                        <p:attrNameLst>
                                          <p:attrName>style.visibility</p:attrName>
                                        </p:attrNameLst>
                                      </p:cBhvr>
                                      <p:to>
                                        <p:strVal val="visible"/>
                                      </p:to>
                                    </p:set>
                                    <p:animEffect filter="fade" transition="in">
                                      <p:cBhvr>
                                        <p:cTn dur="1000"/>
                                        <p:tgtEl>
                                          <p:spTgt spid="17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8">
                                            <p:txEl>
                                              <p:pRg end="2" st="2"/>
                                            </p:txEl>
                                          </p:spTgt>
                                        </p:tgtEl>
                                        <p:attrNameLst>
                                          <p:attrName>style.visibility</p:attrName>
                                        </p:attrNameLst>
                                      </p:cBhvr>
                                      <p:to>
                                        <p:strVal val="visible"/>
                                      </p:to>
                                    </p:set>
                                    <p:animEffect filter="fade" transition="in">
                                      <p:cBhvr>
                                        <p:cTn dur="1000"/>
                                        <p:tgtEl>
                                          <p:spTgt spid="17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8">
                                            <p:txEl>
                                              <p:pRg end="3" st="3"/>
                                            </p:txEl>
                                          </p:spTgt>
                                        </p:tgtEl>
                                        <p:attrNameLst>
                                          <p:attrName>style.visibility</p:attrName>
                                        </p:attrNameLst>
                                      </p:cBhvr>
                                      <p:to>
                                        <p:strVal val="visible"/>
                                      </p:to>
                                    </p:set>
                                    <p:animEffect filter="fade" transition="in">
                                      <p:cBhvr>
                                        <p:cTn dur="1000"/>
                                        <p:tgtEl>
                                          <p:spTgt spid="17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8">
                                            <p:txEl>
                                              <p:pRg end="4" st="4"/>
                                            </p:txEl>
                                          </p:spTgt>
                                        </p:tgtEl>
                                        <p:attrNameLst>
                                          <p:attrName>style.visibility</p:attrName>
                                        </p:attrNameLst>
                                      </p:cBhvr>
                                      <p:to>
                                        <p:strVal val="visible"/>
                                      </p:to>
                                    </p:set>
                                    <p:animEffect filter="fade" transition="in">
                                      <p:cBhvr>
                                        <p:cTn dur="1000"/>
                                        <p:tgtEl>
                                          <p:spTgt spid="172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gebe1d2d615_0_230"/>
          <p:cNvSpPr txBox="1"/>
          <p:nvPr>
            <p:ph idx="1" type="body"/>
          </p:nvPr>
        </p:nvSpPr>
        <p:spPr>
          <a:xfrm>
            <a:off x="411875" y="1200675"/>
            <a:ext cx="5970900" cy="2837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If X is the random variable and P is respective probabilities, the mean of a random variable is defined by:</a:t>
            </a:r>
            <a:endParaRPr sz="1800">
              <a:latin typeface="Montserrat Medium"/>
              <a:ea typeface="Montserrat Medium"/>
              <a:cs typeface="Montserrat Medium"/>
              <a:sym typeface="Montserrat Medium"/>
            </a:endParaRPr>
          </a:p>
          <a:p>
            <a:pPr indent="457200" lvl="0" marL="457200" rtl="0" algn="l">
              <a:lnSpc>
                <a:spcPct val="150000"/>
              </a:lnSpc>
              <a:spcBef>
                <a:spcPts val="100"/>
              </a:spcBef>
              <a:spcAft>
                <a:spcPts val="0"/>
              </a:spcAft>
              <a:buNone/>
            </a:pPr>
            <a:r>
              <a:rPr lang="en-GB" sz="1800">
                <a:latin typeface="Montserrat Medium"/>
                <a:ea typeface="Montserrat Medium"/>
                <a:cs typeface="Montserrat Medium"/>
                <a:sym typeface="Montserrat Medium"/>
              </a:rPr>
              <a:t>Mean (μ) = ∑ xP</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Where,</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Variable X consists of all possible values.</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 consist of respective probabilities.</a:t>
            </a:r>
            <a:endParaRPr sz="1800">
              <a:latin typeface="Montserrat Medium"/>
              <a:ea typeface="Montserrat Medium"/>
              <a:cs typeface="Montserrat Medium"/>
              <a:sym typeface="Montserrat Medium"/>
            </a:endParaRPr>
          </a:p>
        </p:txBody>
      </p:sp>
      <p:sp>
        <p:nvSpPr>
          <p:cNvPr id="1735" name="Google Shape;1735;gebe1d2d615_0_23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Calculate Mean </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4">
                                            <p:txEl>
                                              <p:pRg end="0" st="0"/>
                                            </p:txEl>
                                          </p:spTgt>
                                        </p:tgtEl>
                                        <p:attrNameLst>
                                          <p:attrName>style.visibility</p:attrName>
                                        </p:attrNameLst>
                                      </p:cBhvr>
                                      <p:to>
                                        <p:strVal val="visible"/>
                                      </p:to>
                                    </p:set>
                                    <p:animEffect filter="fade" transition="in">
                                      <p:cBhvr>
                                        <p:cTn dur="1000"/>
                                        <p:tgtEl>
                                          <p:spTgt spid="17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4">
                                            <p:txEl>
                                              <p:pRg end="1" st="1"/>
                                            </p:txEl>
                                          </p:spTgt>
                                        </p:tgtEl>
                                        <p:attrNameLst>
                                          <p:attrName>style.visibility</p:attrName>
                                        </p:attrNameLst>
                                      </p:cBhvr>
                                      <p:to>
                                        <p:strVal val="visible"/>
                                      </p:to>
                                    </p:set>
                                    <p:animEffect filter="fade" transition="in">
                                      <p:cBhvr>
                                        <p:cTn dur="1000"/>
                                        <p:tgtEl>
                                          <p:spTgt spid="17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4">
                                            <p:txEl>
                                              <p:pRg end="2" st="2"/>
                                            </p:txEl>
                                          </p:spTgt>
                                        </p:tgtEl>
                                        <p:attrNameLst>
                                          <p:attrName>style.visibility</p:attrName>
                                        </p:attrNameLst>
                                      </p:cBhvr>
                                      <p:to>
                                        <p:strVal val="visible"/>
                                      </p:to>
                                    </p:set>
                                    <p:animEffect filter="fade" transition="in">
                                      <p:cBhvr>
                                        <p:cTn dur="1000"/>
                                        <p:tgtEl>
                                          <p:spTgt spid="17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4">
                                            <p:txEl>
                                              <p:pRg end="3" st="3"/>
                                            </p:txEl>
                                          </p:spTgt>
                                        </p:tgtEl>
                                        <p:attrNameLst>
                                          <p:attrName>style.visibility</p:attrName>
                                        </p:attrNameLst>
                                      </p:cBhvr>
                                      <p:to>
                                        <p:strVal val="visible"/>
                                      </p:to>
                                    </p:set>
                                    <p:animEffect filter="fade" transition="in">
                                      <p:cBhvr>
                                        <p:cTn dur="1000"/>
                                        <p:tgtEl>
                                          <p:spTgt spid="17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4">
                                            <p:txEl>
                                              <p:pRg end="4" st="4"/>
                                            </p:txEl>
                                          </p:spTgt>
                                        </p:tgtEl>
                                        <p:attrNameLst>
                                          <p:attrName>style.visibility</p:attrName>
                                        </p:attrNameLst>
                                      </p:cBhvr>
                                      <p:to>
                                        <p:strVal val="visible"/>
                                      </p:to>
                                    </p:set>
                                    <p:animEffect filter="fade" transition="in">
                                      <p:cBhvr>
                                        <p:cTn dur="1000"/>
                                        <p:tgtEl>
                                          <p:spTgt spid="173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gebe1d2d615_0_235"/>
          <p:cNvSpPr txBox="1"/>
          <p:nvPr>
            <p:ph idx="1" type="body"/>
          </p:nvPr>
        </p:nvSpPr>
        <p:spPr>
          <a:xfrm>
            <a:off x="411875" y="1155175"/>
            <a:ext cx="7108800" cy="3024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Spread of random variable X around the mean value.</a:t>
            </a:r>
            <a:endParaRPr sz="1800">
              <a:latin typeface="Montserrat Medium"/>
              <a:ea typeface="Montserrat Medium"/>
              <a:cs typeface="Montserrat Medium"/>
              <a:sym typeface="Montserrat Medium"/>
            </a:endParaRPr>
          </a:p>
          <a:p>
            <a:pPr indent="457200" lvl="0" marL="457200" rtl="0" algn="l">
              <a:lnSpc>
                <a:spcPct val="150000"/>
              </a:lnSpc>
              <a:spcBef>
                <a:spcPts val="100"/>
              </a:spcBef>
              <a:spcAft>
                <a:spcPts val="0"/>
              </a:spcAft>
              <a:buNone/>
            </a:pPr>
            <a:r>
              <a:rPr lang="en-GB" sz="1800">
                <a:latin typeface="Montserrat Medium"/>
                <a:ea typeface="Montserrat Medium"/>
                <a:cs typeface="Montserrat Medium"/>
                <a:sym typeface="Montserrat Medium"/>
              </a:rPr>
              <a:t>Var(X) = σ2 = E(X2) – [E(X)]2</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Where,</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 of X square = Summation of X square into P.</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 of X = Summation of X into P.</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E(X2) = ∑X2P and E(X) = ∑ XP</a:t>
            </a:r>
            <a:endParaRPr sz="1800">
              <a:latin typeface="Montserrat Medium"/>
              <a:ea typeface="Montserrat Medium"/>
              <a:cs typeface="Montserrat Medium"/>
              <a:sym typeface="Montserrat Medium"/>
            </a:endParaRPr>
          </a:p>
        </p:txBody>
      </p:sp>
      <p:sp>
        <p:nvSpPr>
          <p:cNvPr id="1741" name="Google Shape;1741;gebe1d2d615_0_23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Calculate Variance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0">
                                            <p:txEl>
                                              <p:pRg end="0" st="0"/>
                                            </p:txEl>
                                          </p:spTgt>
                                        </p:tgtEl>
                                        <p:attrNameLst>
                                          <p:attrName>style.visibility</p:attrName>
                                        </p:attrNameLst>
                                      </p:cBhvr>
                                      <p:to>
                                        <p:strVal val="visible"/>
                                      </p:to>
                                    </p:set>
                                    <p:animEffect filter="fade" transition="in">
                                      <p:cBhvr>
                                        <p:cTn dur="1000"/>
                                        <p:tgtEl>
                                          <p:spTgt spid="17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0">
                                            <p:txEl>
                                              <p:pRg end="1" st="1"/>
                                            </p:txEl>
                                          </p:spTgt>
                                        </p:tgtEl>
                                        <p:attrNameLst>
                                          <p:attrName>style.visibility</p:attrName>
                                        </p:attrNameLst>
                                      </p:cBhvr>
                                      <p:to>
                                        <p:strVal val="visible"/>
                                      </p:to>
                                    </p:set>
                                    <p:animEffect filter="fade" transition="in">
                                      <p:cBhvr>
                                        <p:cTn dur="1000"/>
                                        <p:tgtEl>
                                          <p:spTgt spid="17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0">
                                            <p:txEl>
                                              <p:pRg end="2" st="2"/>
                                            </p:txEl>
                                          </p:spTgt>
                                        </p:tgtEl>
                                        <p:attrNameLst>
                                          <p:attrName>style.visibility</p:attrName>
                                        </p:attrNameLst>
                                      </p:cBhvr>
                                      <p:to>
                                        <p:strVal val="visible"/>
                                      </p:to>
                                    </p:set>
                                    <p:animEffect filter="fade" transition="in">
                                      <p:cBhvr>
                                        <p:cTn dur="1000"/>
                                        <p:tgtEl>
                                          <p:spTgt spid="17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0">
                                            <p:txEl>
                                              <p:pRg end="3" st="3"/>
                                            </p:txEl>
                                          </p:spTgt>
                                        </p:tgtEl>
                                        <p:attrNameLst>
                                          <p:attrName>style.visibility</p:attrName>
                                        </p:attrNameLst>
                                      </p:cBhvr>
                                      <p:to>
                                        <p:strVal val="visible"/>
                                      </p:to>
                                    </p:set>
                                    <p:animEffect filter="fade" transition="in">
                                      <p:cBhvr>
                                        <p:cTn dur="1000"/>
                                        <p:tgtEl>
                                          <p:spTgt spid="17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0">
                                            <p:txEl>
                                              <p:pRg end="4" st="4"/>
                                            </p:txEl>
                                          </p:spTgt>
                                        </p:tgtEl>
                                        <p:attrNameLst>
                                          <p:attrName>style.visibility</p:attrName>
                                        </p:attrNameLst>
                                      </p:cBhvr>
                                      <p:to>
                                        <p:strVal val="visible"/>
                                      </p:to>
                                    </p:set>
                                    <p:animEffect filter="fade" transition="in">
                                      <p:cBhvr>
                                        <p:cTn dur="1000"/>
                                        <p:tgtEl>
                                          <p:spTgt spid="17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0">
                                            <p:txEl>
                                              <p:pRg end="5" st="5"/>
                                            </p:txEl>
                                          </p:spTgt>
                                        </p:tgtEl>
                                        <p:attrNameLst>
                                          <p:attrName>style.visibility</p:attrName>
                                        </p:attrNameLst>
                                      </p:cBhvr>
                                      <p:to>
                                        <p:strVal val="visible"/>
                                      </p:to>
                                    </p:set>
                                    <p:animEffect filter="fade" transition="in">
                                      <p:cBhvr>
                                        <p:cTn dur="1000"/>
                                        <p:tgtEl>
                                          <p:spTgt spid="174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gebe1d2d615_1_0"/>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C01S04L02. Types of Random Variables</a:t>
            </a:r>
            <a:endParaRPr b="0" sz="2400">
              <a:latin typeface="Montserrat ExtraBold"/>
              <a:ea typeface="Montserrat ExtraBold"/>
              <a:cs typeface="Montserrat ExtraBold"/>
              <a:sym typeface="Montserrat ExtraBold"/>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gebe1d2d615_1_4"/>
          <p:cNvSpPr txBox="1"/>
          <p:nvPr>
            <p:ph idx="1" type="body"/>
          </p:nvPr>
        </p:nvSpPr>
        <p:spPr>
          <a:xfrm>
            <a:off x="411875" y="1245700"/>
            <a:ext cx="61569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Random variable, usually represented by X.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Variable whose possible values are numerical outcomes of a random phenomenon.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Two types of random variable.</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Discrete Random Variable.</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Continuous Random Variable.</a:t>
            </a:r>
            <a:endParaRPr sz="1800">
              <a:latin typeface="Montserrat Medium"/>
              <a:ea typeface="Montserrat Medium"/>
              <a:cs typeface="Montserrat Medium"/>
              <a:sym typeface="Montserrat Medium"/>
            </a:endParaRPr>
          </a:p>
        </p:txBody>
      </p:sp>
      <p:sp>
        <p:nvSpPr>
          <p:cNvPr id="1752" name="Google Shape;1752;gebe1d2d615_1_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Random Variables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1">
                                            <p:txEl>
                                              <p:pRg end="0" st="0"/>
                                            </p:txEl>
                                          </p:spTgt>
                                        </p:tgtEl>
                                        <p:attrNameLst>
                                          <p:attrName>style.visibility</p:attrName>
                                        </p:attrNameLst>
                                      </p:cBhvr>
                                      <p:to>
                                        <p:strVal val="visible"/>
                                      </p:to>
                                    </p:set>
                                    <p:animEffect filter="fade" transition="in">
                                      <p:cBhvr>
                                        <p:cTn dur="1000"/>
                                        <p:tgtEl>
                                          <p:spTgt spid="17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1">
                                            <p:txEl>
                                              <p:pRg end="1" st="1"/>
                                            </p:txEl>
                                          </p:spTgt>
                                        </p:tgtEl>
                                        <p:attrNameLst>
                                          <p:attrName>style.visibility</p:attrName>
                                        </p:attrNameLst>
                                      </p:cBhvr>
                                      <p:to>
                                        <p:strVal val="visible"/>
                                      </p:to>
                                    </p:set>
                                    <p:animEffect filter="fade" transition="in">
                                      <p:cBhvr>
                                        <p:cTn dur="1000"/>
                                        <p:tgtEl>
                                          <p:spTgt spid="17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1">
                                            <p:txEl>
                                              <p:pRg end="2" st="2"/>
                                            </p:txEl>
                                          </p:spTgt>
                                        </p:tgtEl>
                                        <p:attrNameLst>
                                          <p:attrName>style.visibility</p:attrName>
                                        </p:attrNameLst>
                                      </p:cBhvr>
                                      <p:to>
                                        <p:strVal val="visible"/>
                                      </p:to>
                                    </p:set>
                                    <p:animEffect filter="fade" transition="in">
                                      <p:cBhvr>
                                        <p:cTn dur="1000"/>
                                        <p:tgtEl>
                                          <p:spTgt spid="17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1">
                                            <p:txEl>
                                              <p:pRg end="3" st="3"/>
                                            </p:txEl>
                                          </p:spTgt>
                                        </p:tgtEl>
                                        <p:attrNameLst>
                                          <p:attrName>style.visibility</p:attrName>
                                        </p:attrNameLst>
                                      </p:cBhvr>
                                      <p:to>
                                        <p:strVal val="visible"/>
                                      </p:to>
                                    </p:set>
                                    <p:animEffect filter="fade" transition="in">
                                      <p:cBhvr>
                                        <p:cTn dur="1000"/>
                                        <p:tgtEl>
                                          <p:spTgt spid="17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1">
                                            <p:txEl>
                                              <p:pRg end="4" st="4"/>
                                            </p:txEl>
                                          </p:spTgt>
                                        </p:tgtEl>
                                        <p:attrNameLst>
                                          <p:attrName>style.visibility</p:attrName>
                                        </p:attrNameLst>
                                      </p:cBhvr>
                                      <p:to>
                                        <p:strVal val="visible"/>
                                      </p:to>
                                    </p:set>
                                    <p:animEffect filter="fade" transition="in">
                                      <p:cBhvr>
                                        <p:cTn dur="1000"/>
                                        <p:tgtEl>
                                          <p:spTgt spid="175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gebe1d2d615_1_9"/>
          <p:cNvSpPr txBox="1"/>
          <p:nvPr>
            <p:ph idx="1" type="body"/>
          </p:nvPr>
        </p:nvSpPr>
        <p:spPr>
          <a:xfrm>
            <a:off x="411875" y="1245700"/>
            <a:ext cx="61569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Countable number of distinct values such as 0,1,2,3,4, etc.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Discrete random variables are usually counts.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Discrete if it assumes only specified values in an interval.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It is continuous.</a:t>
            </a:r>
            <a:endParaRPr sz="1800">
              <a:latin typeface="Montserrat Medium"/>
              <a:ea typeface="Montserrat Medium"/>
              <a:cs typeface="Montserrat Medium"/>
              <a:sym typeface="Montserrat Medium"/>
            </a:endParaRPr>
          </a:p>
        </p:txBody>
      </p:sp>
      <p:sp>
        <p:nvSpPr>
          <p:cNvPr id="1758" name="Google Shape;1758;gebe1d2d615_1_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Discrete Random Variable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7">
                                            <p:txEl>
                                              <p:pRg end="0" st="0"/>
                                            </p:txEl>
                                          </p:spTgt>
                                        </p:tgtEl>
                                        <p:attrNameLst>
                                          <p:attrName>style.visibility</p:attrName>
                                        </p:attrNameLst>
                                      </p:cBhvr>
                                      <p:to>
                                        <p:strVal val="visible"/>
                                      </p:to>
                                    </p:set>
                                    <p:animEffect filter="fade" transition="in">
                                      <p:cBhvr>
                                        <p:cTn dur="1000"/>
                                        <p:tgtEl>
                                          <p:spTgt spid="17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7">
                                            <p:txEl>
                                              <p:pRg end="1" st="1"/>
                                            </p:txEl>
                                          </p:spTgt>
                                        </p:tgtEl>
                                        <p:attrNameLst>
                                          <p:attrName>style.visibility</p:attrName>
                                        </p:attrNameLst>
                                      </p:cBhvr>
                                      <p:to>
                                        <p:strVal val="visible"/>
                                      </p:to>
                                    </p:set>
                                    <p:animEffect filter="fade" transition="in">
                                      <p:cBhvr>
                                        <p:cTn dur="1000"/>
                                        <p:tgtEl>
                                          <p:spTgt spid="17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7">
                                            <p:txEl>
                                              <p:pRg end="2" st="2"/>
                                            </p:txEl>
                                          </p:spTgt>
                                        </p:tgtEl>
                                        <p:attrNameLst>
                                          <p:attrName>style.visibility</p:attrName>
                                        </p:attrNameLst>
                                      </p:cBhvr>
                                      <p:to>
                                        <p:strVal val="visible"/>
                                      </p:to>
                                    </p:set>
                                    <p:animEffect filter="fade" transition="in">
                                      <p:cBhvr>
                                        <p:cTn dur="1000"/>
                                        <p:tgtEl>
                                          <p:spTgt spid="17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7">
                                            <p:txEl>
                                              <p:pRg end="3" st="3"/>
                                            </p:txEl>
                                          </p:spTgt>
                                        </p:tgtEl>
                                        <p:attrNameLst>
                                          <p:attrName>style.visibility</p:attrName>
                                        </p:attrNameLst>
                                      </p:cBhvr>
                                      <p:to>
                                        <p:strVal val="visible"/>
                                      </p:to>
                                    </p:set>
                                    <p:animEffect filter="fade" transition="in">
                                      <p:cBhvr>
                                        <p:cTn dur="1000"/>
                                        <p:tgtEl>
                                          <p:spTgt spid="175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gebe1d2d615_1_14"/>
          <p:cNvSpPr txBox="1"/>
          <p:nvPr>
            <p:ph idx="1" type="body"/>
          </p:nvPr>
        </p:nvSpPr>
        <p:spPr>
          <a:xfrm>
            <a:off x="411875" y="1245700"/>
            <a:ext cx="61569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Suppose a random variable X may take k different values, with the probability that X equal to xi defined to be P of X equal to xi is equal to pi.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0 &lt; pi &lt; 1 for each i.</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p1 + p2 + ... + pk = 1.</a:t>
            </a:r>
            <a:endParaRPr sz="1800">
              <a:latin typeface="Montserrat Medium"/>
              <a:ea typeface="Montserrat Medium"/>
              <a:cs typeface="Montserrat Medium"/>
              <a:sym typeface="Montserrat Medium"/>
            </a:endParaRPr>
          </a:p>
        </p:txBody>
      </p:sp>
      <p:sp>
        <p:nvSpPr>
          <p:cNvPr id="1764" name="Google Shape;1764;gebe1d2d615_1_1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Discrete Random Variable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3">
                                            <p:txEl>
                                              <p:pRg end="0" st="0"/>
                                            </p:txEl>
                                          </p:spTgt>
                                        </p:tgtEl>
                                        <p:attrNameLst>
                                          <p:attrName>style.visibility</p:attrName>
                                        </p:attrNameLst>
                                      </p:cBhvr>
                                      <p:to>
                                        <p:strVal val="visible"/>
                                      </p:to>
                                    </p:set>
                                    <p:animEffect filter="fade" transition="in">
                                      <p:cBhvr>
                                        <p:cTn dur="1000"/>
                                        <p:tgtEl>
                                          <p:spTgt spid="17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3">
                                            <p:txEl>
                                              <p:pRg end="1" st="1"/>
                                            </p:txEl>
                                          </p:spTgt>
                                        </p:tgtEl>
                                        <p:attrNameLst>
                                          <p:attrName>style.visibility</p:attrName>
                                        </p:attrNameLst>
                                      </p:cBhvr>
                                      <p:to>
                                        <p:strVal val="visible"/>
                                      </p:to>
                                    </p:set>
                                    <p:animEffect filter="fade" transition="in">
                                      <p:cBhvr>
                                        <p:cTn dur="1000"/>
                                        <p:tgtEl>
                                          <p:spTgt spid="17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3">
                                            <p:txEl>
                                              <p:pRg end="2" st="2"/>
                                            </p:txEl>
                                          </p:spTgt>
                                        </p:tgtEl>
                                        <p:attrNameLst>
                                          <p:attrName>style.visibility</p:attrName>
                                        </p:attrNameLst>
                                      </p:cBhvr>
                                      <p:to>
                                        <p:strVal val="visible"/>
                                      </p:to>
                                    </p:set>
                                    <p:animEffect filter="fade" transition="in">
                                      <p:cBhvr>
                                        <p:cTn dur="1000"/>
                                        <p:tgtEl>
                                          <p:spTgt spid="176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gebe1d2d615_1_19"/>
          <p:cNvSpPr txBox="1"/>
          <p:nvPr>
            <p:ph idx="1" type="body"/>
          </p:nvPr>
        </p:nvSpPr>
        <p:spPr>
          <a:xfrm>
            <a:off x="411875" y="1245700"/>
            <a:ext cx="61569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Finite number of distinct values. </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Examples:</a:t>
            </a:r>
            <a:r>
              <a:rPr lang="en-GB" sz="1800">
                <a:latin typeface="Montserrat Medium"/>
                <a:ea typeface="Montserrat Medium"/>
                <a:cs typeface="Montserrat Medium"/>
                <a:sym typeface="Montserrat Medium"/>
              </a:rPr>
              <a:t> Include the number of children in a family, the Friday night attendance at a cinema, the number of patients, the number of defective light bulbs in a box of ten.</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Probability function or the probability mass function.</a:t>
            </a:r>
            <a:endParaRPr sz="1800">
              <a:latin typeface="Montserrat Medium"/>
              <a:ea typeface="Montserrat Medium"/>
              <a:cs typeface="Montserrat Medium"/>
              <a:sym typeface="Montserrat Medium"/>
            </a:endParaRPr>
          </a:p>
        </p:txBody>
      </p:sp>
      <p:sp>
        <p:nvSpPr>
          <p:cNvPr id="1770" name="Google Shape;1770;gebe1d2d615_1_1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Discrete Random Variable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9">
                                            <p:txEl>
                                              <p:pRg end="0" st="0"/>
                                            </p:txEl>
                                          </p:spTgt>
                                        </p:tgtEl>
                                        <p:attrNameLst>
                                          <p:attrName>style.visibility</p:attrName>
                                        </p:attrNameLst>
                                      </p:cBhvr>
                                      <p:to>
                                        <p:strVal val="visible"/>
                                      </p:to>
                                    </p:set>
                                    <p:animEffect filter="fade" transition="in">
                                      <p:cBhvr>
                                        <p:cTn dur="1000"/>
                                        <p:tgtEl>
                                          <p:spTgt spid="17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9">
                                            <p:txEl>
                                              <p:pRg end="1" st="1"/>
                                            </p:txEl>
                                          </p:spTgt>
                                        </p:tgtEl>
                                        <p:attrNameLst>
                                          <p:attrName>style.visibility</p:attrName>
                                        </p:attrNameLst>
                                      </p:cBhvr>
                                      <p:to>
                                        <p:strVal val="visible"/>
                                      </p:to>
                                    </p:set>
                                    <p:animEffect filter="fade" transition="in">
                                      <p:cBhvr>
                                        <p:cTn dur="1000"/>
                                        <p:tgtEl>
                                          <p:spTgt spid="17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9">
                                            <p:txEl>
                                              <p:pRg end="2" st="2"/>
                                            </p:txEl>
                                          </p:spTgt>
                                        </p:tgtEl>
                                        <p:attrNameLst>
                                          <p:attrName>style.visibility</p:attrName>
                                        </p:attrNameLst>
                                      </p:cBhvr>
                                      <p:to>
                                        <p:strVal val="visible"/>
                                      </p:to>
                                    </p:set>
                                    <p:animEffect filter="fade" transition="in">
                                      <p:cBhvr>
                                        <p:cTn dur="1000"/>
                                        <p:tgtEl>
                                          <p:spTgt spid="176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e672268506_0_91"/>
          <p:cNvSpPr txBox="1"/>
          <p:nvPr>
            <p:ph idx="1" type="body"/>
          </p:nvPr>
        </p:nvSpPr>
        <p:spPr>
          <a:xfrm>
            <a:off x="828000" y="1044900"/>
            <a:ext cx="5370300" cy="335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lang="en-GB" sz="1800">
                <a:solidFill>
                  <a:schemeClr val="lt2"/>
                </a:solidFill>
                <a:latin typeface="Montserrat"/>
                <a:ea typeface="Montserrat"/>
                <a:cs typeface="Montserrat"/>
                <a:sym typeface="Montserrat"/>
              </a:rPr>
              <a:t>Before planning for an outing or a picnic, we always check the weather forecast.</a:t>
            </a:r>
            <a:endParaRPr sz="1800">
              <a:latin typeface="Montserrat"/>
              <a:ea typeface="Montserrat"/>
              <a:cs typeface="Montserrat"/>
              <a:sym typeface="Montserrat"/>
            </a:endParaRPr>
          </a:p>
          <a:p>
            <a:pPr indent="-330200" lvl="0" marL="457200" rtl="0" algn="l">
              <a:lnSpc>
                <a:spcPct val="150000"/>
              </a:lnSpc>
              <a:spcBef>
                <a:spcPts val="100"/>
              </a:spcBef>
              <a:spcAft>
                <a:spcPts val="0"/>
              </a:spcAft>
              <a:buSzPts val="1600"/>
              <a:buFont typeface="Montserrat Medium"/>
              <a:buChar char="●"/>
            </a:pPr>
            <a:r>
              <a:rPr lang="en-GB" sz="1600">
                <a:latin typeface="Montserrat Medium"/>
                <a:ea typeface="Montserrat Medium"/>
                <a:cs typeface="Montserrat Medium"/>
                <a:sym typeface="Montserrat Medium"/>
              </a:rPr>
              <a:t>Assessment of how likely an event can occur in terms of percentage and records risks associated with weather.</a:t>
            </a:r>
            <a:endParaRPr sz="1600">
              <a:latin typeface="Montserrat Medium"/>
              <a:ea typeface="Montserrat Medium"/>
              <a:cs typeface="Montserrat Medium"/>
              <a:sym typeface="Montserrat Medium"/>
            </a:endParaRPr>
          </a:p>
          <a:p>
            <a:pPr indent="-330200" lvl="0" marL="457200" rtl="0" algn="l">
              <a:lnSpc>
                <a:spcPct val="150000"/>
              </a:lnSpc>
              <a:spcBef>
                <a:spcPts val="100"/>
              </a:spcBef>
              <a:spcAft>
                <a:spcPts val="0"/>
              </a:spcAft>
              <a:buSzPts val="1600"/>
              <a:buFont typeface="Montserrat Medium"/>
              <a:buChar char="●"/>
            </a:pPr>
            <a:r>
              <a:rPr lang="en-GB" sz="1600">
                <a:latin typeface="Montserrat Medium"/>
                <a:ea typeface="Montserrat Medium"/>
                <a:cs typeface="Montserrat Medium"/>
                <a:sym typeface="Montserrat Medium"/>
              </a:rPr>
              <a:t>Suppose it says that there is a 70% chance that rain may occur. </a:t>
            </a:r>
            <a:endParaRPr sz="1600">
              <a:latin typeface="Montserrat Medium"/>
              <a:ea typeface="Montserrat Medium"/>
              <a:cs typeface="Montserrat Medium"/>
              <a:sym typeface="Montserrat Medium"/>
            </a:endParaRPr>
          </a:p>
          <a:p>
            <a:pPr indent="-330200" lvl="1" marL="914400" rtl="0" algn="l">
              <a:lnSpc>
                <a:spcPct val="150000"/>
              </a:lnSpc>
              <a:spcBef>
                <a:spcPts val="100"/>
              </a:spcBef>
              <a:spcAft>
                <a:spcPts val="0"/>
              </a:spcAft>
              <a:buSzPts val="1600"/>
              <a:buFont typeface="Montserrat Medium"/>
              <a:buChar char="○"/>
            </a:pPr>
            <a:r>
              <a:rPr lang="en-GB" sz="1600">
                <a:latin typeface="Montserrat Medium"/>
                <a:ea typeface="Montserrat Medium"/>
                <a:cs typeface="Montserrat Medium"/>
                <a:sym typeface="Montserrat Medium"/>
              </a:rPr>
              <a:t>Do you ever wonder where this 70% come from?</a:t>
            </a:r>
            <a:endParaRPr sz="1600">
              <a:latin typeface="Montserrat Medium"/>
              <a:ea typeface="Montserrat Medium"/>
              <a:cs typeface="Montserrat Medium"/>
              <a:sym typeface="Montserrat Medium"/>
            </a:endParaRPr>
          </a:p>
        </p:txBody>
      </p:sp>
      <p:sp>
        <p:nvSpPr>
          <p:cNvPr id="443" name="Google Shape;443;ge672268506_0_91"/>
          <p:cNvSpPr txBox="1"/>
          <p:nvPr>
            <p:ph type="title"/>
          </p:nvPr>
        </p:nvSpPr>
        <p:spPr>
          <a:xfrm>
            <a:off x="396000" y="394800"/>
            <a:ext cx="7671000" cy="6501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Real-life applications - </a:t>
            </a:r>
            <a:r>
              <a:rPr i="1" lang="en-GB">
                <a:solidFill>
                  <a:schemeClr val="lt2"/>
                </a:solidFill>
                <a:latin typeface="Montserrat ExtraBold"/>
                <a:ea typeface="Montserrat ExtraBold"/>
                <a:cs typeface="Montserrat ExtraBold"/>
                <a:sym typeface="Montserrat ExtraBold"/>
              </a:rPr>
              <a:t>Weather Forecasting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0" st="0"/>
                                            </p:txEl>
                                          </p:spTgt>
                                        </p:tgtEl>
                                        <p:attrNameLst>
                                          <p:attrName>style.visibility</p:attrName>
                                        </p:attrNameLst>
                                      </p:cBhvr>
                                      <p:to>
                                        <p:strVal val="visible"/>
                                      </p:to>
                                    </p:set>
                                    <p:animEffect filter="fade" transition="in">
                                      <p:cBhvr>
                                        <p:cTn dur="1000"/>
                                        <p:tgtEl>
                                          <p:spTgt spid="4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1" st="1"/>
                                            </p:txEl>
                                          </p:spTgt>
                                        </p:tgtEl>
                                        <p:attrNameLst>
                                          <p:attrName>style.visibility</p:attrName>
                                        </p:attrNameLst>
                                      </p:cBhvr>
                                      <p:to>
                                        <p:strVal val="visible"/>
                                      </p:to>
                                    </p:set>
                                    <p:animEffect filter="fade" transition="in">
                                      <p:cBhvr>
                                        <p:cTn dur="1000"/>
                                        <p:tgtEl>
                                          <p:spTgt spid="4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2" st="2"/>
                                            </p:txEl>
                                          </p:spTgt>
                                        </p:tgtEl>
                                        <p:attrNameLst>
                                          <p:attrName>style.visibility</p:attrName>
                                        </p:attrNameLst>
                                      </p:cBhvr>
                                      <p:to>
                                        <p:strVal val="visible"/>
                                      </p:to>
                                    </p:set>
                                    <p:animEffect filter="fade" transition="in">
                                      <p:cBhvr>
                                        <p:cTn dur="1000"/>
                                        <p:tgtEl>
                                          <p:spTgt spid="4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3" st="3"/>
                                            </p:txEl>
                                          </p:spTgt>
                                        </p:tgtEl>
                                        <p:attrNameLst>
                                          <p:attrName>style.visibility</p:attrName>
                                        </p:attrNameLst>
                                      </p:cBhvr>
                                      <p:to>
                                        <p:strVal val="visible"/>
                                      </p:to>
                                    </p:set>
                                    <p:animEffect filter="fade" transition="in">
                                      <p:cBhvr>
                                        <p:cTn dur="1000"/>
                                        <p:tgtEl>
                                          <p:spTgt spid="44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gebe1d2d615_1_24"/>
          <p:cNvSpPr txBox="1"/>
          <p:nvPr>
            <p:ph idx="1" type="body"/>
          </p:nvPr>
        </p:nvSpPr>
        <p:spPr>
          <a:xfrm>
            <a:off x="411875" y="1103700"/>
            <a:ext cx="6156900" cy="3075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Infinite number of possible values.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Usually measurements. </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Examples:</a:t>
            </a:r>
            <a:r>
              <a:rPr lang="en-GB" sz="1800">
                <a:latin typeface="Montserrat Medium"/>
                <a:ea typeface="Montserrat Medium"/>
                <a:cs typeface="Montserrat Medium"/>
                <a:sym typeface="Montserrat Medium"/>
              </a:rPr>
              <a:t> </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Height</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Weight</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BMI</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Amount of sugar in an orange.</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Time required to run a mile.</a:t>
            </a:r>
            <a:endParaRPr sz="1800">
              <a:latin typeface="Montserrat Medium"/>
              <a:ea typeface="Montserrat Medium"/>
              <a:cs typeface="Montserrat Medium"/>
              <a:sym typeface="Montserrat Medium"/>
            </a:endParaRPr>
          </a:p>
        </p:txBody>
      </p:sp>
      <p:sp>
        <p:nvSpPr>
          <p:cNvPr id="1776" name="Google Shape;1776;gebe1d2d615_1_2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Continuous Random Variable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5">
                                            <p:txEl>
                                              <p:pRg end="0" st="0"/>
                                            </p:txEl>
                                          </p:spTgt>
                                        </p:tgtEl>
                                        <p:attrNameLst>
                                          <p:attrName>style.visibility</p:attrName>
                                        </p:attrNameLst>
                                      </p:cBhvr>
                                      <p:to>
                                        <p:strVal val="visible"/>
                                      </p:to>
                                    </p:set>
                                    <p:animEffect filter="fade" transition="in">
                                      <p:cBhvr>
                                        <p:cTn dur="1000"/>
                                        <p:tgtEl>
                                          <p:spTgt spid="17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5">
                                            <p:txEl>
                                              <p:pRg end="1" st="1"/>
                                            </p:txEl>
                                          </p:spTgt>
                                        </p:tgtEl>
                                        <p:attrNameLst>
                                          <p:attrName>style.visibility</p:attrName>
                                        </p:attrNameLst>
                                      </p:cBhvr>
                                      <p:to>
                                        <p:strVal val="visible"/>
                                      </p:to>
                                    </p:set>
                                    <p:animEffect filter="fade" transition="in">
                                      <p:cBhvr>
                                        <p:cTn dur="1000"/>
                                        <p:tgtEl>
                                          <p:spTgt spid="17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5">
                                            <p:txEl>
                                              <p:pRg end="2" st="2"/>
                                            </p:txEl>
                                          </p:spTgt>
                                        </p:tgtEl>
                                        <p:attrNameLst>
                                          <p:attrName>style.visibility</p:attrName>
                                        </p:attrNameLst>
                                      </p:cBhvr>
                                      <p:to>
                                        <p:strVal val="visible"/>
                                      </p:to>
                                    </p:set>
                                    <p:animEffect filter="fade" transition="in">
                                      <p:cBhvr>
                                        <p:cTn dur="1000"/>
                                        <p:tgtEl>
                                          <p:spTgt spid="17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5">
                                            <p:txEl>
                                              <p:pRg end="3" st="3"/>
                                            </p:txEl>
                                          </p:spTgt>
                                        </p:tgtEl>
                                        <p:attrNameLst>
                                          <p:attrName>style.visibility</p:attrName>
                                        </p:attrNameLst>
                                      </p:cBhvr>
                                      <p:to>
                                        <p:strVal val="visible"/>
                                      </p:to>
                                    </p:set>
                                    <p:animEffect filter="fade" transition="in">
                                      <p:cBhvr>
                                        <p:cTn dur="1000"/>
                                        <p:tgtEl>
                                          <p:spTgt spid="17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5">
                                            <p:txEl>
                                              <p:pRg end="4" st="4"/>
                                            </p:txEl>
                                          </p:spTgt>
                                        </p:tgtEl>
                                        <p:attrNameLst>
                                          <p:attrName>style.visibility</p:attrName>
                                        </p:attrNameLst>
                                      </p:cBhvr>
                                      <p:to>
                                        <p:strVal val="visible"/>
                                      </p:to>
                                    </p:set>
                                    <p:animEffect filter="fade" transition="in">
                                      <p:cBhvr>
                                        <p:cTn dur="1000"/>
                                        <p:tgtEl>
                                          <p:spTgt spid="177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5">
                                            <p:txEl>
                                              <p:pRg end="5" st="5"/>
                                            </p:txEl>
                                          </p:spTgt>
                                        </p:tgtEl>
                                        <p:attrNameLst>
                                          <p:attrName>style.visibility</p:attrName>
                                        </p:attrNameLst>
                                      </p:cBhvr>
                                      <p:to>
                                        <p:strVal val="visible"/>
                                      </p:to>
                                    </p:set>
                                    <p:animEffect filter="fade" transition="in">
                                      <p:cBhvr>
                                        <p:cTn dur="1000"/>
                                        <p:tgtEl>
                                          <p:spTgt spid="177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5">
                                            <p:txEl>
                                              <p:pRg end="6" st="6"/>
                                            </p:txEl>
                                          </p:spTgt>
                                        </p:tgtEl>
                                        <p:attrNameLst>
                                          <p:attrName>style.visibility</p:attrName>
                                        </p:attrNameLst>
                                      </p:cBhvr>
                                      <p:to>
                                        <p:strVal val="visible"/>
                                      </p:to>
                                    </p:set>
                                    <p:animEffect filter="fade" transition="in">
                                      <p:cBhvr>
                                        <p:cTn dur="1000"/>
                                        <p:tgtEl>
                                          <p:spTgt spid="177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5">
                                            <p:txEl>
                                              <p:pRg end="7" st="7"/>
                                            </p:txEl>
                                          </p:spTgt>
                                        </p:tgtEl>
                                        <p:attrNameLst>
                                          <p:attrName>style.visibility</p:attrName>
                                        </p:attrNameLst>
                                      </p:cBhvr>
                                      <p:to>
                                        <p:strVal val="visible"/>
                                      </p:to>
                                    </p:set>
                                    <p:animEffect filter="fade" transition="in">
                                      <p:cBhvr>
                                        <p:cTn dur="1000"/>
                                        <p:tgtEl>
                                          <p:spTgt spid="177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gebe1d2d615_1_29"/>
          <p:cNvSpPr txBox="1"/>
          <p:nvPr>
            <p:ph idx="1" type="body"/>
          </p:nvPr>
        </p:nvSpPr>
        <p:spPr>
          <a:xfrm>
            <a:off x="365875" y="1245700"/>
            <a:ext cx="61569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Continuous random variable in that interval.</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Cumulative distribution function is constant throughout.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No “gaps” in between.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Never take an accurately prescribed value c</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Positive probability that its value will rest in particular intervals.</a:t>
            </a:r>
            <a:endParaRPr sz="1800">
              <a:latin typeface="Montserrat Medium"/>
              <a:ea typeface="Montserrat Medium"/>
              <a:cs typeface="Montserrat Medium"/>
              <a:sym typeface="Montserrat Medium"/>
            </a:endParaRPr>
          </a:p>
        </p:txBody>
      </p:sp>
      <p:sp>
        <p:nvSpPr>
          <p:cNvPr id="1782" name="Google Shape;1782;gebe1d2d615_1_2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Continuous Random Variable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1">
                                            <p:txEl>
                                              <p:pRg end="0" st="0"/>
                                            </p:txEl>
                                          </p:spTgt>
                                        </p:tgtEl>
                                        <p:attrNameLst>
                                          <p:attrName>style.visibility</p:attrName>
                                        </p:attrNameLst>
                                      </p:cBhvr>
                                      <p:to>
                                        <p:strVal val="visible"/>
                                      </p:to>
                                    </p:set>
                                    <p:animEffect filter="fade" transition="in">
                                      <p:cBhvr>
                                        <p:cTn dur="1000"/>
                                        <p:tgtEl>
                                          <p:spTgt spid="17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1">
                                            <p:txEl>
                                              <p:pRg end="1" st="1"/>
                                            </p:txEl>
                                          </p:spTgt>
                                        </p:tgtEl>
                                        <p:attrNameLst>
                                          <p:attrName>style.visibility</p:attrName>
                                        </p:attrNameLst>
                                      </p:cBhvr>
                                      <p:to>
                                        <p:strVal val="visible"/>
                                      </p:to>
                                    </p:set>
                                    <p:animEffect filter="fade" transition="in">
                                      <p:cBhvr>
                                        <p:cTn dur="1000"/>
                                        <p:tgtEl>
                                          <p:spTgt spid="17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1">
                                            <p:txEl>
                                              <p:pRg end="2" st="2"/>
                                            </p:txEl>
                                          </p:spTgt>
                                        </p:tgtEl>
                                        <p:attrNameLst>
                                          <p:attrName>style.visibility</p:attrName>
                                        </p:attrNameLst>
                                      </p:cBhvr>
                                      <p:to>
                                        <p:strVal val="visible"/>
                                      </p:to>
                                    </p:set>
                                    <p:animEffect filter="fade" transition="in">
                                      <p:cBhvr>
                                        <p:cTn dur="1000"/>
                                        <p:tgtEl>
                                          <p:spTgt spid="17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1">
                                            <p:txEl>
                                              <p:pRg end="3" st="3"/>
                                            </p:txEl>
                                          </p:spTgt>
                                        </p:tgtEl>
                                        <p:attrNameLst>
                                          <p:attrName>style.visibility</p:attrName>
                                        </p:attrNameLst>
                                      </p:cBhvr>
                                      <p:to>
                                        <p:strVal val="visible"/>
                                      </p:to>
                                    </p:set>
                                    <p:animEffect filter="fade" transition="in">
                                      <p:cBhvr>
                                        <p:cTn dur="1000"/>
                                        <p:tgtEl>
                                          <p:spTgt spid="17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1">
                                            <p:txEl>
                                              <p:pRg end="4" st="4"/>
                                            </p:txEl>
                                          </p:spTgt>
                                        </p:tgtEl>
                                        <p:attrNameLst>
                                          <p:attrName>style.visibility</p:attrName>
                                        </p:attrNameLst>
                                      </p:cBhvr>
                                      <p:to>
                                        <p:strVal val="visible"/>
                                      </p:to>
                                    </p:set>
                                    <p:animEffect filter="fade" transition="in">
                                      <p:cBhvr>
                                        <p:cTn dur="1000"/>
                                        <p:tgtEl>
                                          <p:spTgt spid="178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gebe1d2d615_1_34"/>
          <p:cNvSpPr txBox="1"/>
          <p:nvPr>
            <p:ph idx="1" type="body"/>
          </p:nvPr>
        </p:nvSpPr>
        <p:spPr>
          <a:xfrm>
            <a:off x="558750" y="1224275"/>
            <a:ext cx="61569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Not defined at specific values.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It is defined over an interval of values.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By the area under a curve.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Known as an integral.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Probability of observing any single value is equal to 0.</a:t>
            </a:r>
            <a:endParaRPr sz="1800">
              <a:latin typeface="Montserrat Medium"/>
              <a:ea typeface="Montserrat Medium"/>
              <a:cs typeface="Montserrat Medium"/>
              <a:sym typeface="Montserrat Medium"/>
            </a:endParaRPr>
          </a:p>
        </p:txBody>
      </p:sp>
      <p:sp>
        <p:nvSpPr>
          <p:cNvPr id="1788" name="Google Shape;1788;gebe1d2d615_1_3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Continuous Random Variable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7">
                                            <p:txEl>
                                              <p:pRg end="0" st="0"/>
                                            </p:txEl>
                                          </p:spTgt>
                                        </p:tgtEl>
                                        <p:attrNameLst>
                                          <p:attrName>style.visibility</p:attrName>
                                        </p:attrNameLst>
                                      </p:cBhvr>
                                      <p:to>
                                        <p:strVal val="visible"/>
                                      </p:to>
                                    </p:set>
                                    <p:animEffect filter="fade" transition="in">
                                      <p:cBhvr>
                                        <p:cTn dur="1000"/>
                                        <p:tgtEl>
                                          <p:spTgt spid="17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7">
                                            <p:txEl>
                                              <p:pRg end="1" st="1"/>
                                            </p:txEl>
                                          </p:spTgt>
                                        </p:tgtEl>
                                        <p:attrNameLst>
                                          <p:attrName>style.visibility</p:attrName>
                                        </p:attrNameLst>
                                      </p:cBhvr>
                                      <p:to>
                                        <p:strVal val="visible"/>
                                      </p:to>
                                    </p:set>
                                    <p:animEffect filter="fade" transition="in">
                                      <p:cBhvr>
                                        <p:cTn dur="1000"/>
                                        <p:tgtEl>
                                          <p:spTgt spid="17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7">
                                            <p:txEl>
                                              <p:pRg end="2" st="2"/>
                                            </p:txEl>
                                          </p:spTgt>
                                        </p:tgtEl>
                                        <p:attrNameLst>
                                          <p:attrName>style.visibility</p:attrName>
                                        </p:attrNameLst>
                                      </p:cBhvr>
                                      <p:to>
                                        <p:strVal val="visible"/>
                                      </p:to>
                                    </p:set>
                                    <p:animEffect filter="fade" transition="in">
                                      <p:cBhvr>
                                        <p:cTn dur="1000"/>
                                        <p:tgtEl>
                                          <p:spTgt spid="17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7">
                                            <p:txEl>
                                              <p:pRg end="3" st="3"/>
                                            </p:txEl>
                                          </p:spTgt>
                                        </p:tgtEl>
                                        <p:attrNameLst>
                                          <p:attrName>style.visibility</p:attrName>
                                        </p:attrNameLst>
                                      </p:cBhvr>
                                      <p:to>
                                        <p:strVal val="visible"/>
                                      </p:to>
                                    </p:set>
                                    <p:animEffect filter="fade" transition="in">
                                      <p:cBhvr>
                                        <p:cTn dur="1000"/>
                                        <p:tgtEl>
                                          <p:spTgt spid="17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7">
                                            <p:txEl>
                                              <p:pRg end="4" st="4"/>
                                            </p:txEl>
                                          </p:spTgt>
                                        </p:tgtEl>
                                        <p:attrNameLst>
                                          <p:attrName>style.visibility</p:attrName>
                                        </p:attrNameLst>
                                      </p:cBhvr>
                                      <p:to>
                                        <p:strVal val="visible"/>
                                      </p:to>
                                    </p:set>
                                    <p:animEffect filter="fade" transition="in">
                                      <p:cBhvr>
                                        <p:cTn dur="1000"/>
                                        <p:tgtEl>
                                          <p:spTgt spid="178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gebe1d2d615_1_39"/>
          <p:cNvSpPr txBox="1"/>
          <p:nvPr>
            <p:ph idx="1" type="body"/>
          </p:nvPr>
        </p:nvSpPr>
        <p:spPr>
          <a:xfrm>
            <a:off x="365875" y="1093000"/>
            <a:ext cx="4884900" cy="3086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Random variable X may take all values over an interval of real numbers.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Set of outcomes A, P of 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 curve has no negative values.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Total area under the curve = 1.</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Density curve.</a:t>
            </a:r>
            <a:endParaRPr sz="1800">
              <a:latin typeface="Montserrat Medium"/>
              <a:ea typeface="Montserrat Medium"/>
              <a:cs typeface="Montserrat Medium"/>
              <a:sym typeface="Montserrat Medium"/>
            </a:endParaRPr>
          </a:p>
        </p:txBody>
      </p:sp>
      <p:sp>
        <p:nvSpPr>
          <p:cNvPr id="1794" name="Google Shape;1794;gebe1d2d615_1_3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
        <p:nvSpPr>
          <p:cNvPr id="1795" name="Google Shape;1795;gebe1d2d615_1_39"/>
          <p:cNvSpPr/>
          <p:nvPr/>
        </p:nvSpPr>
        <p:spPr>
          <a:xfrm>
            <a:off x="5690000" y="1442024"/>
            <a:ext cx="2121700" cy="1433350"/>
          </a:xfrm>
          <a:custGeom>
            <a:rect b="b" l="l" r="r" t="t"/>
            <a:pathLst>
              <a:path extrusionOk="0" h="57334" w="84868">
                <a:moveTo>
                  <a:pt x="0" y="56333"/>
                </a:moveTo>
                <a:cubicBezTo>
                  <a:pt x="786" y="48475"/>
                  <a:pt x="3358" y="18543"/>
                  <a:pt x="4715" y="9185"/>
                </a:cubicBezTo>
                <a:cubicBezTo>
                  <a:pt x="6072" y="-173"/>
                  <a:pt x="6787" y="826"/>
                  <a:pt x="8144" y="183"/>
                </a:cubicBezTo>
                <a:cubicBezTo>
                  <a:pt x="9501" y="-460"/>
                  <a:pt x="11145" y="1112"/>
                  <a:pt x="12859" y="5327"/>
                </a:cubicBezTo>
                <a:cubicBezTo>
                  <a:pt x="14574" y="9542"/>
                  <a:pt x="16288" y="19186"/>
                  <a:pt x="18431" y="25472"/>
                </a:cubicBezTo>
                <a:cubicBezTo>
                  <a:pt x="20574" y="31759"/>
                  <a:pt x="23145" y="38474"/>
                  <a:pt x="25717" y="43046"/>
                </a:cubicBezTo>
                <a:cubicBezTo>
                  <a:pt x="28289" y="47618"/>
                  <a:pt x="30146" y="50690"/>
                  <a:pt x="33861" y="52904"/>
                </a:cubicBezTo>
                <a:cubicBezTo>
                  <a:pt x="37576" y="55119"/>
                  <a:pt x="42005" y="55619"/>
                  <a:pt x="48006" y="56333"/>
                </a:cubicBezTo>
                <a:cubicBezTo>
                  <a:pt x="54007" y="57048"/>
                  <a:pt x="63722" y="57048"/>
                  <a:pt x="69866" y="57191"/>
                </a:cubicBezTo>
                <a:cubicBezTo>
                  <a:pt x="76010" y="57334"/>
                  <a:pt x="82368" y="57191"/>
                  <a:pt x="84868" y="57191"/>
                </a:cubicBezTo>
              </a:path>
            </a:pathLst>
          </a:custGeom>
          <a:noFill/>
          <a:ln cap="flat" cmpd="sng" w="38100">
            <a:solidFill>
              <a:schemeClr val="lt1"/>
            </a:solidFill>
            <a:prstDash val="solid"/>
            <a:round/>
            <a:headEnd len="med" w="med" type="none"/>
            <a:tailEnd len="med" w="med" type="none"/>
          </a:ln>
        </p:spPr>
      </p:sp>
      <p:cxnSp>
        <p:nvCxnSpPr>
          <p:cNvPr id="1796" name="Google Shape;1796;gebe1d2d615_1_39"/>
          <p:cNvCxnSpPr/>
          <p:nvPr/>
        </p:nvCxnSpPr>
        <p:spPr>
          <a:xfrm>
            <a:off x="6204350" y="2325300"/>
            <a:ext cx="0" cy="600000"/>
          </a:xfrm>
          <a:prstGeom prst="straightConnector1">
            <a:avLst/>
          </a:prstGeom>
          <a:noFill/>
          <a:ln cap="flat" cmpd="sng" w="38100">
            <a:solidFill>
              <a:srgbClr val="FFFFFF"/>
            </a:solidFill>
            <a:prstDash val="solid"/>
            <a:round/>
            <a:headEnd len="med" w="med" type="none"/>
            <a:tailEnd len="med" w="med" type="none"/>
          </a:ln>
        </p:spPr>
      </p:cxnSp>
      <p:cxnSp>
        <p:nvCxnSpPr>
          <p:cNvPr id="1797" name="Google Shape;1797;gebe1d2d615_1_39"/>
          <p:cNvCxnSpPr/>
          <p:nvPr/>
        </p:nvCxnSpPr>
        <p:spPr>
          <a:xfrm flipH="1">
            <a:off x="6150725" y="1650200"/>
            <a:ext cx="310800" cy="53700"/>
          </a:xfrm>
          <a:prstGeom prst="straightConnector1">
            <a:avLst/>
          </a:prstGeom>
          <a:noFill/>
          <a:ln cap="flat" cmpd="sng" w="38100">
            <a:solidFill>
              <a:srgbClr val="EAD1DC"/>
            </a:solidFill>
            <a:prstDash val="solid"/>
            <a:round/>
            <a:headEnd len="med" w="med" type="none"/>
            <a:tailEnd len="med" w="med" type="stealth"/>
          </a:ln>
        </p:spPr>
      </p:cxnSp>
      <p:cxnSp>
        <p:nvCxnSpPr>
          <p:cNvPr id="1798" name="Google Shape;1798;gebe1d2d615_1_39"/>
          <p:cNvCxnSpPr/>
          <p:nvPr/>
        </p:nvCxnSpPr>
        <p:spPr>
          <a:xfrm flipH="1">
            <a:off x="6354363" y="2378875"/>
            <a:ext cx="375000" cy="407100"/>
          </a:xfrm>
          <a:prstGeom prst="straightConnector1">
            <a:avLst/>
          </a:prstGeom>
          <a:noFill/>
          <a:ln cap="flat" cmpd="sng" w="38100">
            <a:solidFill>
              <a:srgbClr val="EAD1DC"/>
            </a:solidFill>
            <a:prstDash val="solid"/>
            <a:round/>
            <a:headEnd len="med" w="med" type="none"/>
            <a:tailEnd len="med" w="med" type="stealth"/>
          </a:ln>
        </p:spPr>
      </p:cxnSp>
      <p:cxnSp>
        <p:nvCxnSpPr>
          <p:cNvPr id="1799" name="Google Shape;1799;gebe1d2d615_1_39"/>
          <p:cNvCxnSpPr/>
          <p:nvPr/>
        </p:nvCxnSpPr>
        <p:spPr>
          <a:xfrm>
            <a:off x="6836575" y="2882500"/>
            <a:ext cx="0" cy="64200"/>
          </a:xfrm>
          <a:prstGeom prst="straightConnector1">
            <a:avLst/>
          </a:prstGeom>
          <a:noFill/>
          <a:ln cap="flat" cmpd="sng" w="38100">
            <a:solidFill>
              <a:srgbClr val="FFFFFF"/>
            </a:solidFill>
            <a:prstDash val="solid"/>
            <a:round/>
            <a:headEnd len="med" w="med" type="none"/>
            <a:tailEnd len="med" w="med" type="none"/>
          </a:ln>
        </p:spPr>
      </p:cxnSp>
      <p:cxnSp>
        <p:nvCxnSpPr>
          <p:cNvPr id="1800" name="Google Shape;1800;gebe1d2d615_1_39"/>
          <p:cNvCxnSpPr/>
          <p:nvPr/>
        </p:nvCxnSpPr>
        <p:spPr>
          <a:xfrm>
            <a:off x="5529175" y="2936000"/>
            <a:ext cx="2304000" cy="32400"/>
          </a:xfrm>
          <a:prstGeom prst="straightConnector1">
            <a:avLst/>
          </a:prstGeom>
          <a:noFill/>
          <a:ln cap="flat" cmpd="sng" w="38100">
            <a:solidFill>
              <a:srgbClr val="CCCCCC"/>
            </a:solidFill>
            <a:prstDash val="solid"/>
            <a:round/>
            <a:headEnd len="med" w="med" type="none"/>
            <a:tailEnd len="med" w="med" type="none"/>
          </a:ln>
        </p:spPr>
      </p:cxnSp>
      <p:cxnSp>
        <p:nvCxnSpPr>
          <p:cNvPr id="1801" name="Google Shape;1801;gebe1d2d615_1_39"/>
          <p:cNvCxnSpPr/>
          <p:nvPr/>
        </p:nvCxnSpPr>
        <p:spPr>
          <a:xfrm flipH="1">
            <a:off x="7832950" y="1307300"/>
            <a:ext cx="21600" cy="1628700"/>
          </a:xfrm>
          <a:prstGeom prst="straightConnector1">
            <a:avLst/>
          </a:prstGeom>
          <a:noFill/>
          <a:ln cap="flat" cmpd="sng" w="38100">
            <a:solidFill>
              <a:srgbClr val="CCCCCC"/>
            </a:solidFill>
            <a:prstDash val="solid"/>
            <a:round/>
            <a:headEnd len="med" w="med" type="none"/>
            <a:tailEnd len="med" w="med" type="none"/>
          </a:ln>
        </p:spPr>
      </p:cxnSp>
      <p:cxnSp>
        <p:nvCxnSpPr>
          <p:cNvPr id="1802" name="Google Shape;1802;gebe1d2d615_1_39"/>
          <p:cNvCxnSpPr/>
          <p:nvPr/>
        </p:nvCxnSpPr>
        <p:spPr>
          <a:xfrm flipH="1">
            <a:off x="5508100" y="1323350"/>
            <a:ext cx="21300" cy="1596600"/>
          </a:xfrm>
          <a:prstGeom prst="straightConnector1">
            <a:avLst/>
          </a:prstGeom>
          <a:noFill/>
          <a:ln cap="flat" cmpd="sng" w="38100">
            <a:solidFill>
              <a:srgbClr val="CCCCCC"/>
            </a:solidFill>
            <a:prstDash val="solid"/>
            <a:round/>
            <a:headEnd len="med" w="med" type="none"/>
            <a:tailEnd len="med" w="med" type="none"/>
          </a:ln>
        </p:spPr>
      </p:cxnSp>
      <p:cxnSp>
        <p:nvCxnSpPr>
          <p:cNvPr id="1803" name="Google Shape;1803;gebe1d2d615_1_39"/>
          <p:cNvCxnSpPr/>
          <p:nvPr/>
        </p:nvCxnSpPr>
        <p:spPr>
          <a:xfrm rot="10800000">
            <a:off x="5537275" y="1312138"/>
            <a:ext cx="2287800" cy="10500"/>
          </a:xfrm>
          <a:prstGeom prst="straightConnector1">
            <a:avLst/>
          </a:prstGeom>
          <a:noFill/>
          <a:ln cap="flat" cmpd="sng" w="38100">
            <a:solidFill>
              <a:srgbClr val="CCCCCC"/>
            </a:solidFill>
            <a:prstDash val="solid"/>
            <a:round/>
            <a:headEnd len="med" w="med" type="none"/>
            <a:tailEnd len="med" w="med" type="none"/>
          </a:ln>
        </p:spPr>
      </p:cxnSp>
      <p:sp>
        <p:nvSpPr>
          <p:cNvPr id="1804" name="Google Shape;1804;gebe1d2d615_1_39"/>
          <p:cNvSpPr txBox="1"/>
          <p:nvPr/>
        </p:nvSpPr>
        <p:spPr>
          <a:xfrm>
            <a:off x="6461525" y="1389225"/>
            <a:ext cx="1189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Montserrat SemiBold"/>
                <a:ea typeface="Montserrat SemiBold"/>
                <a:cs typeface="Montserrat SemiBold"/>
                <a:sym typeface="Montserrat SemiBold"/>
              </a:rPr>
              <a:t>Density Curve of X</a:t>
            </a:r>
            <a:endParaRPr sz="1300">
              <a:solidFill>
                <a:schemeClr val="lt1"/>
              </a:solidFill>
              <a:latin typeface="Montserrat SemiBold"/>
              <a:ea typeface="Montserrat SemiBold"/>
              <a:cs typeface="Montserrat SemiBold"/>
              <a:sym typeface="Montserrat SemiBold"/>
            </a:endParaRPr>
          </a:p>
        </p:txBody>
      </p:sp>
      <p:sp>
        <p:nvSpPr>
          <p:cNvPr id="1805" name="Google Shape;1805;gebe1d2d615_1_39"/>
          <p:cNvSpPr txBox="1"/>
          <p:nvPr/>
        </p:nvSpPr>
        <p:spPr>
          <a:xfrm>
            <a:off x="6675825" y="2153850"/>
            <a:ext cx="1119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Montserrat SemiBold"/>
                <a:ea typeface="Montserrat SemiBold"/>
                <a:cs typeface="Montserrat SemiBold"/>
                <a:sym typeface="Montserrat SemiBold"/>
              </a:rPr>
              <a:t>P(a</a:t>
            </a:r>
            <a:r>
              <a:rPr lang="en-GB" sz="1300" u="sng">
                <a:solidFill>
                  <a:schemeClr val="lt1"/>
                </a:solidFill>
                <a:latin typeface="Montserrat SemiBold"/>
                <a:ea typeface="Montserrat SemiBold"/>
                <a:cs typeface="Montserrat SemiBold"/>
                <a:sym typeface="Montserrat SemiBold"/>
              </a:rPr>
              <a:t>&lt;</a:t>
            </a:r>
            <a:r>
              <a:rPr lang="en-GB" sz="1300">
                <a:solidFill>
                  <a:schemeClr val="lt1"/>
                </a:solidFill>
                <a:latin typeface="Montserrat SemiBold"/>
                <a:ea typeface="Montserrat SemiBold"/>
                <a:cs typeface="Montserrat SemiBold"/>
                <a:sym typeface="Montserrat SemiBold"/>
              </a:rPr>
              <a:t> X </a:t>
            </a:r>
            <a:r>
              <a:rPr lang="en-GB" sz="1300" u="sng">
                <a:solidFill>
                  <a:schemeClr val="lt1"/>
                </a:solidFill>
                <a:latin typeface="Montserrat SemiBold"/>
                <a:ea typeface="Montserrat SemiBold"/>
                <a:cs typeface="Montserrat SemiBold"/>
                <a:sym typeface="Montserrat SemiBold"/>
              </a:rPr>
              <a:t>&lt;</a:t>
            </a:r>
            <a:r>
              <a:rPr lang="en-GB" sz="1300">
                <a:solidFill>
                  <a:schemeClr val="lt1"/>
                </a:solidFill>
                <a:latin typeface="Montserrat SemiBold"/>
                <a:ea typeface="Montserrat SemiBold"/>
                <a:cs typeface="Montserrat SemiBold"/>
                <a:sym typeface="Montserrat SemiBold"/>
              </a:rPr>
              <a:t> b)</a:t>
            </a:r>
            <a:endParaRPr sz="1300">
              <a:solidFill>
                <a:schemeClr val="lt1"/>
              </a:solidFill>
              <a:latin typeface="Montserrat SemiBold"/>
              <a:ea typeface="Montserrat SemiBold"/>
              <a:cs typeface="Montserrat SemiBold"/>
              <a:sym typeface="Montserrat SemiBold"/>
            </a:endParaRPr>
          </a:p>
        </p:txBody>
      </p:sp>
      <p:sp>
        <p:nvSpPr>
          <p:cNvPr id="1806" name="Google Shape;1806;gebe1d2d615_1_39"/>
          <p:cNvSpPr txBox="1"/>
          <p:nvPr/>
        </p:nvSpPr>
        <p:spPr>
          <a:xfrm>
            <a:off x="6150725" y="2953825"/>
            <a:ext cx="921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Montserrat SemiBold"/>
                <a:ea typeface="Montserrat SemiBold"/>
                <a:cs typeface="Montserrat SemiBold"/>
                <a:sym typeface="Montserrat SemiBold"/>
              </a:rPr>
              <a:t>a	  b</a:t>
            </a:r>
            <a:endParaRPr sz="1300">
              <a:solidFill>
                <a:schemeClr val="lt1"/>
              </a:solidFill>
              <a:latin typeface="Montserrat SemiBold"/>
              <a:ea typeface="Montserrat SemiBold"/>
              <a:cs typeface="Montserrat SemiBold"/>
              <a:sym typeface="Montserrat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3">
                                            <p:txEl>
                                              <p:pRg end="0" st="0"/>
                                            </p:txEl>
                                          </p:spTgt>
                                        </p:tgtEl>
                                        <p:attrNameLst>
                                          <p:attrName>style.visibility</p:attrName>
                                        </p:attrNameLst>
                                      </p:cBhvr>
                                      <p:to>
                                        <p:strVal val="visible"/>
                                      </p:to>
                                    </p:set>
                                    <p:animEffect filter="fade" transition="in">
                                      <p:cBhvr>
                                        <p:cTn dur="1000"/>
                                        <p:tgtEl>
                                          <p:spTgt spid="17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3">
                                            <p:txEl>
                                              <p:pRg end="1" st="1"/>
                                            </p:txEl>
                                          </p:spTgt>
                                        </p:tgtEl>
                                        <p:attrNameLst>
                                          <p:attrName>style.visibility</p:attrName>
                                        </p:attrNameLst>
                                      </p:cBhvr>
                                      <p:to>
                                        <p:strVal val="visible"/>
                                      </p:to>
                                    </p:set>
                                    <p:animEffect filter="fade" transition="in">
                                      <p:cBhvr>
                                        <p:cTn dur="1000"/>
                                        <p:tgtEl>
                                          <p:spTgt spid="17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3">
                                            <p:txEl>
                                              <p:pRg end="2" st="2"/>
                                            </p:txEl>
                                          </p:spTgt>
                                        </p:tgtEl>
                                        <p:attrNameLst>
                                          <p:attrName>style.visibility</p:attrName>
                                        </p:attrNameLst>
                                      </p:cBhvr>
                                      <p:to>
                                        <p:strVal val="visible"/>
                                      </p:to>
                                    </p:set>
                                    <p:animEffect filter="fade" transition="in">
                                      <p:cBhvr>
                                        <p:cTn dur="1000"/>
                                        <p:tgtEl>
                                          <p:spTgt spid="17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3">
                                            <p:txEl>
                                              <p:pRg end="3" st="3"/>
                                            </p:txEl>
                                          </p:spTgt>
                                        </p:tgtEl>
                                        <p:attrNameLst>
                                          <p:attrName>style.visibility</p:attrName>
                                        </p:attrNameLst>
                                      </p:cBhvr>
                                      <p:to>
                                        <p:strVal val="visible"/>
                                      </p:to>
                                    </p:set>
                                    <p:animEffect filter="fade" transition="in">
                                      <p:cBhvr>
                                        <p:cTn dur="1000"/>
                                        <p:tgtEl>
                                          <p:spTgt spid="17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3">
                                            <p:txEl>
                                              <p:pRg end="4" st="4"/>
                                            </p:txEl>
                                          </p:spTgt>
                                        </p:tgtEl>
                                        <p:attrNameLst>
                                          <p:attrName>style.visibility</p:attrName>
                                        </p:attrNameLst>
                                      </p:cBhvr>
                                      <p:to>
                                        <p:strVal val="visible"/>
                                      </p:to>
                                    </p:set>
                                    <p:animEffect filter="fade" transition="in">
                                      <p:cBhvr>
                                        <p:cTn dur="1000"/>
                                        <p:tgtEl>
                                          <p:spTgt spid="179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gebe1d2d615_1_420"/>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C01S04L03. Probability Mass Function</a:t>
            </a:r>
            <a:endParaRPr b="0" sz="2400">
              <a:latin typeface="Montserrat ExtraBold"/>
              <a:ea typeface="Montserrat ExtraBold"/>
              <a:cs typeface="Montserrat ExtraBold"/>
              <a:sym typeface="Montserrat ExtraBold"/>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gebe1d2d615_1_424"/>
          <p:cNvSpPr txBox="1"/>
          <p:nvPr>
            <p:ph idx="1" type="body"/>
          </p:nvPr>
        </p:nvSpPr>
        <p:spPr>
          <a:xfrm>
            <a:off x="411875" y="1245700"/>
            <a:ext cx="59640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Probability associated with the random variable x.</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Set of possible values from a random experiment.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Denoted by uppercase X.</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Possible values of random variable are numerical. </a:t>
            </a:r>
            <a:endParaRPr sz="1800">
              <a:latin typeface="Montserrat Medium"/>
              <a:ea typeface="Montserrat Medium"/>
              <a:cs typeface="Montserrat Medium"/>
              <a:sym typeface="Montserrat Medium"/>
            </a:endParaRPr>
          </a:p>
        </p:txBody>
      </p:sp>
      <p:sp>
        <p:nvSpPr>
          <p:cNvPr id="1817" name="Google Shape;1817;gebe1d2d615_1_42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Probability Mass Function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6">
                                            <p:txEl>
                                              <p:pRg end="0" st="0"/>
                                            </p:txEl>
                                          </p:spTgt>
                                        </p:tgtEl>
                                        <p:attrNameLst>
                                          <p:attrName>style.visibility</p:attrName>
                                        </p:attrNameLst>
                                      </p:cBhvr>
                                      <p:to>
                                        <p:strVal val="visible"/>
                                      </p:to>
                                    </p:set>
                                    <p:animEffect filter="fade" transition="in">
                                      <p:cBhvr>
                                        <p:cTn dur="1000"/>
                                        <p:tgtEl>
                                          <p:spTgt spid="18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6">
                                            <p:txEl>
                                              <p:pRg end="1" st="1"/>
                                            </p:txEl>
                                          </p:spTgt>
                                        </p:tgtEl>
                                        <p:attrNameLst>
                                          <p:attrName>style.visibility</p:attrName>
                                        </p:attrNameLst>
                                      </p:cBhvr>
                                      <p:to>
                                        <p:strVal val="visible"/>
                                      </p:to>
                                    </p:set>
                                    <p:animEffect filter="fade" transition="in">
                                      <p:cBhvr>
                                        <p:cTn dur="1000"/>
                                        <p:tgtEl>
                                          <p:spTgt spid="18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6">
                                            <p:txEl>
                                              <p:pRg end="2" st="2"/>
                                            </p:txEl>
                                          </p:spTgt>
                                        </p:tgtEl>
                                        <p:attrNameLst>
                                          <p:attrName>style.visibility</p:attrName>
                                        </p:attrNameLst>
                                      </p:cBhvr>
                                      <p:to>
                                        <p:strVal val="visible"/>
                                      </p:to>
                                    </p:set>
                                    <p:animEffect filter="fade" transition="in">
                                      <p:cBhvr>
                                        <p:cTn dur="1000"/>
                                        <p:tgtEl>
                                          <p:spTgt spid="18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6">
                                            <p:txEl>
                                              <p:pRg end="3" st="3"/>
                                            </p:txEl>
                                          </p:spTgt>
                                        </p:tgtEl>
                                        <p:attrNameLst>
                                          <p:attrName>style.visibility</p:attrName>
                                        </p:attrNameLst>
                                      </p:cBhvr>
                                      <p:to>
                                        <p:strVal val="visible"/>
                                      </p:to>
                                    </p:set>
                                    <p:animEffect filter="fade" transition="in">
                                      <p:cBhvr>
                                        <p:cTn dur="1000"/>
                                        <p:tgtEl>
                                          <p:spTgt spid="181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gebe1d2d615_1_429"/>
          <p:cNvSpPr txBox="1"/>
          <p:nvPr>
            <p:ph idx="1" type="body"/>
          </p:nvPr>
        </p:nvSpPr>
        <p:spPr>
          <a:xfrm>
            <a:off x="411875" y="1245700"/>
            <a:ext cx="66498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Two types of random variable:</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Continuous Random Variable.</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Discrete Random Variable.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Variables that can take a limited number of values within a range.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Discrete density function.</a:t>
            </a:r>
            <a:endParaRPr sz="1800">
              <a:latin typeface="Montserrat Medium"/>
              <a:ea typeface="Montserrat Medium"/>
              <a:cs typeface="Montserrat Medium"/>
              <a:sym typeface="Montserrat Medium"/>
            </a:endParaRPr>
          </a:p>
        </p:txBody>
      </p:sp>
      <p:sp>
        <p:nvSpPr>
          <p:cNvPr id="1823" name="Google Shape;1823;gebe1d2d615_1_42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Probability Mass Function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2">
                                            <p:txEl>
                                              <p:pRg end="0" st="0"/>
                                            </p:txEl>
                                          </p:spTgt>
                                        </p:tgtEl>
                                        <p:attrNameLst>
                                          <p:attrName>style.visibility</p:attrName>
                                        </p:attrNameLst>
                                      </p:cBhvr>
                                      <p:to>
                                        <p:strVal val="visible"/>
                                      </p:to>
                                    </p:set>
                                    <p:animEffect filter="fade" transition="in">
                                      <p:cBhvr>
                                        <p:cTn dur="1000"/>
                                        <p:tgtEl>
                                          <p:spTgt spid="18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2">
                                            <p:txEl>
                                              <p:pRg end="1" st="1"/>
                                            </p:txEl>
                                          </p:spTgt>
                                        </p:tgtEl>
                                        <p:attrNameLst>
                                          <p:attrName>style.visibility</p:attrName>
                                        </p:attrNameLst>
                                      </p:cBhvr>
                                      <p:to>
                                        <p:strVal val="visible"/>
                                      </p:to>
                                    </p:set>
                                    <p:animEffect filter="fade" transition="in">
                                      <p:cBhvr>
                                        <p:cTn dur="1000"/>
                                        <p:tgtEl>
                                          <p:spTgt spid="18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2">
                                            <p:txEl>
                                              <p:pRg end="2" st="2"/>
                                            </p:txEl>
                                          </p:spTgt>
                                        </p:tgtEl>
                                        <p:attrNameLst>
                                          <p:attrName>style.visibility</p:attrName>
                                        </p:attrNameLst>
                                      </p:cBhvr>
                                      <p:to>
                                        <p:strVal val="visible"/>
                                      </p:to>
                                    </p:set>
                                    <p:animEffect filter="fade" transition="in">
                                      <p:cBhvr>
                                        <p:cTn dur="1000"/>
                                        <p:tgtEl>
                                          <p:spTgt spid="18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2">
                                            <p:txEl>
                                              <p:pRg end="3" st="3"/>
                                            </p:txEl>
                                          </p:spTgt>
                                        </p:tgtEl>
                                        <p:attrNameLst>
                                          <p:attrName>style.visibility</p:attrName>
                                        </p:attrNameLst>
                                      </p:cBhvr>
                                      <p:to>
                                        <p:strVal val="visible"/>
                                      </p:to>
                                    </p:set>
                                    <p:animEffect filter="fade" transition="in">
                                      <p:cBhvr>
                                        <p:cTn dur="1000"/>
                                        <p:tgtEl>
                                          <p:spTgt spid="18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2">
                                            <p:txEl>
                                              <p:pRg end="4" st="4"/>
                                            </p:txEl>
                                          </p:spTgt>
                                        </p:tgtEl>
                                        <p:attrNameLst>
                                          <p:attrName>style.visibility</p:attrName>
                                        </p:attrNameLst>
                                      </p:cBhvr>
                                      <p:to>
                                        <p:strVal val="visible"/>
                                      </p:to>
                                    </p:set>
                                    <p:animEffect filter="fade" transition="in">
                                      <p:cBhvr>
                                        <p:cTn dur="1000"/>
                                        <p:tgtEl>
                                          <p:spTgt spid="182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gebe1d2d615_1_434"/>
          <p:cNvSpPr txBox="1"/>
          <p:nvPr>
            <p:ph idx="1" type="body"/>
          </p:nvPr>
        </p:nvSpPr>
        <p:spPr>
          <a:xfrm>
            <a:off x="411875" y="1245700"/>
            <a:ext cx="56532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 of x or P of X equal to x to avoid confusion.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 of X equal to x corresponds to the probability that the random variable X takes the value x.</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Assignment of probabilities to each possible value of random variable.</a:t>
            </a:r>
            <a:endParaRPr sz="1800">
              <a:latin typeface="Montserrat Medium"/>
              <a:ea typeface="Montserrat Medium"/>
              <a:cs typeface="Montserrat Medium"/>
              <a:sym typeface="Montserrat Medium"/>
            </a:endParaRPr>
          </a:p>
        </p:txBody>
      </p:sp>
      <p:sp>
        <p:nvSpPr>
          <p:cNvPr id="1829" name="Google Shape;1829;gebe1d2d615_1_43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Probability Mass Function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8">
                                            <p:txEl>
                                              <p:pRg end="0" st="0"/>
                                            </p:txEl>
                                          </p:spTgt>
                                        </p:tgtEl>
                                        <p:attrNameLst>
                                          <p:attrName>style.visibility</p:attrName>
                                        </p:attrNameLst>
                                      </p:cBhvr>
                                      <p:to>
                                        <p:strVal val="visible"/>
                                      </p:to>
                                    </p:set>
                                    <p:animEffect filter="fade" transition="in">
                                      <p:cBhvr>
                                        <p:cTn dur="1000"/>
                                        <p:tgtEl>
                                          <p:spTgt spid="18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8">
                                            <p:txEl>
                                              <p:pRg end="1" st="1"/>
                                            </p:txEl>
                                          </p:spTgt>
                                        </p:tgtEl>
                                        <p:attrNameLst>
                                          <p:attrName>style.visibility</p:attrName>
                                        </p:attrNameLst>
                                      </p:cBhvr>
                                      <p:to>
                                        <p:strVal val="visible"/>
                                      </p:to>
                                    </p:set>
                                    <p:animEffect filter="fade" transition="in">
                                      <p:cBhvr>
                                        <p:cTn dur="1000"/>
                                        <p:tgtEl>
                                          <p:spTgt spid="18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8">
                                            <p:txEl>
                                              <p:pRg end="2" st="2"/>
                                            </p:txEl>
                                          </p:spTgt>
                                        </p:tgtEl>
                                        <p:attrNameLst>
                                          <p:attrName>style.visibility</p:attrName>
                                        </p:attrNameLst>
                                      </p:cBhvr>
                                      <p:to>
                                        <p:strVal val="visible"/>
                                      </p:to>
                                    </p:set>
                                    <p:animEffect filter="fade" transition="in">
                                      <p:cBhvr>
                                        <p:cTn dur="1000"/>
                                        <p:tgtEl>
                                          <p:spTgt spid="182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gebe1d2d615_1_439"/>
          <p:cNvSpPr txBox="1"/>
          <p:nvPr>
            <p:ph idx="1" type="body"/>
          </p:nvPr>
        </p:nvSpPr>
        <p:spPr>
          <a:xfrm>
            <a:off x="433300" y="1342150"/>
            <a:ext cx="59532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Probabilities of all the possible values of the random variable should sum up to 1.</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Can either be 0 or greater than 0.</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Probability of each event occurring ranges from 0 to 1.</a:t>
            </a:r>
            <a:endParaRPr sz="1800">
              <a:latin typeface="Montserrat Medium"/>
              <a:ea typeface="Montserrat Medium"/>
              <a:cs typeface="Montserrat Medium"/>
              <a:sym typeface="Montserrat Medium"/>
            </a:endParaRPr>
          </a:p>
        </p:txBody>
      </p:sp>
      <p:sp>
        <p:nvSpPr>
          <p:cNvPr id="1835" name="Google Shape;1835;gebe1d2d615_1_439"/>
          <p:cNvSpPr txBox="1"/>
          <p:nvPr>
            <p:ph type="title"/>
          </p:nvPr>
        </p:nvSpPr>
        <p:spPr>
          <a:xfrm>
            <a:off x="365875" y="414875"/>
            <a:ext cx="66744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Properties of Probability Mass Function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4">
                                            <p:txEl>
                                              <p:pRg end="0" st="0"/>
                                            </p:txEl>
                                          </p:spTgt>
                                        </p:tgtEl>
                                        <p:attrNameLst>
                                          <p:attrName>style.visibility</p:attrName>
                                        </p:attrNameLst>
                                      </p:cBhvr>
                                      <p:to>
                                        <p:strVal val="visible"/>
                                      </p:to>
                                    </p:set>
                                    <p:animEffect filter="fade" transition="in">
                                      <p:cBhvr>
                                        <p:cTn dur="1000"/>
                                        <p:tgtEl>
                                          <p:spTgt spid="18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4">
                                            <p:txEl>
                                              <p:pRg end="1" st="1"/>
                                            </p:txEl>
                                          </p:spTgt>
                                        </p:tgtEl>
                                        <p:attrNameLst>
                                          <p:attrName>style.visibility</p:attrName>
                                        </p:attrNameLst>
                                      </p:cBhvr>
                                      <p:to>
                                        <p:strVal val="visible"/>
                                      </p:to>
                                    </p:set>
                                    <p:animEffect filter="fade" transition="in">
                                      <p:cBhvr>
                                        <p:cTn dur="1000"/>
                                        <p:tgtEl>
                                          <p:spTgt spid="18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4">
                                            <p:txEl>
                                              <p:pRg end="2" st="2"/>
                                            </p:txEl>
                                          </p:spTgt>
                                        </p:tgtEl>
                                        <p:attrNameLst>
                                          <p:attrName>style.visibility</p:attrName>
                                        </p:attrNameLst>
                                      </p:cBhvr>
                                      <p:to>
                                        <p:strVal val="visible"/>
                                      </p:to>
                                    </p:set>
                                    <p:animEffect filter="fade" transition="in">
                                      <p:cBhvr>
                                        <p:cTn dur="1000"/>
                                        <p:tgtEl>
                                          <p:spTgt spid="183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gebe1d2d615_1_444"/>
          <p:cNvSpPr txBox="1"/>
          <p:nvPr>
            <p:ph idx="1" type="body"/>
          </p:nvPr>
        </p:nvSpPr>
        <p:spPr>
          <a:xfrm>
            <a:off x="379725" y="1146575"/>
            <a:ext cx="5685300" cy="3021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Plays an important role in statistics.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Defines the probabilities.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Integrates the variable for given random number.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Mean and variance of discrete distribution.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Binomial and Poisson distribution to find probability value.</a:t>
            </a:r>
            <a:endParaRPr sz="1800">
              <a:latin typeface="Montserrat Medium"/>
              <a:ea typeface="Montserrat Medium"/>
              <a:cs typeface="Montserrat Medium"/>
              <a:sym typeface="Montserrat Medium"/>
            </a:endParaRPr>
          </a:p>
        </p:txBody>
      </p:sp>
      <p:sp>
        <p:nvSpPr>
          <p:cNvPr id="1841" name="Google Shape;1841;gebe1d2d615_1_444"/>
          <p:cNvSpPr txBox="1"/>
          <p:nvPr>
            <p:ph type="title"/>
          </p:nvPr>
        </p:nvSpPr>
        <p:spPr>
          <a:xfrm>
            <a:off x="46232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Applications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0">
                                            <p:txEl>
                                              <p:pRg end="0" st="0"/>
                                            </p:txEl>
                                          </p:spTgt>
                                        </p:tgtEl>
                                        <p:attrNameLst>
                                          <p:attrName>style.visibility</p:attrName>
                                        </p:attrNameLst>
                                      </p:cBhvr>
                                      <p:to>
                                        <p:strVal val="visible"/>
                                      </p:to>
                                    </p:set>
                                    <p:animEffect filter="fade" transition="in">
                                      <p:cBhvr>
                                        <p:cTn dur="1000"/>
                                        <p:tgtEl>
                                          <p:spTgt spid="18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0">
                                            <p:txEl>
                                              <p:pRg end="1" st="1"/>
                                            </p:txEl>
                                          </p:spTgt>
                                        </p:tgtEl>
                                        <p:attrNameLst>
                                          <p:attrName>style.visibility</p:attrName>
                                        </p:attrNameLst>
                                      </p:cBhvr>
                                      <p:to>
                                        <p:strVal val="visible"/>
                                      </p:to>
                                    </p:set>
                                    <p:animEffect filter="fade" transition="in">
                                      <p:cBhvr>
                                        <p:cTn dur="1000"/>
                                        <p:tgtEl>
                                          <p:spTgt spid="18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0">
                                            <p:txEl>
                                              <p:pRg end="2" st="2"/>
                                            </p:txEl>
                                          </p:spTgt>
                                        </p:tgtEl>
                                        <p:attrNameLst>
                                          <p:attrName>style.visibility</p:attrName>
                                        </p:attrNameLst>
                                      </p:cBhvr>
                                      <p:to>
                                        <p:strVal val="visible"/>
                                      </p:to>
                                    </p:set>
                                    <p:animEffect filter="fade" transition="in">
                                      <p:cBhvr>
                                        <p:cTn dur="1000"/>
                                        <p:tgtEl>
                                          <p:spTgt spid="18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0">
                                            <p:txEl>
                                              <p:pRg end="3" st="3"/>
                                            </p:txEl>
                                          </p:spTgt>
                                        </p:tgtEl>
                                        <p:attrNameLst>
                                          <p:attrName>style.visibility</p:attrName>
                                        </p:attrNameLst>
                                      </p:cBhvr>
                                      <p:to>
                                        <p:strVal val="visible"/>
                                      </p:to>
                                    </p:set>
                                    <p:animEffect filter="fade" transition="in">
                                      <p:cBhvr>
                                        <p:cTn dur="1000"/>
                                        <p:tgtEl>
                                          <p:spTgt spid="18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0">
                                            <p:txEl>
                                              <p:pRg end="4" st="4"/>
                                            </p:txEl>
                                          </p:spTgt>
                                        </p:tgtEl>
                                        <p:attrNameLst>
                                          <p:attrName>style.visibility</p:attrName>
                                        </p:attrNameLst>
                                      </p:cBhvr>
                                      <p:to>
                                        <p:strVal val="visible"/>
                                      </p:to>
                                    </p:set>
                                    <p:animEffect filter="fade" transition="in">
                                      <p:cBhvr>
                                        <p:cTn dur="1000"/>
                                        <p:tgtEl>
                                          <p:spTgt spid="184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e672268506_0_117"/>
          <p:cNvSpPr txBox="1"/>
          <p:nvPr>
            <p:ph idx="1" type="body"/>
          </p:nvPr>
        </p:nvSpPr>
        <p:spPr>
          <a:xfrm>
            <a:off x="828000" y="1165325"/>
            <a:ext cx="5350200" cy="32352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100"/>
              </a:spcBef>
              <a:spcAft>
                <a:spcPts val="0"/>
              </a:spcAft>
              <a:buSzPts val="1700"/>
              <a:buFont typeface="Montserrat Medium"/>
              <a:buChar char="●"/>
            </a:pPr>
            <a:r>
              <a:rPr lang="en-GB" sz="1700">
                <a:latin typeface="Montserrat Medium"/>
                <a:ea typeface="Montserrat Medium"/>
                <a:cs typeface="Montserrat Medium"/>
                <a:sym typeface="Montserrat Medium"/>
              </a:rPr>
              <a:t>Meteorologists use a specific tool and technique to predict the weather forecast. All the other historical databases of the days.</a:t>
            </a:r>
            <a:endParaRPr sz="1700">
              <a:latin typeface="Montserrat Medium"/>
              <a:ea typeface="Montserrat Medium"/>
              <a:cs typeface="Montserrat Medium"/>
              <a:sym typeface="Montserrat Medium"/>
            </a:endParaRPr>
          </a:p>
          <a:p>
            <a:pPr indent="-336550" lvl="0" marL="457200" rtl="0" algn="l">
              <a:lnSpc>
                <a:spcPct val="150000"/>
              </a:lnSpc>
              <a:spcBef>
                <a:spcPts val="100"/>
              </a:spcBef>
              <a:spcAft>
                <a:spcPts val="0"/>
              </a:spcAft>
              <a:buSzPts val="1700"/>
              <a:buFont typeface="Montserrat"/>
              <a:buChar char="●"/>
            </a:pPr>
            <a:r>
              <a:rPr b="1" lang="en-GB" sz="1700">
                <a:latin typeface="Montserrat"/>
                <a:ea typeface="Montserrat"/>
                <a:cs typeface="Montserrat"/>
                <a:sym typeface="Montserrat"/>
              </a:rPr>
              <a:t>Characteristics:</a:t>
            </a:r>
            <a:endParaRPr b="1" sz="1700">
              <a:latin typeface="Montserrat"/>
              <a:ea typeface="Montserrat"/>
              <a:cs typeface="Montserrat"/>
              <a:sym typeface="Montserrat"/>
            </a:endParaRPr>
          </a:p>
          <a:p>
            <a:pPr indent="-336550" lvl="1" marL="914400" rtl="0" algn="l">
              <a:lnSpc>
                <a:spcPct val="150000"/>
              </a:lnSpc>
              <a:spcBef>
                <a:spcPts val="100"/>
              </a:spcBef>
              <a:spcAft>
                <a:spcPts val="0"/>
              </a:spcAft>
              <a:buSzPts val="1700"/>
              <a:buFont typeface="Montserrat Medium"/>
              <a:buChar char="○"/>
            </a:pPr>
            <a:r>
              <a:rPr lang="en-GB" sz="1700">
                <a:latin typeface="Montserrat Medium"/>
                <a:ea typeface="Montserrat Medium"/>
                <a:cs typeface="Montserrat Medium"/>
                <a:sym typeface="Montserrat Medium"/>
              </a:rPr>
              <a:t>Temperature, humidity, and pressure.</a:t>
            </a:r>
            <a:endParaRPr sz="1700">
              <a:latin typeface="Montserrat Medium"/>
              <a:ea typeface="Montserrat Medium"/>
              <a:cs typeface="Montserrat Medium"/>
              <a:sym typeface="Montserrat Medium"/>
            </a:endParaRPr>
          </a:p>
          <a:p>
            <a:pPr indent="-336550" lvl="1" marL="914400" rtl="0" algn="l">
              <a:lnSpc>
                <a:spcPct val="150000"/>
              </a:lnSpc>
              <a:spcBef>
                <a:spcPts val="100"/>
              </a:spcBef>
              <a:spcAft>
                <a:spcPts val="0"/>
              </a:spcAft>
              <a:buSzPts val="1700"/>
              <a:buFont typeface="Montserrat Medium"/>
              <a:buChar char="○"/>
            </a:pPr>
            <a:r>
              <a:rPr lang="en-GB" sz="1700">
                <a:latin typeface="Montserrat Medium"/>
                <a:ea typeface="Montserrat Medium"/>
                <a:cs typeface="Montserrat Medium"/>
                <a:sym typeface="Montserrat Medium"/>
              </a:rPr>
              <a:t>Determine that 70 out of 100 similar days in the past, it had rained.</a:t>
            </a:r>
            <a:endParaRPr sz="1700">
              <a:latin typeface="Montserrat Medium"/>
              <a:ea typeface="Montserrat Medium"/>
              <a:cs typeface="Montserrat Medium"/>
              <a:sym typeface="Montserrat Medium"/>
            </a:endParaRPr>
          </a:p>
        </p:txBody>
      </p:sp>
      <p:sp>
        <p:nvSpPr>
          <p:cNvPr id="449" name="Google Shape;449;ge672268506_0_117"/>
          <p:cNvSpPr txBox="1"/>
          <p:nvPr>
            <p:ph type="title"/>
          </p:nvPr>
        </p:nvSpPr>
        <p:spPr>
          <a:xfrm>
            <a:off x="396000" y="394800"/>
            <a:ext cx="7671000" cy="6501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Real-life applications - </a:t>
            </a:r>
            <a:r>
              <a:rPr i="1" lang="en-GB">
                <a:solidFill>
                  <a:schemeClr val="lt2"/>
                </a:solidFill>
                <a:latin typeface="Montserrat ExtraBold"/>
                <a:ea typeface="Montserrat ExtraBold"/>
                <a:cs typeface="Montserrat ExtraBold"/>
                <a:sym typeface="Montserrat ExtraBold"/>
              </a:rPr>
              <a:t>Weather Forecasting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xEl>
                                              <p:pRg end="0" st="0"/>
                                            </p:txEl>
                                          </p:spTgt>
                                        </p:tgtEl>
                                        <p:attrNameLst>
                                          <p:attrName>style.visibility</p:attrName>
                                        </p:attrNameLst>
                                      </p:cBhvr>
                                      <p:to>
                                        <p:strVal val="visible"/>
                                      </p:to>
                                    </p:set>
                                    <p:animEffect filter="fade" transition="in">
                                      <p:cBhvr>
                                        <p:cTn dur="1000"/>
                                        <p:tgtEl>
                                          <p:spTgt spid="4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xEl>
                                              <p:pRg end="1" st="1"/>
                                            </p:txEl>
                                          </p:spTgt>
                                        </p:tgtEl>
                                        <p:attrNameLst>
                                          <p:attrName>style.visibility</p:attrName>
                                        </p:attrNameLst>
                                      </p:cBhvr>
                                      <p:to>
                                        <p:strVal val="visible"/>
                                      </p:to>
                                    </p:set>
                                    <p:animEffect filter="fade" transition="in">
                                      <p:cBhvr>
                                        <p:cTn dur="1000"/>
                                        <p:tgtEl>
                                          <p:spTgt spid="4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xEl>
                                              <p:pRg end="2" st="2"/>
                                            </p:txEl>
                                          </p:spTgt>
                                        </p:tgtEl>
                                        <p:attrNameLst>
                                          <p:attrName>style.visibility</p:attrName>
                                        </p:attrNameLst>
                                      </p:cBhvr>
                                      <p:to>
                                        <p:strVal val="visible"/>
                                      </p:to>
                                    </p:set>
                                    <p:animEffect filter="fade" transition="in">
                                      <p:cBhvr>
                                        <p:cTn dur="1000"/>
                                        <p:tgtEl>
                                          <p:spTgt spid="4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xEl>
                                              <p:pRg end="3" st="3"/>
                                            </p:txEl>
                                          </p:spTgt>
                                        </p:tgtEl>
                                        <p:attrNameLst>
                                          <p:attrName>style.visibility</p:attrName>
                                        </p:attrNameLst>
                                      </p:cBhvr>
                                      <p:to>
                                        <p:strVal val="visible"/>
                                      </p:to>
                                    </p:set>
                                    <p:animEffect filter="fade" transition="in">
                                      <p:cBhvr>
                                        <p:cTn dur="1000"/>
                                        <p:tgtEl>
                                          <p:spTgt spid="44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gebe1d2d615_1_449"/>
          <p:cNvSpPr txBox="1"/>
          <p:nvPr>
            <p:ph idx="1" type="body"/>
          </p:nvPr>
        </p:nvSpPr>
        <p:spPr>
          <a:xfrm>
            <a:off x="379725" y="1146575"/>
            <a:ext cx="5856900" cy="3021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Let X be defined as the no. of heads shown.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Find the range of X and its probability mass function P(X).</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When we toss a coin twice, the sample space is {HH, TT, HT, TH}.</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Number of heads, can be 0, 1, or 2.</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R(X) i.e., the range of X is {0, 1, 2}.</a:t>
            </a:r>
            <a:endParaRPr sz="1800">
              <a:latin typeface="Montserrat Medium"/>
              <a:ea typeface="Montserrat Medium"/>
              <a:cs typeface="Montserrat Medium"/>
              <a:sym typeface="Montserrat Medium"/>
            </a:endParaRPr>
          </a:p>
        </p:txBody>
      </p:sp>
      <p:sp>
        <p:nvSpPr>
          <p:cNvPr id="1847" name="Google Shape;1847;gebe1d2d615_1_449"/>
          <p:cNvSpPr txBox="1"/>
          <p:nvPr>
            <p:ph type="title"/>
          </p:nvPr>
        </p:nvSpPr>
        <p:spPr>
          <a:xfrm>
            <a:off x="46232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6">
                                            <p:txEl>
                                              <p:pRg end="0" st="0"/>
                                            </p:txEl>
                                          </p:spTgt>
                                        </p:tgtEl>
                                        <p:attrNameLst>
                                          <p:attrName>style.visibility</p:attrName>
                                        </p:attrNameLst>
                                      </p:cBhvr>
                                      <p:to>
                                        <p:strVal val="visible"/>
                                      </p:to>
                                    </p:set>
                                    <p:animEffect filter="fade" transition="in">
                                      <p:cBhvr>
                                        <p:cTn dur="1000"/>
                                        <p:tgtEl>
                                          <p:spTgt spid="18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6">
                                            <p:txEl>
                                              <p:pRg end="1" st="1"/>
                                            </p:txEl>
                                          </p:spTgt>
                                        </p:tgtEl>
                                        <p:attrNameLst>
                                          <p:attrName>style.visibility</p:attrName>
                                        </p:attrNameLst>
                                      </p:cBhvr>
                                      <p:to>
                                        <p:strVal val="visible"/>
                                      </p:to>
                                    </p:set>
                                    <p:animEffect filter="fade" transition="in">
                                      <p:cBhvr>
                                        <p:cTn dur="1000"/>
                                        <p:tgtEl>
                                          <p:spTgt spid="18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6">
                                            <p:txEl>
                                              <p:pRg end="2" st="2"/>
                                            </p:txEl>
                                          </p:spTgt>
                                        </p:tgtEl>
                                        <p:attrNameLst>
                                          <p:attrName>style.visibility</p:attrName>
                                        </p:attrNameLst>
                                      </p:cBhvr>
                                      <p:to>
                                        <p:strVal val="visible"/>
                                      </p:to>
                                    </p:set>
                                    <p:animEffect filter="fade" transition="in">
                                      <p:cBhvr>
                                        <p:cTn dur="1000"/>
                                        <p:tgtEl>
                                          <p:spTgt spid="18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6">
                                            <p:txEl>
                                              <p:pRg end="3" st="3"/>
                                            </p:txEl>
                                          </p:spTgt>
                                        </p:tgtEl>
                                        <p:attrNameLst>
                                          <p:attrName>style.visibility</p:attrName>
                                        </p:attrNameLst>
                                      </p:cBhvr>
                                      <p:to>
                                        <p:strVal val="visible"/>
                                      </p:to>
                                    </p:set>
                                    <p:animEffect filter="fade" transition="in">
                                      <p:cBhvr>
                                        <p:cTn dur="1000"/>
                                        <p:tgtEl>
                                          <p:spTgt spid="18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6">
                                            <p:txEl>
                                              <p:pRg end="4" st="4"/>
                                            </p:txEl>
                                          </p:spTgt>
                                        </p:tgtEl>
                                        <p:attrNameLst>
                                          <p:attrName>style.visibility</p:attrName>
                                        </p:attrNameLst>
                                      </p:cBhvr>
                                      <p:to>
                                        <p:strVal val="visible"/>
                                      </p:to>
                                    </p:set>
                                    <p:animEffect filter="fade" transition="in">
                                      <p:cBhvr>
                                        <p:cTn dur="1000"/>
                                        <p:tgtEl>
                                          <p:spTgt spid="184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gebe1d2d615_1_454"/>
          <p:cNvSpPr txBox="1"/>
          <p:nvPr>
            <p:ph idx="1" type="body"/>
          </p:nvPr>
        </p:nvSpPr>
        <p:spPr>
          <a:xfrm>
            <a:off x="379725" y="1146575"/>
            <a:ext cx="5856900" cy="3021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The probability mass function for P of X equal to x for x = 0, 1, 2.</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For the x = 0, i.e., the probability of getting no head is P of X equal to 0. There is no head in TT. So, the total number of possible outcomes for x = 0 is 1.</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Therefore, P of X equal to 0 is equal to 1 by 4.</a:t>
            </a:r>
            <a:endParaRPr sz="1800">
              <a:latin typeface="Montserrat Medium"/>
              <a:ea typeface="Montserrat Medium"/>
              <a:cs typeface="Montserrat Medium"/>
              <a:sym typeface="Montserrat Medium"/>
            </a:endParaRPr>
          </a:p>
        </p:txBody>
      </p:sp>
      <p:sp>
        <p:nvSpPr>
          <p:cNvPr id="1853" name="Google Shape;1853;gebe1d2d615_1_454"/>
          <p:cNvSpPr txBox="1"/>
          <p:nvPr>
            <p:ph type="title"/>
          </p:nvPr>
        </p:nvSpPr>
        <p:spPr>
          <a:xfrm>
            <a:off x="46232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2">
                                            <p:txEl>
                                              <p:pRg end="0" st="0"/>
                                            </p:txEl>
                                          </p:spTgt>
                                        </p:tgtEl>
                                        <p:attrNameLst>
                                          <p:attrName>style.visibility</p:attrName>
                                        </p:attrNameLst>
                                      </p:cBhvr>
                                      <p:to>
                                        <p:strVal val="visible"/>
                                      </p:to>
                                    </p:set>
                                    <p:animEffect filter="fade" transition="in">
                                      <p:cBhvr>
                                        <p:cTn dur="1000"/>
                                        <p:tgtEl>
                                          <p:spTgt spid="18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2">
                                            <p:txEl>
                                              <p:pRg end="1" st="1"/>
                                            </p:txEl>
                                          </p:spTgt>
                                        </p:tgtEl>
                                        <p:attrNameLst>
                                          <p:attrName>style.visibility</p:attrName>
                                        </p:attrNameLst>
                                      </p:cBhvr>
                                      <p:to>
                                        <p:strVal val="visible"/>
                                      </p:to>
                                    </p:set>
                                    <p:animEffect filter="fade" transition="in">
                                      <p:cBhvr>
                                        <p:cTn dur="1000"/>
                                        <p:tgtEl>
                                          <p:spTgt spid="18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2">
                                            <p:txEl>
                                              <p:pRg end="2" st="2"/>
                                            </p:txEl>
                                          </p:spTgt>
                                        </p:tgtEl>
                                        <p:attrNameLst>
                                          <p:attrName>style.visibility</p:attrName>
                                        </p:attrNameLst>
                                      </p:cBhvr>
                                      <p:to>
                                        <p:strVal val="visible"/>
                                      </p:to>
                                    </p:set>
                                    <p:animEffect filter="fade" transition="in">
                                      <p:cBhvr>
                                        <p:cTn dur="1000"/>
                                        <p:tgtEl>
                                          <p:spTgt spid="185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gebe1d2d615_1_459"/>
          <p:cNvSpPr txBox="1"/>
          <p:nvPr>
            <p:ph idx="1" type="body"/>
          </p:nvPr>
        </p:nvSpPr>
        <p:spPr>
          <a:xfrm>
            <a:off x="379725" y="1071575"/>
            <a:ext cx="6671100" cy="3096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For the x = 1, P(X) = 1.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There is one head in HT and TH.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Total number of possible outcomes for x = 1 is 2.</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P(X) = 1 = 2/4 = 1/2.</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For the x = 2, i.e., P(X) = 2.</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There are two heads in HH.</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Total number of possible outcomes for x = 2 is 1.</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P(X) = 2 = 1/ 4.</a:t>
            </a:r>
            <a:endParaRPr sz="1800">
              <a:latin typeface="Montserrat Medium"/>
              <a:ea typeface="Montserrat Medium"/>
              <a:cs typeface="Montserrat Medium"/>
              <a:sym typeface="Montserrat Medium"/>
            </a:endParaRPr>
          </a:p>
        </p:txBody>
      </p:sp>
      <p:sp>
        <p:nvSpPr>
          <p:cNvPr id="1859" name="Google Shape;1859;gebe1d2d615_1_459"/>
          <p:cNvSpPr txBox="1"/>
          <p:nvPr>
            <p:ph type="title"/>
          </p:nvPr>
        </p:nvSpPr>
        <p:spPr>
          <a:xfrm>
            <a:off x="46232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8">
                                            <p:txEl>
                                              <p:pRg end="0" st="0"/>
                                            </p:txEl>
                                          </p:spTgt>
                                        </p:tgtEl>
                                        <p:attrNameLst>
                                          <p:attrName>style.visibility</p:attrName>
                                        </p:attrNameLst>
                                      </p:cBhvr>
                                      <p:to>
                                        <p:strVal val="visible"/>
                                      </p:to>
                                    </p:set>
                                    <p:animEffect filter="fade" transition="in">
                                      <p:cBhvr>
                                        <p:cTn dur="1000"/>
                                        <p:tgtEl>
                                          <p:spTgt spid="18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8">
                                            <p:txEl>
                                              <p:pRg end="1" st="1"/>
                                            </p:txEl>
                                          </p:spTgt>
                                        </p:tgtEl>
                                        <p:attrNameLst>
                                          <p:attrName>style.visibility</p:attrName>
                                        </p:attrNameLst>
                                      </p:cBhvr>
                                      <p:to>
                                        <p:strVal val="visible"/>
                                      </p:to>
                                    </p:set>
                                    <p:animEffect filter="fade" transition="in">
                                      <p:cBhvr>
                                        <p:cTn dur="1000"/>
                                        <p:tgtEl>
                                          <p:spTgt spid="18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8">
                                            <p:txEl>
                                              <p:pRg end="2" st="2"/>
                                            </p:txEl>
                                          </p:spTgt>
                                        </p:tgtEl>
                                        <p:attrNameLst>
                                          <p:attrName>style.visibility</p:attrName>
                                        </p:attrNameLst>
                                      </p:cBhvr>
                                      <p:to>
                                        <p:strVal val="visible"/>
                                      </p:to>
                                    </p:set>
                                    <p:animEffect filter="fade" transition="in">
                                      <p:cBhvr>
                                        <p:cTn dur="1000"/>
                                        <p:tgtEl>
                                          <p:spTgt spid="18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8">
                                            <p:txEl>
                                              <p:pRg end="3" st="3"/>
                                            </p:txEl>
                                          </p:spTgt>
                                        </p:tgtEl>
                                        <p:attrNameLst>
                                          <p:attrName>style.visibility</p:attrName>
                                        </p:attrNameLst>
                                      </p:cBhvr>
                                      <p:to>
                                        <p:strVal val="visible"/>
                                      </p:to>
                                    </p:set>
                                    <p:animEffect filter="fade" transition="in">
                                      <p:cBhvr>
                                        <p:cTn dur="1000"/>
                                        <p:tgtEl>
                                          <p:spTgt spid="18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8">
                                            <p:txEl>
                                              <p:pRg end="4" st="4"/>
                                            </p:txEl>
                                          </p:spTgt>
                                        </p:tgtEl>
                                        <p:attrNameLst>
                                          <p:attrName>style.visibility</p:attrName>
                                        </p:attrNameLst>
                                      </p:cBhvr>
                                      <p:to>
                                        <p:strVal val="visible"/>
                                      </p:to>
                                    </p:set>
                                    <p:animEffect filter="fade" transition="in">
                                      <p:cBhvr>
                                        <p:cTn dur="1000"/>
                                        <p:tgtEl>
                                          <p:spTgt spid="185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8">
                                            <p:txEl>
                                              <p:pRg end="5" st="5"/>
                                            </p:txEl>
                                          </p:spTgt>
                                        </p:tgtEl>
                                        <p:attrNameLst>
                                          <p:attrName>style.visibility</p:attrName>
                                        </p:attrNameLst>
                                      </p:cBhvr>
                                      <p:to>
                                        <p:strVal val="visible"/>
                                      </p:to>
                                    </p:set>
                                    <p:animEffect filter="fade" transition="in">
                                      <p:cBhvr>
                                        <p:cTn dur="1000"/>
                                        <p:tgtEl>
                                          <p:spTgt spid="185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8">
                                            <p:txEl>
                                              <p:pRg end="6" st="6"/>
                                            </p:txEl>
                                          </p:spTgt>
                                        </p:tgtEl>
                                        <p:attrNameLst>
                                          <p:attrName>style.visibility</p:attrName>
                                        </p:attrNameLst>
                                      </p:cBhvr>
                                      <p:to>
                                        <p:strVal val="visible"/>
                                      </p:to>
                                    </p:set>
                                    <p:animEffect filter="fade" transition="in">
                                      <p:cBhvr>
                                        <p:cTn dur="1000"/>
                                        <p:tgtEl>
                                          <p:spTgt spid="185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8">
                                            <p:txEl>
                                              <p:pRg end="7" st="7"/>
                                            </p:txEl>
                                          </p:spTgt>
                                        </p:tgtEl>
                                        <p:attrNameLst>
                                          <p:attrName>style.visibility</p:attrName>
                                        </p:attrNameLst>
                                      </p:cBhvr>
                                      <p:to>
                                        <p:strVal val="visible"/>
                                      </p:to>
                                    </p:set>
                                    <p:animEffect filter="fade" transition="in">
                                      <p:cBhvr>
                                        <p:cTn dur="1000"/>
                                        <p:tgtEl>
                                          <p:spTgt spid="185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gebe1d2d615_1_464"/>
          <p:cNvSpPr txBox="1"/>
          <p:nvPr>
            <p:ph idx="1" type="body"/>
          </p:nvPr>
        </p:nvSpPr>
        <p:spPr>
          <a:xfrm>
            <a:off x="379725" y="1146575"/>
            <a:ext cx="6671100" cy="3021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Solved this problem and we got the range of </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X is {0, 1, 2}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P(X) = 0 = 1/4.</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P(X) = 1 = 1/2.</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P(X) = 2 = 1/4.</a:t>
            </a:r>
            <a:endParaRPr sz="1800">
              <a:latin typeface="Montserrat Medium"/>
              <a:ea typeface="Montserrat Medium"/>
              <a:cs typeface="Montserrat Medium"/>
              <a:sym typeface="Montserrat Medium"/>
            </a:endParaRPr>
          </a:p>
        </p:txBody>
      </p:sp>
      <p:sp>
        <p:nvSpPr>
          <p:cNvPr id="1865" name="Google Shape;1865;gebe1d2d615_1_464"/>
          <p:cNvSpPr txBox="1"/>
          <p:nvPr>
            <p:ph type="title"/>
          </p:nvPr>
        </p:nvSpPr>
        <p:spPr>
          <a:xfrm>
            <a:off x="46232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4">
                                            <p:txEl>
                                              <p:pRg end="0" st="0"/>
                                            </p:txEl>
                                          </p:spTgt>
                                        </p:tgtEl>
                                        <p:attrNameLst>
                                          <p:attrName>style.visibility</p:attrName>
                                        </p:attrNameLst>
                                      </p:cBhvr>
                                      <p:to>
                                        <p:strVal val="visible"/>
                                      </p:to>
                                    </p:set>
                                    <p:animEffect filter="fade" transition="in">
                                      <p:cBhvr>
                                        <p:cTn dur="1000"/>
                                        <p:tgtEl>
                                          <p:spTgt spid="18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4">
                                            <p:txEl>
                                              <p:pRg end="1" st="1"/>
                                            </p:txEl>
                                          </p:spTgt>
                                        </p:tgtEl>
                                        <p:attrNameLst>
                                          <p:attrName>style.visibility</p:attrName>
                                        </p:attrNameLst>
                                      </p:cBhvr>
                                      <p:to>
                                        <p:strVal val="visible"/>
                                      </p:to>
                                    </p:set>
                                    <p:animEffect filter="fade" transition="in">
                                      <p:cBhvr>
                                        <p:cTn dur="1000"/>
                                        <p:tgtEl>
                                          <p:spTgt spid="18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4">
                                            <p:txEl>
                                              <p:pRg end="2" st="2"/>
                                            </p:txEl>
                                          </p:spTgt>
                                        </p:tgtEl>
                                        <p:attrNameLst>
                                          <p:attrName>style.visibility</p:attrName>
                                        </p:attrNameLst>
                                      </p:cBhvr>
                                      <p:to>
                                        <p:strVal val="visible"/>
                                      </p:to>
                                    </p:set>
                                    <p:animEffect filter="fade" transition="in">
                                      <p:cBhvr>
                                        <p:cTn dur="1000"/>
                                        <p:tgtEl>
                                          <p:spTgt spid="18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4">
                                            <p:txEl>
                                              <p:pRg end="3" st="3"/>
                                            </p:txEl>
                                          </p:spTgt>
                                        </p:tgtEl>
                                        <p:attrNameLst>
                                          <p:attrName>style.visibility</p:attrName>
                                        </p:attrNameLst>
                                      </p:cBhvr>
                                      <p:to>
                                        <p:strVal val="visible"/>
                                      </p:to>
                                    </p:set>
                                    <p:animEffect filter="fade" transition="in">
                                      <p:cBhvr>
                                        <p:cTn dur="1000"/>
                                        <p:tgtEl>
                                          <p:spTgt spid="18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4">
                                            <p:txEl>
                                              <p:pRg end="4" st="4"/>
                                            </p:txEl>
                                          </p:spTgt>
                                        </p:tgtEl>
                                        <p:attrNameLst>
                                          <p:attrName>style.visibility</p:attrName>
                                        </p:attrNameLst>
                                      </p:cBhvr>
                                      <p:to>
                                        <p:strVal val="visible"/>
                                      </p:to>
                                    </p:set>
                                    <p:animEffect filter="fade" transition="in">
                                      <p:cBhvr>
                                        <p:cTn dur="1000"/>
                                        <p:tgtEl>
                                          <p:spTgt spid="186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gebe1d2d615_1_469"/>
          <p:cNvSpPr txBox="1"/>
          <p:nvPr>
            <p:ph idx="1" type="body"/>
          </p:nvPr>
        </p:nvSpPr>
        <p:spPr>
          <a:xfrm>
            <a:off x="379725" y="1082275"/>
            <a:ext cx="6671100" cy="3086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Random variable x can take only three values (1, 2 and 3), each with equal probability.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Probability mass function is:</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P(X) = 1 = 1/3,</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P(X) = 2 = 1/3,</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P(X) = 3 = 1/3,</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Probability of X = 3/5 = 0.</a:t>
            </a:r>
            <a:endParaRPr sz="1800">
              <a:latin typeface="Montserrat Medium"/>
              <a:ea typeface="Montserrat Medium"/>
              <a:cs typeface="Montserrat Medium"/>
              <a:sym typeface="Montserrat Medium"/>
            </a:endParaRPr>
          </a:p>
        </p:txBody>
      </p:sp>
      <p:sp>
        <p:nvSpPr>
          <p:cNvPr id="1871" name="Google Shape;1871;gebe1d2d615_1_469"/>
          <p:cNvSpPr txBox="1"/>
          <p:nvPr>
            <p:ph type="title"/>
          </p:nvPr>
        </p:nvSpPr>
        <p:spPr>
          <a:xfrm>
            <a:off x="46232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0">
                                            <p:txEl>
                                              <p:pRg end="0" st="0"/>
                                            </p:txEl>
                                          </p:spTgt>
                                        </p:tgtEl>
                                        <p:attrNameLst>
                                          <p:attrName>style.visibility</p:attrName>
                                        </p:attrNameLst>
                                      </p:cBhvr>
                                      <p:to>
                                        <p:strVal val="visible"/>
                                      </p:to>
                                    </p:set>
                                    <p:animEffect filter="fade" transition="in">
                                      <p:cBhvr>
                                        <p:cTn dur="1000"/>
                                        <p:tgtEl>
                                          <p:spTgt spid="18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0">
                                            <p:txEl>
                                              <p:pRg end="1" st="1"/>
                                            </p:txEl>
                                          </p:spTgt>
                                        </p:tgtEl>
                                        <p:attrNameLst>
                                          <p:attrName>style.visibility</p:attrName>
                                        </p:attrNameLst>
                                      </p:cBhvr>
                                      <p:to>
                                        <p:strVal val="visible"/>
                                      </p:to>
                                    </p:set>
                                    <p:animEffect filter="fade" transition="in">
                                      <p:cBhvr>
                                        <p:cTn dur="1000"/>
                                        <p:tgtEl>
                                          <p:spTgt spid="18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0">
                                            <p:txEl>
                                              <p:pRg end="2" st="2"/>
                                            </p:txEl>
                                          </p:spTgt>
                                        </p:tgtEl>
                                        <p:attrNameLst>
                                          <p:attrName>style.visibility</p:attrName>
                                        </p:attrNameLst>
                                      </p:cBhvr>
                                      <p:to>
                                        <p:strVal val="visible"/>
                                      </p:to>
                                    </p:set>
                                    <p:animEffect filter="fade" transition="in">
                                      <p:cBhvr>
                                        <p:cTn dur="1000"/>
                                        <p:tgtEl>
                                          <p:spTgt spid="18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0">
                                            <p:txEl>
                                              <p:pRg end="3" st="3"/>
                                            </p:txEl>
                                          </p:spTgt>
                                        </p:tgtEl>
                                        <p:attrNameLst>
                                          <p:attrName>style.visibility</p:attrName>
                                        </p:attrNameLst>
                                      </p:cBhvr>
                                      <p:to>
                                        <p:strVal val="visible"/>
                                      </p:to>
                                    </p:set>
                                    <p:animEffect filter="fade" transition="in">
                                      <p:cBhvr>
                                        <p:cTn dur="1000"/>
                                        <p:tgtEl>
                                          <p:spTgt spid="18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0">
                                            <p:txEl>
                                              <p:pRg end="4" st="4"/>
                                            </p:txEl>
                                          </p:spTgt>
                                        </p:tgtEl>
                                        <p:attrNameLst>
                                          <p:attrName>style.visibility</p:attrName>
                                        </p:attrNameLst>
                                      </p:cBhvr>
                                      <p:to>
                                        <p:strVal val="visible"/>
                                      </p:to>
                                    </p:set>
                                    <p:animEffect filter="fade" transition="in">
                                      <p:cBhvr>
                                        <p:cTn dur="1000"/>
                                        <p:tgtEl>
                                          <p:spTgt spid="18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0">
                                            <p:txEl>
                                              <p:pRg end="5" st="5"/>
                                            </p:txEl>
                                          </p:spTgt>
                                        </p:tgtEl>
                                        <p:attrNameLst>
                                          <p:attrName>style.visibility</p:attrName>
                                        </p:attrNameLst>
                                      </p:cBhvr>
                                      <p:to>
                                        <p:strVal val="visible"/>
                                      </p:to>
                                    </p:set>
                                    <p:animEffect filter="fade" transition="in">
                                      <p:cBhvr>
                                        <p:cTn dur="1000"/>
                                        <p:tgtEl>
                                          <p:spTgt spid="187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gebe1d2d615_1_474"/>
          <p:cNvSpPr txBox="1"/>
          <p:nvPr>
            <p:ph idx="1" type="body"/>
          </p:nvPr>
        </p:nvSpPr>
        <p:spPr>
          <a:xfrm>
            <a:off x="365875" y="1093000"/>
            <a:ext cx="6170700" cy="3086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Let X be a random variable, and P of X equal to x is the probability mass function given.</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t/>
            </a:r>
            <a:endParaRPr sz="1800">
              <a:latin typeface="Montserrat Medium"/>
              <a:ea typeface="Montserrat Medium"/>
              <a:cs typeface="Montserrat Medium"/>
              <a:sym typeface="Montserrat Medium"/>
            </a:endParaRPr>
          </a:p>
          <a:p>
            <a:pPr indent="0" lvl="0" marL="457200" rtl="0" algn="l">
              <a:lnSpc>
                <a:spcPct val="150000"/>
              </a:lnSpc>
              <a:spcBef>
                <a:spcPts val="100"/>
              </a:spcBef>
              <a:spcAft>
                <a:spcPts val="0"/>
              </a:spcAft>
              <a:buNone/>
            </a:pPr>
            <a:r>
              <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Find the value of k.</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Find the probability mass function of P of X less than equal to 6.</a:t>
            </a:r>
            <a:endParaRPr sz="1800">
              <a:latin typeface="Montserrat Medium"/>
              <a:ea typeface="Montserrat Medium"/>
              <a:cs typeface="Montserrat Medium"/>
              <a:sym typeface="Montserrat Medium"/>
            </a:endParaRPr>
          </a:p>
        </p:txBody>
      </p:sp>
      <p:sp>
        <p:nvSpPr>
          <p:cNvPr id="1877" name="Google Shape;1877;gebe1d2d615_1_47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Homework</a:t>
            </a:r>
            <a:endParaRPr>
              <a:solidFill>
                <a:schemeClr val="lt2"/>
              </a:solidFill>
              <a:latin typeface="Montserrat ExtraBold"/>
              <a:ea typeface="Montserrat ExtraBold"/>
              <a:cs typeface="Montserrat ExtraBold"/>
              <a:sym typeface="Montserrat ExtraBold"/>
            </a:endParaRPr>
          </a:p>
        </p:txBody>
      </p:sp>
      <p:graphicFrame>
        <p:nvGraphicFramePr>
          <p:cNvPr id="1878" name="Google Shape;1878;gebe1d2d615_1_474"/>
          <p:cNvGraphicFramePr/>
          <p:nvPr/>
        </p:nvGraphicFramePr>
        <p:xfrm>
          <a:off x="481475" y="2134775"/>
          <a:ext cx="3000000" cy="3000000"/>
        </p:xfrm>
        <a:graphic>
          <a:graphicData uri="http://schemas.openxmlformats.org/drawingml/2006/table">
            <a:tbl>
              <a:tblPr bandRow="1">
                <a:noFill/>
                <a:tableStyleId>{E0B3FC69-7B3F-4C09-80F2-402EF0E716B8}</a:tableStyleId>
              </a:tblPr>
              <a:tblGrid>
                <a:gridCol w="879000"/>
                <a:gridCol w="457575"/>
                <a:gridCol w="521850"/>
                <a:gridCol w="621425"/>
                <a:gridCol w="557150"/>
                <a:gridCol w="600000"/>
                <a:gridCol w="754000"/>
                <a:gridCol w="810775"/>
                <a:gridCol w="1032450"/>
              </a:tblGrid>
              <a:tr h="436975">
                <a:tc>
                  <a:txBody>
                    <a:bodyPr/>
                    <a:lstStyle/>
                    <a:p>
                      <a:pPr indent="0" lvl="0" marL="0" rtl="0" algn="ctr">
                        <a:lnSpc>
                          <a:spcPct val="150000"/>
                        </a:lnSpc>
                        <a:spcBef>
                          <a:spcPts val="0"/>
                        </a:spcBef>
                        <a:spcAft>
                          <a:spcPts val="0"/>
                        </a:spcAft>
                        <a:buNone/>
                      </a:pPr>
                      <a:r>
                        <a:rPr b="1" lang="en-GB" sz="1600">
                          <a:solidFill>
                            <a:schemeClr val="lt1"/>
                          </a:solidFill>
                          <a:latin typeface="Montserrat"/>
                          <a:ea typeface="Montserrat"/>
                          <a:cs typeface="Montserrat"/>
                          <a:sym typeface="Montserrat"/>
                        </a:rPr>
                        <a:t>X</a:t>
                      </a:r>
                      <a:endParaRPr b="1" sz="1600">
                        <a:solidFill>
                          <a:schemeClr val="lt1"/>
                        </a:solidFill>
                        <a:latin typeface="Montserrat"/>
                        <a:ea typeface="Montserrat"/>
                        <a:cs typeface="Montserrat"/>
                        <a:sym typeface="Montserrat"/>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1600">
                          <a:solidFill>
                            <a:schemeClr val="lt1"/>
                          </a:solidFill>
                          <a:latin typeface="Montserrat Medium"/>
                          <a:ea typeface="Montserrat Medium"/>
                          <a:cs typeface="Montserrat Medium"/>
                          <a:sym typeface="Montserrat Medium"/>
                        </a:rPr>
                        <a:t>0</a:t>
                      </a:r>
                      <a:endParaRPr sz="1600">
                        <a:solidFill>
                          <a:schemeClr val="lt1"/>
                        </a:solidFill>
                        <a:latin typeface="Montserrat Medium"/>
                        <a:ea typeface="Montserrat Medium"/>
                        <a:cs typeface="Montserrat Medium"/>
                        <a:sym typeface="Montserrat Medium"/>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1600">
                          <a:solidFill>
                            <a:schemeClr val="lt1"/>
                          </a:solidFill>
                          <a:latin typeface="Montserrat Medium"/>
                          <a:ea typeface="Montserrat Medium"/>
                          <a:cs typeface="Montserrat Medium"/>
                          <a:sym typeface="Montserrat Medium"/>
                        </a:rPr>
                        <a:t>1</a:t>
                      </a:r>
                      <a:endParaRPr sz="1600">
                        <a:solidFill>
                          <a:schemeClr val="lt1"/>
                        </a:solidFill>
                        <a:latin typeface="Montserrat Medium"/>
                        <a:ea typeface="Montserrat Medium"/>
                        <a:cs typeface="Montserrat Medium"/>
                        <a:sym typeface="Montserrat Medium"/>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1600">
                          <a:solidFill>
                            <a:schemeClr val="lt1"/>
                          </a:solidFill>
                          <a:latin typeface="Montserrat Medium"/>
                          <a:ea typeface="Montserrat Medium"/>
                          <a:cs typeface="Montserrat Medium"/>
                          <a:sym typeface="Montserrat Medium"/>
                        </a:rPr>
                        <a:t>2</a:t>
                      </a:r>
                      <a:endParaRPr sz="1600">
                        <a:solidFill>
                          <a:schemeClr val="lt1"/>
                        </a:solidFill>
                        <a:latin typeface="Montserrat Medium"/>
                        <a:ea typeface="Montserrat Medium"/>
                        <a:cs typeface="Montserrat Medium"/>
                        <a:sym typeface="Montserrat Medium"/>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1600">
                          <a:solidFill>
                            <a:schemeClr val="lt1"/>
                          </a:solidFill>
                          <a:latin typeface="Montserrat Medium"/>
                          <a:ea typeface="Montserrat Medium"/>
                          <a:cs typeface="Montserrat Medium"/>
                          <a:sym typeface="Montserrat Medium"/>
                        </a:rPr>
                        <a:t>3</a:t>
                      </a:r>
                      <a:endParaRPr sz="1600">
                        <a:solidFill>
                          <a:schemeClr val="lt1"/>
                        </a:solidFill>
                        <a:latin typeface="Montserrat Medium"/>
                        <a:ea typeface="Montserrat Medium"/>
                        <a:cs typeface="Montserrat Medium"/>
                        <a:sym typeface="Montserrat Medium"/>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1600">
                          <a:solidFill>
                            <a:schemeClr val="lt1"/>
                          </a:solidFill>
                          <a:latin typeface="Montserrat Medium"/>
                          <a:ea typeface="Montserrat Medium"/>
                          <a:cs typeface="Montserrat Medium"/>
                          <a:sym typeface="Montserrat Medium"/>
                        </a:rPr>
                        <a:t>4</a:t>
                      </a:r>
                      <a:endParaRPr sz="1600">
                        <a:solidFill>
                          <a:schemeClr val="lt1"/>
                        </a:solidFill>
                        <a:latin typeface="Montserrat Medium"/>
                        <a:ea typeface="Montserrat Medium"/>
                        <a:cs typeface="Montserrat Medium"/>
                        <a:sym typeface="Montserrat Medium"/>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1600">
                          <a:solidFill>
                            <a:schemeClr val="lt1"/>
                          </a:solidFill>
                          <a:latin typeface="Montserrat Medium"/>
                          <a:ea typeface="Montserrat Medium"/>
                          <a:cs typeface="Montserrat Medium"/>
                          <a:sym typeface="Montserrat Medium"/>
                        </a:rPr>
                        <a:t>5</a:t>
                      </a:r>
                      <a:endParaRPr sz="1600">
                        <a:solidFill>
                          <a:schemeClr val="lt1"/>
                        </a:solidFill>
                        <a:latin typeface="Montserrat Medium"/>
                        <a:ea typeface="Montserrat Medium"/>
                        <a:cs typeface="Montserrat Medium"/>
                        <a:sym typeface="Montserrat Medium"/>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1600">
                          <a:solidFill>
                            <a:schemeClr val="lt1"/>
                          </a:solidFill>
                          <a:latin typeface="Montserrat Medium"/>
                          <a:ea typeface="Montserrat Medium"/>
                          <a:cs typeface="Montserrat Medium"/>
                          <a:sym typeface="Montserrat Medium"/>
                        </a:rPr>
                        <a:t>6</a:t>
                      </a:r>
                      <a:endParaRPr sz="1600">
                        <a:solidFill>
                          <a:schemeClr val="lt1"/>
                        </a:solidFill>
                        <a:latin typeface="Montserrat Medium"/>
                        <a:ea typeface="Montserrat Medium"/>
                        <a:cs typeface="Montserrat Medium"/>
                        <a:sym typeface="Montserrat Medium"/>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1600">
                          <a:solidFill>
                            <a:schemeClr val="lt1"/>
                          </a:solidFill>
                          <a:latin typeface="Montserrat Medium"/>
                          <a:ea typeface="Montserrat Medium"/>
                          <a:cs typeface="Montserrat Medium"/>
                          <a:sym typeface="Montserrat Medium"/>
                        </a:rPr>
                        <a:t>7</a:t>
                      </a:r>
                      <a:endParaRPr sz="1600">
                        <a:solidFill>
                          <a:schemeClr val="lt1"/>
                        </a:solidFill>
                        <a:latin typeface="Montserrat Medium"/>
                        <a:ea typeface="Montserrat Medium"/>
                        <a:cs typeface="Montserrat Medium"/>
                        <a:sym typeface="Montserrat Medium"/>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r>
              <a:tr h="436950">
                <a:tc>
                  <a:txBody>
                    <a:bodyPr/>
                    <a:lstStyle/>
                    <a:p>
                      <a:pPr indent="0" lvl="0" marL="0" rtl="0" algn="ctr">
                        <a:lnSpc>
                          <a:spcPct val="150000"/>
                        </a:lnSpc>
                        <a:spcBef>
                          <a:spcPts val="0"/>
                        </a:spcBef>
                        <a:spcAft>
                          <a:spcPts val="0"/>
                        </a:spcAft>
                        <a:buNone/>
                      </a:pPr>
                      <a:r>
                        <a:rPr b="1" lang="en-GB" sz="1600">
                          <a:solidFill>
                            <a:schemeClr val="lt1"/>
                          </a:solidFill>
                          <a:latin typeface="Montserrat"/>
                          <a:ea typeface="Montserrat"/>
                          <a:cs typeface="Montserrat"/>
                          <a:sym typeface="Montserrat"/>
                        </a:rPr>
                        <a:t>P(X=x)</a:t>
                      </a:r>
                      <a:endParaRPr b="1" sz="1600">
                        <a:solidFill>
                          <a:schemeClr val="lt1"/>
                        </a:solidFill>
                        <a:latin typeface="Montserrat"/>
                        <a:ea typeface="Montserrat"/>
                        <a:cs typeface="Montserrat"/>
                        <a:sym typeface="Montserrat"/>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1600">
                          <a:solidFill>
                            <a:schemeClr val="lt1"/>
                          </a:solidFill>
                          <a:latin typeface="Montserrat Medium"/>
                          <a:ea typeface="Montserrat Medium"/>
                          <a:cs typeface="Montserrat Medium"/>
                          <a:sym typeface="Montserrat Medium"/>
                        </a:rPr>
                        <a:t>0</a:t>
                      </a:r>
                      <a:endParaRPr sz="1600">
                        <a:solidFill>
                          <a:schemeClr val="lt1"/>
                        </a:solidFill>
                        <a:latin typeface="Montserrat Medium"/>
                        <a:ea typeface="Montserrat Medium"/>
                        <a:cs typeface="Montserrat Medium"/>
                        <a:sym typeface="Montserrat Medium"/>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1600">
                          <a:solidFill>
                            <a:schemeClr val="lt1"/>
                          </a:solidFill>
                          <a:latin typeface="Montserrat Medium"/>
                          <a:ea typeface="Montserrat Medium"/>
                          <a:cs typeface="Montserrat Medium"/>
                          <a:sym typeface="Montserrat Medium"/>
                        </a:rPr>
                        <a:t>k</a:t>
                      </a:r>
                      <a:endParaRPr sz="1600">
                        <a:solidFill>
                          <a:schemeClr val="lt1"/>
                        </a:solidFill>
                        <a:latin typeface="Montserrat Medium"/>
                        <a:ea typeface="Montserrat Medium"/>
                        <a:cs typeface="Montserrat Medium"/>
                        <a:sym typeface="Montserrat Medium"/>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1600">
                          <a:solidFill>
                            <a:schemeClr val="lt1"/>
                          </a:solidFill>
                          <a:latin typeface="Montserrat Medium"/>
                          <a:ea typeface="Montserrat Medium"/>
                          <a:cs typeface="Montserrat Medium"/>
                          <a:sym typeface="Montserrat Medium"/>
                        </a:rPr>
                        <a:t>2k</a:t>
                      </a:r>
                      <a:endParaRPr sz="1600">
                        <a:solidFill>
                          <a:schemeClr val="lt1"/>
                        </a:solidFill>
                        <a:latin typeface="Montserrat Medium"/>
                        <a:ea typeface="Montserrat Medium"/>
                        <a:cs typeface="Montserrat Medium"/>
                        <a:sym typeface="Montserrat Medium"/>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1600">
                          <a:solidFill>
                            <a:schemeClr val="lt1"/>
                          </a:solidFill>
                          <a:latin typeface="Montserrat Medium"/>
                          <a:ea typeface="Montserrat Medium"/>
                          <a:cs typeface="Montserrat Medium"/>
                          <a:sym typeface="Montserrat Medium"/>
                        </a:rPr>
                        <a:t>2k</a:t>
                      </a:r>
                      <a:endParaRPr sz="1600">
                        <a:solidFill>
                          <a:schemeClr val="lt1"/>
                        </a:solidFill>
                        <a:latin typeface="Montserrat Medium"/>
                        <a:ea typeface="Montserrat Medium"/>
                        <a:cs typeface="Montserrat Medium"/>
                        <a:sym typeface="Montserrat Medium"/>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1600">
                          <a:solidFill>
                            <a:schemeClr val="lt1"/>
                          </a:solidFill>
                          <a:latin typeface="Montserrat Medium"/>
                          <a:ea typeface="Montserrat Medium"/>
                          <a:cs typeface="Montserrat Medium"/>
                          <a:sym typeface="Montserrat Medium"/>
                        </a:rPr>
                        <a:t>3k</a:t>
                      </a:r>
                      <a:endParaRPr sz="1600">
                        <a:solidFill>
                          <a:schemeClr val="lt1"/>
                        </a:solidFill>
                        <a:latin typeface="Montserrat Medium"/>
                        <a:ea typeface="Montserrat Medium"/>
                        <a:cs typeface="Montserrat Medium"/>
                        <a:sym typeface="Montserrat Medium"/>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1600">
                          <a:solidFill>
                            <a:schemeClr val="lt1"/>
                          </a:solidFill>
                          <a:latin typeface="Montserrat Medium"/>
                          <a:ea typeface="Montserrat Medium"/>
                          <a:cs typeface="Montserrat Medium"/>
                          <a:sym typeface="Montserrat Medium"/>
                        </a:rPr>
                        <a:t>K^2</a:t>
                      </a:r>
                      <a:endParaRPr sz="1600">
                        <a:solidFill>
                          <a:schemeClr val="lt1"/>
                        </a:solidFill>
                        <a:latin typeface="Montserrat Medium"/>
                        <a:ea typeface="Montserrat Medium"/>
                        <a:cs typeface="Montserrat Medium"/>
                        <a:sym typeface="Montserrat Medium"/>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1600">
                          <a:solidFill>
                            <a:schemeClr val="lt1"/>
                          </a:solidFill>
                          <a:latin typeface="Montserrat Medium"/>
                          <a:ea typeface="Montserrat Medium"/>
                          <a:cs typeface="Montserrat Medium"/>
                          <a:sym typeface="Montserrat Medium"/>
                        </a:rPr>
                        <a:t>2k^2</a:t>
                      </a:r>
                      <a:endParaRPr sz="1600">
                        <a:solidFill>
                          <a:schemeClr val="lt1"/>
                        </a:solidFill>
                        <a:latin typeface="Montserrat Medium"/>
                        <a:ea typeface="Montserrat Medium"/>
                        <a:cs typeface="Montserrat Medium"/>
                        <a:sym typeface="Montserrat Medium"/>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GB" sz="1600">
                          <a:solidFill>
                            <a:schemeClr val="lt1"/>
                          </a:solidFill>
                          <a:latin typeface="Montserrat Medium"/>
                          <a:ea typeface="Montserrat Medium"/>
                          <a:cs typeface="Montserrat Medium"/>
                          <a:sym typeface="Montserrat Medium"/>
                        </a:rPr>
                        <a:t>7k^2+k</a:t>
                      </a:r>
                      <a:endParaRPr sz="1600">
                        <a:solidFill>
                          <a:schemeClr val="lt1"/>
                        </a:solidFill>
                        <a:latin typeface="Montserrat Medium"/>
                        <a:ea typeface="Montserrat Medium"/>
                        <a:cs typeface="Montserrat Medium"/>
                        <a:sym typeface="Montserrat Medium"/>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6">
                                            <p:txEl>
                                              <p:pRg end="0" st="0"/>
                                            </p:txEl>
                                          </p:spTgt>
                                        </p:tgtEl>
                                        <p:attrNameLst>
                                          <p:attrName>style.visibility</p:attrName>
                                        </p:attrNameLst>
                                      </p:cBhvr>
                                      <p:to>
                                        <p:strVal val="visible"/>
                                      </p:to>
                                    </p:set>
                                    <p:animEffect filter="fade" transition="in">
                                      <p:cBhvr>
                                        <p:cTn dur="1000"/>
                                        <p:tgtEl>
                                          <p:spTgt spid="18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6">
                                            <p:txEl>
                                              <p:pRg end="1" st="1"/>
                                            </p:txEl>
                                          </p:spTgt>
                                        </p:tgtEl>
                                        <p:attrNameLst>
                                          <p:attrName>style.visibility</p:attrName>
                                        </p:attrNameLst>
                                      </p:cBhvr>
                                      <p:to>
                                        <p:strVal val="visible"/>
                                      </p:to>
                                    </p:set>
                                    <p:animEffect filter="fade" transition="in">
                                      <p:cBhvr>
                                        <p:cTn dur="1000"/>
                                        <p:tgtEl>
                                          <p:spTgt spid="18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6">
                                            <p:txEl>
                                              <p:pRg end="2" st="2"/>
                                            </p:txEl>
                                          </p:spTgt>
                                        </p:tgtEl>
                                        <p:attrNameLst>
                                          <p:attrName>style.visibility</p:attrName>
                                        </p:attrNameLst>
                                      </p:cBhvr>
                                      <p:to>
                                        <p:strVal val="visible"/>
                                      </p:to>
                                    </p:set>
                                    <p:animEffect filter="fade" transition="in">
                                      <p:cBhvr>
                                        <p:cTn dur="1000"/>
                                        <p:tgtEl>
                                          <p:spTgt spid="18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6">
                                            <p:txEl>
                                              <p:pRg end="3" st="3"/>
                                            </p:txEl>
                                          </p:spTgt>
                                        </p:tgtEl>
                                        <p:attrNameLst>
                                          <p:attrName>style.visibility</p:attrName>
                                        </p:attrNameLst>
                                      </p:cBhvr>
                                      <p:to>
                                        <p:strVal val="visible"/>
                                      </p:to>
                                    </p:set>
                                    <p:animEffect filter="fade" transition="in">
                                      <p:cBhvr>
                                        <p:cTn dur="1000"/>
                                        <p:tgtEl>
                                          <p:spTgt spid="18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6">
                                            <p:txEl>
                                              <p:pRg end="4" st="4"/>
                                            </p:txEl>
                                          </p:spTgt>
                                        </p:tgtEl>
                                        <p:attrNameLst>
                                          <p:attrName>style.visibility</p:attrName>
                                        </p:attrNameLst>
                                      </p:cBhvr>
                                      <p:to>
                                        <p:strVal val="visible"/>
                                      </p:to>
                                    </p:set>
                                    <p:animEffect filter="fade" transition="in">
                                      <p:cBhvr>
                                        <p:cTn dur="1000"/>
                                        <p:tgtEl>
                                          <p:spTgt spid="18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6">
                                            <p:txEl>
                                              <p:pRg end="5" st="5"/>
                                            </p:txEl>
                                          </p:spTgt>
                                        </p:tgtEl>
                                        <p:attrNameLst>
                                          <p:attrName>style.visibility</p:attrName>
                                        </p:attrNameLst>
                                      </p:cBhvr>
                                      <p:to>
                                        <p:strVal val="visible"/>
                                      </p:to>
                                    </p:set>
                                    <p:animEffect filter="fade" transition="in">
                                      <p:cBhvr>
                                        <p:cTn dur="1000"/>
                                        <p:tgtEl>
                                          <p:spTgt spid="187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gebe1d2d615_1_848"/>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C01S04L04. Probability Density Function</a:t>
            </a:r>
            <a:endParaRPr b="0" sz="2400">
              <a:latin typeface="Montserrat ExtraBold"/>
              <a:ea typeface="Montserrat ExtraBold"/>
              <a:cs typeface="Montserrat ExtraBold"/>
              <a:sym typeface="Montserrat ExtraBold"/>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gebe1d2d615_1_852"/>
          <p:cNvSpPr txBox="1"/>
          <p:nvPr>
            <p:ph idx="1" type="body"/>
          </p:nvPr>
        </p:nvSpPr>
        <p:spPr>
          <a:xfrm>
            <a:off x="411875" y="1393025"/>
            <a:ext cx="6649800" cy="2786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Density of a continuous random variable lying between a certain range of values.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Probability distribution function.</a:t>
            </a:r>
            <a:endParaRPr sz="1800">
              <a:latin typeface="Montserrat Medium"/>
              <a:ea typeface="Montserrat Medium"/>
              <a:cs typeface="Montserrat Medium"/>
              <a:sym typeface="Montserrat Medium"/>
            </a:endParaRPr>
          </a:p>
          <a:p>
            <a:pPr indent="0" lvl="0" marL="1828800" rtl="0" algn="l">
              <a:lnSpc>
                <a:spcPct val="150000"/>
              </a:lnSpc>
              <a:spcBef>
                <a:spcPts val="100"/>
              </a:spcBef>
              <a:spcAft>
                <a:spcPts val="0"/>
              </a:spcAft>
              <a:buNone/>
            </a:pPr>
            <a:r>
              <a:rPr lang="en-GB" sz="1800">
                <a:latin typeface="Montserrat Medium"/>
                <a:ea typeface="Montserrat Medium"/>
                <a:cs typeface="Montserrat Medium"/>
                <a:sym typeface="Montserrat Medium"/>
              </a:rPr>
              <a:t>Or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Probability function.</a:t>
            </a:r>
            <a:endParaRPr sz="1800">
              <a:latin typeface="Montserrat Medium"/>
              <a:ea typeface="Montserrat Medium"/>
              <a:cs typeface="Montserrat Medium"/>
              <a:sym typeface="Montserrat Medium"/>
            </a:endParaRPr>
          </a:p>
        </p:txBody>
      </p:sp>
      <p:sp>
        <p:nvSpPr>
          <p:cNvPr id="1889" name="Google Shape;1889;gebe1d2d615_1_85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Probability Density Function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8">
                                            <p:txEl>
                                              <p:pRg end="0" st="0"/>
                                            </p:txEl>
                                          </p:spTgt>
                                        </p:tgtEl>
                                        <p:attrNameLst>
                                          <p:attrName>style.visibility</p:attrName>
                                        </p:attrNameLst>
                                      </p:cBhvr>
                                      <p:to>
                                        <p:strVal val="visible"/>
                                      </p:to>
                                    </p:set>
                                    <p:animEffect filter="fade" transition="in">
                                      <p:cBhvr>
                                        <p:cTn dur="1000"/>
                                        <p:tgtEl>
                                          <p:spTgt spid="18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8">
                                            <p:txEl>
                                              <p:pRg end="1" st="1"/>
                                            </p:txEl>
                                          </p:spTgt>
                                        </p:tgtEl>
                                        <p:attrNameLst>
                                          <p:attrName>style.visibility</p:attrName>
                                        </p:attrNameLst>
                                      </p:cBhvr>
                                      <p:to>
                                        <p:strVal val="visible"/>
                                      </p:to>
                                    </p:set>
                                    <p:animEffect filter="fade" transition="in">
                                      <p:cBhvr>
                                        <p:cTn dur="1000"/>
                                        <p:tgtEl>
                                          <p:spTgt spid="18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8">
                                            <p:txEl>
                                              <p:pRg end="2" st="2"/>
                                            </p:txEl>
                                          </p:spTgt>
                                        </p:tgtEl>
                                        <p:attrNameLst>
                                          <p:attrName>style.visibility</p:attrName>
                                        </p:attrNameLst>
                                      </p:cBhvr>
                                      <p:to>
                                        <p:strVal val="visible"/>
                                      </p:to>
                                    </p:set>
                                    <p:animEffect filter="fade" transition="in">
                                      <p:cBhvr>
                                        <p:cTn dur="1000"/>
                                        <p:tgtEl>
                                          <p:spTgt spid="18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8">
                                            <p:txEl>
                                              <p:pRg end="3" st="3"/>
                                            </p:txEl>
                                          </p:spTgt>
                                        </p:tgtEl>
                                        <p:attrNameLst>
                                          <p:attrName>style.visibility</p:attrName>
                                        </p:attrNameLst>
                                      </p:cBhvr>
                                      <p:to>
                                        <p:strVal val="visible"/>
                                      </p:to>
                                    </p:set>
                                    <p:animEffect filter="fade" transition="in">
                                      <p:cBhvr>
                                        <p:cTn dur="1000"/>
                                        <p:tgtEl>
                                          <p:spTgt spid="188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gebe1d2d615_1_857"/>
          <p:cNvSpPr txBox="1"/>
          <p:nvPr>
            <p:ph idx="1" type="body"/>
          </p:nvPr>
        </p:nvSpPr>
        <p:spPr>
          <a:xfrm>
            <a:off x="411875" y="1245700"/>
            <a:ext cx="62424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Set of values or sometimes it is referred to as cumulative distribution function.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Probability mass function (PMF).</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Defined for continuous random variables.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Defined for discrete random variables.</a:t>
            </a:r>
            <a:endParaRPr sz="1800">
              <a:latin typeface="Montserrat Medium"/>
              <a:ea typeface="Montserrat Medium"/>
              <a:cs typeface="Montserrat Medium"/>
              <a:sym typeface="Montserrat Medium"/>
            </a:endParaRPr>
          </a:p>
        </p:txBody>
      </p:sp>
      <p:sp>
        <p:nvSpPr>
          <p:cNvPr id="1895" name="Google Shape;1895;gebe1d2d615_1_85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Probability Density Function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xEl>
                                              <p:pRg end="0" st="0"/>
                                            </p:txEl>
                                          </p:spTgt>
                                        </p:tgtEl>
                                        <p:attrNameLst>
                                          <p:attrName>style.visibility</p:attrName>
                                        </p:attrNameLst>
                                      </p:cBhvr>
                                      <p:to>
                                        <p:strVal val="visible"/>
                                      </p:to>
                                    </p:set>
                                    <p:animEffect filter="fade" transition="in">
                                      <p:cBhvr>
                                        <p:cTn dur="1000"/>
                                        <p:tgtEl>
                                          <p:spTgt spid="18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xEl>
                                              <p:pRg end="1" st="1"/>
                                            </p:txEl>
                                          </p:spTgt>
                                        </p:tgtEl>
                                        <p:attrNameLst>
                                          <p:attrName>style.visibility</p:attrName>
                                        </p:attrNameLst>
                                      </p:cBhvr>
                                      <p:to>
                                        <p:strVal val="visible"/>
                                      </p:to>
                                    </p:set>
                                    <p:animEffect filter="fade" transition="in">
                                      <p:cBhvr>
                                        <p:cTn dur="1000"/>
                                        <p:tgtEl>
                                          <p:spTgt spid="18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xEl>
                                              <p:pRg end="2" st="2"/>
                                            </p:txEl>
                                          </p:spTgt>
                                        </p:tgtEl>
                                        <p:attrNameLst>
                                          <p:attrName>style.visibility</p:attrName>
                                        </p:attrNameLst>
                                      </p:cBhvr>
                                      <p:to>
                                        <p:strVal val="visible"/>
                                      </p:to>
                                    </p:set>
                                    <p:animEffect filter="fade" transition="in">
                                      <p:cBhvr>
                                        <p:cTn dur="1000"/>
                                        <p:tgtEl>
                                          <p:spTgt spid="18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xEl>
                                              <p:pRg end="3" st="3"/>
                                            </p:txEl>
                                          </p:spTgt>
                                        </p:tgtEl>
                                        <p:attrNameLst>
                                          <p:attrName>style.visibility</p:attrName>
                                        </p:attrNameLst>
                                      </p:cBhvr>
                                      <p:to>
                                        <p:strVal val="visible"/>
                                      </p:to>
                                    </p:set>
                                    <p:animEffect filter="fade" transition="in">
                                      <p:cBhvr>
                                        <p:cTn dur="1000"/>
                                        <p:tgtEl>
                                          <p:spTgt spid="189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gebe1d2d615_1_862"/>
          <p:cNvSpPr txBox="1"/>
          <p:nvPr>
            <p:ph idx="1" type="body"/>
          </p:nvPr>
        </p:nvSpPr>
        <p:spPr>
          <a:xfrm>
            <a:off x="411875" y="1245700"/>
            <a:ext cx="62424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Defined in the form of an integral of the density.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Denoted by f (x).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Positive or non-negative.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Integral of PDF over the entire space is always equal to 1.</a:t>
            </a:r>
            <a:endParaRPr sz="1800">
              <a:latin typeface="Montserrat Medium"/>
              <a:ea typeface="Montserrat Medium"/>
              <a:cs typeface="Montserrat Medium"/>
              <a:sym typeface="Montserrat Medium"/>
            </a:endParaRPr>
          </a:p>
        </p:txBody>
      </p:sp>
      <p:sp>
        <p:nvSpPr>
          <p:cNvPr id="1901" name="Google Shape;1901;gebe1d2d615_1_86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Probability Density Function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0">
                                            <p:txEl>
                                              <p:pRg end="0" st="0"/>
                                            </p:txEl>
                                          </p:spTgt>
                                        </p:tgtEl>
                                        <p:attrNameLst>
                                          <p:attrName>style.visibility</p:attrName>
                                        </p:attrNameLst>
                                      </p:cBhvr>
                                      <p:to>
                                        <p:strVal val="visible"/>
                                      </p:to>
                                    </p:set>
                                    <p:animEffect filter="fade" transition="in">
                                      <p:cBhvr>
                                        <p:cTn dur="1000"/>
                                        <p:tgtEl>
                                          <p:spTgt spid="19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0">
                                            <p:txEl>
                                              <p:pRg end="1" st="1"/>
                                            </p:txEl>
                                          </p:spTgt>
                                        </p:tgtEl>
                                        <p:attrNameLst>
                                          <p:attrName>style.visibility</p:attrName>
                                        </p:attrNameLst>
                                      </p:cBhvr>
                                      <p:to>
                                        <p:strVal val="visible"/>
                                      </p:to>
                                    </p:set>
                                    <p:animEffect filter="fade" transition="in">
                                      <p:cBhvr>
                                        <p:cTn dur="1000"/>
                                        <p:tgtEl>
                                          <p:spTgt spid="19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0">
                                            <p:txEl>
                                              <p:pRg end="2" st="2"/>
                                            </p:txEl>
                                          </p:spTgt>
                                        </p:tgtEl>
                                        <p:attrNameLst>
                                          <p:attrName>style.visibility</p:attrName>
                                        </p:attrNameLst>
                                      </p:cBhvr>
                                      <p:to>
                                        <p:strVal val="visible"/>
                                      </p:to>
                                    </p:set>
                                    <p:animEffect filter="fade" transition="in">
                                      <p:cBhvr>
                                        <p:cTn dur="1000"/>
                                        <p:tgtEl>
                                          <p:spTgt spid="19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0">
                                            <p:txEl>
                                              <p:pRg end="3" st="3"/>
                                            </p:txEl>
                                          </p:spTgt>
                                        </p:tgtEl>
                                        <p:attrNameLst>
                                          <p:attrName>style.visibility</p:attrName>
                                        </p:attrNameLst>
                                      </p:cBhvr>
                                      <p:to>
                                        <p:strVal val="visible"/>
                                      </p:to>
                                    </p:set>
                                    <p:animEffect filter="fade" transition="in">
                                      <p:cBhvr>
                                        <p:cTn dur="1000"/>
                                        <p:tgtEl>
                                          <p:spTgt spid="190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e672268506_0_122"/>
          <p:cNvSpPr txBox="1"/>
          <p:nvPr>
            <p:ph idx="1" type="body"/>
          </p:nvPr>
        </p:nvSpPr>
        <p:spPr>
          <a:xfrm>
            <a:off x="868175" y="1044900"/>
            <a:ext cx="5219700" cy="33150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To understand the strengths and weaknesses of a particular team or player.</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Use probability and odds to foretell outcomes regarding the team’s performance and members in the sport.</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To determine in what areas their team is strong enough and in which areas they have to work to attain victory.</a:t>
            </a:r>
            <a:endParaRPr sz="1700">
              <a:latin typeface="Montserrat Medium"/>
              <a:ea typeface="Montserrat Medium"/>
              <a:cs typeface="Montserrat Medium"/>
              <a:sym typeface="Montserrat Medium"/>
            </a:endParaRPr>
          </a:p>
        </p:txBody>
      </p:sp>
      <p:sp>
        <p:nvSpPr>
          <p:cNvPr id="455" name="Google Shape;455;ge672268506_0_122"/>
          <p:cNvSpPr txBox="1"/>
          <p:nvPr>
            <p:ph type="title"/>
          </p:nvPr>
        </p:nvSpPr>
        <p:spPr>
          <a:xfrm>
            <a:off x="396000" y="394800"/>
            <a:ext cx="7671000" cy="6501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Real-life applications - </a:t>
            </a:r>
            <a:r>
              <a:rPr i="1" lang="en-GB">
                <a:solidFill>
                  <a:schemeClr val="lt2"/>
                </a:solidFill>
                <a:latin typeface="Montserrat ExtraBold"/>
                <a:ea typeface="Montserrat ExtraBold"/>
                <a:cs typeface="Montserrat ExtraBold"/>
                <a:sym typeface="Montserrat ExtraBold"/>
              </a:rPr>
              <a:t>Sport Strategies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xEl>
                                              <p:pRg end="0" st="0"/>
                                            </p:txEl>
                                          </p:spTgt>
                                        </p:tgtEl>
                                        <p:attrNameLst>
                                          <p:attrName>style.visibility</p:attrName>
                                        </p:attrNameLst>
                                      </p:cBhvr>
                                      <p:to>
                                        <p:strVal val="visible"/>
                                      </p:to>
                                    </p:set>
                                    <p:animEffect filter="fade" transition="in">
                                      <p:cBhvr>
                                        <p:cTn dur="1000"/>
                                        <p:tgtEl>
                                          <p:spTgt spid="4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xEl>
                                              <p:pRg end="1" st="1"/>
                                            </p:txEl>
                                          </p:spTgt>
                                        </p:tgtEl>
                                        <p:attrNameLst>
                                          <p:attrName>style.visibility</p:attrName>
                                        </p:attrNameLst>
                                      </p:cBhvr>
                                      <p:to>
                                        <p:strVal val="visible"/>
                                      </p:to>
                                    </p:set>
                                    <p:animEffect filter="fade" transition="in">
                                      <p:cBhvr>
                                        <p:cTn dur="1000"/>
                                        <p:tgtEl>
                                          <p:spTgt spid="4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xEl>
                                              <p:pRg end="2" st="2"/>
                                            </p:txEl>
                                          </p:spTgt>
                                        </p:tgtEl>
                                        <p:attrNameLst>
                                          <p:attrName>style.visibility</p:attrName>
                                        </p:attrNameLst>
                                      </p:cBhvr>
                                      <p:to>
                                        <p:strVal val="visible"/>
                                      </p:to>
                                    </p:set>
                                    <p:animEffect filter="fade" transition="in">
                                      <p:cBhvr>
                                        <p:cTn dur="1000"/>
                                        <p:tgtEl>
                                          <p:spTgt spid="45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gebe1d2d615_1_867"/>
          <p:cNvSpPr txBox="1"/>
          <p:nvPr>
            <p:ph idx="1" type="body"/>
          </p:nvPr>
        </p:nvSpPr>
        <p:spPr>
          <a:xfrm>
            <a:off x="365875" y="1339450"/>
            <a:ext cx="5463300" cy="2796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Distinct range of values.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Probability density function of normal distribution.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Mean and deviation exists.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Create a database or statistics,</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Science to represent the real-valued variables.</a:t>
            </a:r>
            <a:endParaRPr sz="1800">
              <a:latin typeface="Montserrat Medium"/>
              <a:ea typeface="Montserrat Medium"/>
              <a:cs typeface="Montserrat Medium"/>
              <a:sym typeface="Montserrat Medium"/>
            </a:endParaRPr>
          </a:p>
        </p:txBody>
      </p:sp>
      <p:sp>
        <p:nvSpPr>
          <p:cNvPr id="1907" name="Google Shape;1907;gebe1d2d615_1_86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Probability Density Function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6">
                                            <p:txEl>
                                              <p:pRg end="0" st="0"/>
                                            </p:txEl>
                                          </p:spTgt>
                                        </p:tgtEl>
                                        <p:attrNameLst>
                                          <p:attrName>style.visibility</p:attrName>
                                        </p:attrNameLst>
                                      </p:cBhvr>
                                      <p:to>
                                        <p:strVal val="visible"/>
                                      </p:to>
                                    </p:set>
                                    <p:animEffect filter="fade" transition="in">
                                      <p:cBhvr>
                                        <p:cTn dur="1000"/>
                                        <p:tgtEl>
                                          <p:spTgt spid="19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6">
                                            <p:txEl>
                                              <p:pRg end="1" st="1"/>
                                            </p:txEl>
                                          </p:spTgt>
                                        </p:tgtEl>
                                        <p:attrNameLst>
                                          <p:attrName>style.visibility</p:attrName>
                                        </p:attrNameLst>
                                      </p:cBhvr>
                                      <p:to>
                                        <p:strVal val="visible"/>
                                      </p:to>
                                    </p:set>
                                    <p:animEffect filter="fade" transition="in">
                                      <p:cBhvr>
                                        <p:cTn dur="1000"/>
                                        <p:tgtEl>
                                          <p:spTgt spid="19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6">
                                            <p:txEl>
                                              <p:pRg end="2" st="2"/>
                                            </p:txEl>
                                          </p:spTgt>
                                        </p:tgtEl>
                                        <p:attrNameLst>
                                          <p:attrName>style.visibility</p:attrName>
                                        </p:attrNameLst>
                                      </p:cBhvr>
                                      <p:to>
                                        <p:strVal val="visible"/>
                                      </p:to>
                                    </p:set>
                                    <p:animEffect filter="fade" transition="in">
                                      <p:cBhvr>
                                        <p:cTn dur="1000"/>
                                        <p:tgtEl>
                                          <p:spTgt spid="19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6">
                                            <p:txEl>
                                              <p:pRg end="3" st="3"/>
                                            </p:txEl>
                                          </p:spTgt>
                                        </p:tgtEl>
                                        <p:attrNameLst>
                                          <p:attrName>style.visibility</p:attrName>
                                        </p:attrNameLst>
                                      </p:cBhvr>
                                      <p:to>
                                        <p:strVal val="visible"/>
                                      </p:to>
                                    </p:set>
                                    <p:animEffect filter="fade" transition="in">
                                      <p:cBhvr>
                                        <p:cTn dur="1000"/>
                                        <p:tgtEl>
                                          <p:spTgt spid="19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6">
                                            <p:txEl>
                                              <p:pRg end="4" st="4"/>
                                            </p:txEl>
                                          </p:spTgt>
                                        </p:tgtEl>
                                        <p:attrNameLst>
                                          <p:attrName>style.visibility</p:attrName>
                                        </p:attrNameLst>
                                      </p:cBhvr>
                                      <p:to>
                                        <p:strVal val="visible"/>
                                      </p:to>
                                    </p:set>
                                    <p:animEffect filter="fade" transition="in">
                                      <p:cBhvr>
                                        <p:cTn dur="1000"/>
                                        <p:tgtEl>
                                          <p:spTgt spid="190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gebe1d2d615_1_872"/>
          <p:cNvSpPr txBox="1"/>
          <p:nvPr>
            <p:ph idx="1" type="body"/>
          </p:nvPr>
        </p:nvSpPr>
        <p:spPr>
          <a:xfrm>
            <a:off x="411875" y="1114425"/>
            <a:ext cx="6242400" cy="3064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We find P of X equal to x, it does not work.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Calculate the probability of X lying in an interval (a, b).</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Calculate it for P of X greater than a and less than b.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Using a Probability Density Function.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P(a&lt;X&lt;b) = ∫ba f(x) dx</a:t>
            </a:r>
            <a:endParaRPr sz="1800">
              <a:latin typeface="Montserrat Medium"/>
              <a:ea typeface="Montserrat Medium"/>
              <a:cs typeface="Montserrat Medium"/>
              <a:sym typeface="Montserrat Medium"/>
            </a:endParaRPr>
          </a:p>
        </p:txBody>
      </p:sp>
      <p:sp>
        <p:nvSpPr>
          <p:cNvPr id="1913" name="Google Shape;1913;gebe1d2d615_1_87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2">
                                            <p:txEl>
                                              <p:pRg end="0" st="0"/>
                                            </p:txEl>
                                          </p:spTgt>
                                        </p:tgtEl>
                                        <p:attrNameLst>
                                          <p:attrName>style.visibility</p:attrName>
                                        </p:attrNameLst>
                                      </p:cBhvr>
                                      <p:to>
                                        <p:strVal val="visible"/>
                                      </p:to>
                                    </p:set>
                                    <p:animEffect filter="fade" transition="in">
                                      <p:cBhvr>
                                        <p:cTn dur="1000"/>
                                        <p:tgtEl>
                                          <p:spTgt spid="19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2">
                                            <p:txEl>
                                              <p:pRg end="1" st="1"/>
                                            </p:txEl>
                                          </p:spTgt>
                                        </p:tgtEl>
                                        <p:attrNameLst>
                                          <p:attrName>style.visibility</p:attrName>
                                        </p:attrNameLst>
                                      </p:cBhvr>
                                      <p:to>
                                        <p:strVal val="visible"/>
                                      </p:to>
                                    </p:set>
                                    <p:animEffect filter="fade" transition="in">
                                      <p:cBhvr>
                                        <p:cTn dur="1000"/>
                                        <p:tgtEl>
                                          <p:spTgt spid="19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2">
                                            <p:txEl>
                                              <p:pRg end="2" st="2"/>
                                            </p:txEl>
                                          </p:spTgt>
                                        </p:tgtEl>
                                        <p:attrNameLst>
                                          <p:attrName>style.visibility</p:attrName>
                                        </p:attrNameLst>
                                      </p:cBhvr>
                                      <p:to>
                                        <p:strVal val="visible"/>
                                      </p:to>
                                    </p:set>
                                    <p:animEffect filter="fade" transition="in">
                                      <p:cBhvr>
                                        <p:cTn dur="1000"/>
                                        <p:tgtEl>
                                          <p:spTgt spid="19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2">
                                            <p:txEl>
                                              <p:pRg end="3" st="3"/>
                                            </p:txEl>
                                          </p:spTgt>
                                        </p:tgtEl>
                                        <p:attrNameLst>
                                          <p:attrName>style.visibility</p:attrName>
                                        </p:attrNameLst>
                                      </p:cBhvr>
                                      <p:to>
                                        <p:strVal val="visible"/>
                                      </p:to>
                                    </p:set>
                                    <p:animEffect filter="fade" transition="in">
                                      <p:cBhvr>
                                        <p:cTn dur="1000"/>
                                        <p:tgtEl>
                                          <p:spTgt spid="19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2">
                                            <p:txEl>
                                              <p:pRg end="4" st="4"/>
                                            </p:txEl>
                                          </p:spTgt>
                                        </p:tgtEl>
                                        <p:attrNameLst>
                                          <p:attrName>style.visibility</p:attrName>
                                        </p:attrNameLst>
                                      </p:cBhvr>
                                      <p:to>
                                        <p:strVal val="visible"/>
                                      </p:to>
                                    </p:set>
                                    <p:animEffect filter="fade" transition="in">
                                      <p:cBhvr>
                                        <p:cTn dur="1000"/>
                                        <p:tgtEl>
                                          <p:spTgt spid="191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gebe1d2d615_1_877"/>
          <p:cNvSpPr txBox="1"/>
          <p:nvPr>
            <p:ph idx="1" type="body"/>
          </p:nvPr>
        </p:nvSpPr>
        <p:spPr>
          <a:xfrm>
            <a:off x="411875" y="1245700"/>
            <a:ext cx="62424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Between certain limits, say a and b, and is calculated by finding the area under its curve and the X-axis,</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Lower limit (a),</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Upper limit (b),</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PDF is given by [P(x)=∫abf(x)dx] </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100"/>
              </a:spcAft>
              <a:buNone/>
            </a:pPr>
            <a:r>
              <a:rPr lang="en-GB" sz="1800">
                <a:latin typeface="Montserrat Medium"/>
                <a:ea typeface="Montserrat Medium"/>
                <a:cs typeface="Montserrat Medium"/>
                <a:sym typeface="Montserrat Medium"/>
              </a:rPr>
              <a:t>Probability of x = integral of f(x) dx from ‘a’ to ‘b’.</a:t>
            </a:r>
            <a:endParaRPr sz="1800">
              <a:latin typeface="Montserrat Medium"/>
              <a:ea typeface="Montserrat Medium"/>
              <a:cs typeface="Montserrat Medium"/>
              <a:sym typeface="Montserrat Medium"/>
            </a:endParaRPr>
          </a:p>
        </p:txBody>
      </p:sp>
      <p:sp>
        <p:nvSpPr>
          <p:cNvPr id="1919" name="Google Shape;1919;gebe1d2d615_1_87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Properties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8">
                                            <p:txEl>
                                              <p:pRg end="0" st="0"/>
                                            </p:txEl>
                                          </p:spTgt>
                                        </p:tgtEl>
                                        <p:attrNameLst>
                                          <p:attrName>style.visibility</p:attrName>
                                        </p:attrNameLst>
                                      </p:cBhvr>
                                      <p:to>
                                        <p:strVal val="visible"/>
                                      </p:to>
                                    </p:set>
                                    <p:animEffect filter="fade" transition="in">
                                      <p:cBhvr>
                                        <p:cTn dur="1000"/>
                                        <p:tgtEl>
                                          <p:spTgt spid="19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8">
                                            <p:txEl>
                                              <p:pRg end="1" st="1"/>
                                            </p:txEl>
                                          </p:spTgt>
                                        </p:tgtEl>
                                        <p:attrNameLst>
                                          <p:attrName>style.visibility</p:attrName>
                                        </p:attrNameLst>
                                      </p:cBhvr>
                                      <p:to>
                                        <p:strVal val="visible"/>
                                      </p:to>
                                    </p:set>
                                    <p:animEffect filter="fade" transition="in">
                                      <p:cBhvr>
                                        <p:cTn dur="1000"/>
                                        <p:tgtEl>
                                          <p:spTgt spid="19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8">
                                            <p:txEl>
                                              <p:pRg end="2" st="2"/>
                                            </p:txEl>
                                          </p:spTgt>
                                        </p:tgtEl>
                                        <p:attrNameLst>
                                          <p:attrName>style.visibility</p:attrName>
                                        </p:attrNameLst>
                                      </p:cBhvr>
                                      <p:to>
                                        <p:strVal val="visible"/>
                                      </p:to>
                                    </p:set>
                                    <p:animEffect filter="fade" transition="in">
                                      <p:cBhvr>
                                        <p:cTn dur="1000"/>
                                        <p:tgtEl>
                                          <p:spTgt spid="19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8">
                                            <p:txEl>
                                              <p:pRg end="3" st="3"/>
                                            </p:txEl>
                                          </p:spTgt>
                                        </p:tgtEl>
                                        <p:attrNameLst>
                                          <p:attrName>style.visibility</p:attrName>
                                        </p:attrNameLst>
                                      </p:cBhvr>
                                      <p:to>
                                        <p:strVal val="visible"/>
                                      </p:to>
                                    </p:set>
                                    <p:animEffect filter="fade" transition="in">
                                      <p:cBhvr>
                                        <p:cTn dur="1000"/>
                                        <p:tgtEl>
                                          <p:spTgt spid="19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8">
                                            <p:txEl>
                                              <p:pRg end="4" st="4"/>
                                            </p:txEl>
                                          </p:spTgt>
                                        </p:tgtEl>
                                        <p:attrNameLst>
                                          <p:attrName>style.visibility</p:attrName>
                                        </p:attrNameLst>
                                      </p:cBhvr>
                                      <p:to>
                                        <p:strVal val="visible"/>
                                      </p:to>
                                    </p:set>
                                    <p:animEffect filter="fade" transition="in">
                                      <p:cBhvr>
                                        <p:cTn dur="1000"/>
                                        <p:tgtEl>
                                          <p:spTgt spid="191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gebe1d2d615_1_882"/>
          <p:cNvSpPr txBox="1"/>
          <p:nvPr>
            <p:ph idx="1" type="body"/>
          </p:nvPr>
        </p:nvSpPr>
        <p:spPr>
          <a:xfrm>
            <a:off x="365875" y="1092975"/>
            <a:ext cx="6242400" cy="3075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Non-negative for all the possible values, i.e. f of x greater than equal to 0, for all x.</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Density curve and horizontal X-axis is equal to 1.</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[∫−∞∞f(x)dx=1]</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Density function curve is continuous,</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Defines itself over a range of continuous values or the domain of the variable.</a:t>
            </a:r>
            <a:endParaRPr sz="1800">
              <a:latin typeface="Montserrat Medium"/>
              <a:ea typeface="Montserrat Medium"/>
              <a:cs typeface="Montserrat Medium"/>
              <a:sym typeface="Montserrat Medium"/>
            </a:endParaRPr>
          </a:p>
        </p:txBody>
      </p:sp>
      <p:sp>
        <p:nvSpPr>
          <p:cNvPr id="1925" name="Google Shape;1925;gebe1d2d615_1_88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Properties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4">
                                            <p:txEl>
                                              <p:pRg end="0" st="0"/>
                                            </p:txEl>
                                          </p:spTgt>
                                        </p:tgtEl>
                                        <p:attrNameLst>
                                          <p:attrName>style.visibility</p:attrName>
                                        </p:attrNameLst>
                                      </p:cBhvr>
                                      <p:to>
                                        <p:strVal val="visible"/>
                                      </p:to>
                                    </p:set>
                                    <p:animEffect filter="fade" transition="in">
                                      <p:cBhvr>
                                        <p:cTn dur="1000"/>
                                        <p:tgtEl>
                                          <p:spTgt spid="19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4">
                                            <p:txEl>
                                              <p:pRg end="1" st="1"/>
                                            </p:txEl>
                                          </p:spTgt>
                                        </p:tgtEl>
                                        <p:attrNameLst>
                                          <p:attrName>style.visibility</p:attrName>
                                        </p:attrNameLst>
                                      </p:cBhvr>
                                      <p:to>
                                        <p:strVal val="visible"/>
                                      </p:to>
                                    </p:set>
                                    <p:animEffect filter="fade" transition="in">
                                      <p:cBhvr>
                                        <p:cTn dur="1000"/>
                                        <p:tgtEl>
                                          <p:spTgt spid="19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4">
                                            <p:txEl>
                                              <p:pRg end="2" st="2"/>
                                            </p:txEl>
                                          </p:spTgt>
                                        </p:tgtEl>
                                        <p:attrNameLst>
                                          <p:attrName>style.visibility</p:attrName>
                                        </p:attrNameLst>
                                      </p:cBhvr>
                                      <p:to>
                                        <p:strVal val="visible"/>
                                      </p:to>
                                    </p:set>
                                    <p:animEffect filter="fade" transition="in">
                                      <p:cBhvr>
                                        <p:cTn dur="1000"/>
                                        <p:tgtEl>
                                          <p:spTgt spid="19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4">
                                            <p:txEl>
                                              <p:pRg end="3" st="3"/>
                                            </p:txEl>
                                          </p:spTgt>
                                        </p:tgtEl>
                                        <p:attrNameLst>
                                          <p:attrName>style.visibility</p:attrName>
                                        </p:attrNameLst>
                                      </p:cBhvr>
                                      <p:to>
                                        <p:strVal val="visible"/>
                                      </p:to>
                                    </p:set>
                                    <p:animEffect filter="fade" transition="in">
                                      <p:cBhvr>
                                        <p:cTn dur="1000"/>
                                        <p:tgtEl>
                                          <p:spTgt spid="19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4">
                                            <p:txEl>
                                              <p:pRg end="4" st="4"/>
                                            </p:txEl>
                                          </p:spTgt>
                                        </p:tgtEl>
                                        <p:attrNameLst>
                                          <p:attrName>style.visibility</p:attrName>
                                        </p:attrNameLst>
                                      </p:cBhvr>
                                      <p:to>
                                        <p:strVal val="visible"/>
                                      </p:to>
                                    </p:set>
                                    <p:animEffect filter="fade" transition="in">
                                      <p:cBhvr>
                                        <p:cTn dur="1000"/>
                                        <p:tgtEl>
                                          <p:spTgt spid="192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gebe1d2d615_1_887"/>
          <p:cNvSpPr txBox="1"/>
          <p:nvPr>
            <p:ph idx="1" type="body"/>
          </p:nvPr>
        </p:nvSpPr>
        <p:spPr>
          <a:xfrm>
            <a:off x="411875" y="1245700"/>
            <a:ext cx="57819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Used in modelling the annual data of atmospheric NOx temporal concentration.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Used to model the diesel engine combustion.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Calculate the probabilities associated with the random variables.</a:t>
            </a:r>
            <a:endParaRPr sz="1800">
              <a:latin typeface="Montserrat Medium"/>
              <a:ea typeface="Montserrat Medium"/>
              <a:cs typeface="Montserrat Medium"/>
              <a:sym typeface="Montserrat Medium"/>
            </a:endParaRPr>
          </a:p>
        </p:txBody>
      </p:sp>
      <p:sp>
        <p:nvSpPr>
          <p:cNvPr id="1931" name="Google Shape;1931;gebe1d2d615_1_88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Applications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0">
                                            <p:txEl>
                                              <p:pRg end="0" st="0"/>
                                            </p:txEl>
                                          </p:spTgt>
                                        </p:tgtEl>
                                        <p:attrNameLst>
                                          <p:attrName>style.visibility</p:attrName>
                                        </p:attrNameLst>
                                      </p:cBhvr>
                                      <p:to>
                                        <p:strVal val="visible"/>
                                      </p:to>
                                    </p:set>
                                    <p:animEffect filter="fade" transition="in">
                                      <p:cBhvr>
                                        <p:cTn dur="1000"/>
                                        <p:tgtEl>
                                          <p:spTgt spid="19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0">
                                            <p:txEl>
                                              <p:pRg end="1" st="1"/>
                                            </p:txEl>
                                          </p:spTgt>
                                        </p:tgtEl>
                                        <p:attrNameLst>
                                          <p:attrName>style.visibility</p:attrName>
                                        </p:attrNameLst>
                                      </p:cBhvr>
                                      <p:to>
                                        <p:strVal val="visible"/>
                                      </p:to>
                                    </p:set>
                                    <p:animEffect filter="fade" transition="in">
                                      <p:cBhvr>
                                        <p:cTn dur="1000"/>
                                        <p:tgtEl>
                                          <p:spTgt spid="19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0">
                                            <p:txEl>
                                              <p:pRg end="2" st="2"/>
                                            </p:txEl>
                                          </p:spTgt>
                                        </p:tgtEl>
                                        <p:attrNameLst>
                                          <p:attrName>style.visibility</p:attrName>
                                        </p:attrNameLst>
                                      </p:cBhvr>
                                      <p:to>
                                        <p:strVal val="visible"/>
                                      </p:to>
                                    </p:set>
                                    <p:animEffect filter="fade" transition="in">
                                      <p:cBhvr>
                                        <p:cTn dur="1000"/>
                                        <p:tgtEl>
                                          <p:spTgt spid="193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gebe1d2d615_1_892"/>
          <p:cNvSpPr txBox="1"/>
          <p:nvPr>
            <p:ph idx="1" type="body"/>
          </p:nvPr>
        </p:nvSpPr>
        <p:spPr>
          <a:xfrm>
            <a:off x="322975" y="1105050"/>
            <a:ext cx="64782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Probability density function of a distribution is,</a:t>
            </a:r>
            <a:endParaRPr sz="1800">
              <a:latin typeface="Montserrat Medium"/>
              <a:ea typeface="Montserrat Medium"/>
              <a:cs typeface="Montserrat Medium"/>
              <a:sym typeface="Montserrat Medium"/>
            </a:endParaRPr>
          </a:p>
          <a:p>
            <a:pPr indent="0" lvl="0" marL="914400" rtl="0" algn="l">
              <a:lnSpc>
                <a:spcPct val="150000"/>
              </a:lnSpc>
              <a:spcBef>
                <a:spcPts val="100"/>
              </a:spcBef>
              <a:spcAft>
                <a:spcPts val="0"/>
              </a:spcAft>
              <a:buNone/>
            </a:pPr>
            <a:r>
              <a:rPr lang="en-GB" sz="1800">
                <a:latin typeface="Montserrat Medium"/>
                <a:ea typeface="Montserrat Medium"/>
                <a:cs typeface="Montserrat Medium"/>
                <a:sym typeface="Montserrat Medium"/>
              </a:rPr>
              <a:t>f(x) = x for 0&lt;x&lt;1</a:t>
            </a:r>
            <a:endParaRPr sz="1800">
              <a:latin typeface="Montserrat Medium"/>
              <a:ea typeface="Montserrat Medium"/>
              <a:cs typeface="Montserrat Medium"/>
              <a:sym typeface="Montserrat Medium"/>
            </a:endParaRPr>
          </a:p>
          <a:p>
            <a:pPr indent="0" lvl="0" marL="914400" rtl="0" algn="l">
              <a:lnSpc>
                <a:spcPct val="150000"/>
              </a:lnSpc>
              <a:spcBef>
                <a:spcPts val="100"/>
              </a:spcBef>
              <a:spcAft>
                <a:spcPts val="0"/>
              </a:spcAft>
              <a:buNone/>
            </a:pPr>
            <a:r>
              <a:rPr lang="en-GB" sz="1800">
                <a:latin typeface="Montserrat Medium"/>
                <a:ea typeface="Montserrat Medium"/>
                <a:cs typeface="Montserrat Medium"/>
                <a:sym typeface="Montserrat Medium"/>
              </a:rPr>
              <a:t>f(x) = 2-x for 1&lt;x&lt;2 </a:t>
            </a:r>
            <a:endParaRPr sz="1800">
              <a:latin typeface="Montserrat Medium"/>
              <a:ea typeface="Montserrat Medium"/>
              <a:cs typeface="Montserrat Medium"/>
              <a:sym typeface="Montserrat Medium"/>
            </a:endParaRPr>
          </a:p>
          <a:p>
            <a:pPr indent="0" lvl="0" marL="914400" rtl="0" algn="l">
              <a:lnSpc>
                <a:spcPct val="150000"/>
              </a:lnSpc>
              <a:spcBef>
                <a:spcPts val="100"/>
              </a:spcBef>
              <a:spcAft>
                <a:spcPts val="0"/>
              </a:spcAft>
              <a:buNone/>
            </a:pPr>
            <a:r>
              <a:rPr lang="en-GB" sz="1800">
                <a:latin typeface="Montserrat Medium"/>
                <a:ea typeface="Montserrat Medium"/>
                <a:cs typeface="Montserrat Medium"/>
                <a:sym typeface="Montserrat Medium"/>
              </a:rPr>
              <a:t>f(x) = 0 for x&gt;0</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Calculate the density within the interval.</a:t>
            </a:r>
            <a:endParaRPr sz="1800">
              <a:latin typeface="Montserrat Medium"/>
              <a:ea typeface="Montserrat Medium"/>
              <a:cs typeface="Montserrat Medium"/>
              <a:sym typeface="Montserrat Medium"/>
            </a:endParaRPr>
          </a:p>
          <a:p>
            <a:pPr indent="0" lvl="0" marL="457200" rtl="0" algn="l">
              <a:lnSpc>
                <a:spcPct val="150000"/>
              </a:lnSpc>
              <a:spcBef>
                <a:spcPts val="100"/>
              </a:spcBef>
              <a:spcAft>
                <a:spcPts val="100"/>
              </a:spcAft>
              <a:buNone/>
            </a:pPr>
            <a:r>
              <a:rPr lang="en-GB" sz="1800">
                <a:latin typeface="Montserrat Medium"/>
                <a:ea typeface="Montserrat Medium"/>
                <a:cs typeface="Montserrat Medium"/>
                <a:sym typeface="Montserrat Medium"/>
              </a:rPr>
              <a:t>(0.5 &lt; x &lt; 1.5)</a:t>
            </a:r>
            <a:endParaRPr sz="1800">
              <a:latin typeface="Montserrat Medium"/>
              <a:ea typeface="Montserrat Medium"/>
              <a:cs typeface="Montserrat Medium"/>
              <a:sym typeface="Montserrat Medium"/>
            </a:endParaRPr>
          </a:p>
        </p:txBody>
      </p:sp>
      <p:sp>
        <p:nvSpPr>
          <p:cNvPr id="1937" name="Google Shape;1937;gebe1d2d615_1_89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Problem</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6">
                                            <p:txEl>
                                              <p:pRg end="0" st="0"/>
                                            </p:txEl>
                                          </p:spTgt>
                                        </p:tgtEl>
                                        <p:attrNameLst>
                                          <p:attrName>style.visibility</p:attrName>
                                        </p:attrNameLst>
                                      </p:cBhvr>
                                      <p:to>
                                        <p:strVal val="visible"/>
                                      </p:to>
                                    </p:set>
                                    <p:animEffect filter="fade" transition="in">
                                      <p:cBhvr>
                                        <p:cTn dur="1000"/>
                                        <p:tgtEl>
                                          <p:spTgt spid="19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6">
                                            <p:txEl>
                                              <p:pRg end="1" st="1"/>
                                            </p:txEl>
                                          </p:spTgt>
                                        </p:tgtEl>
                                        <p:attrNameLst>
                                          <p:attrName>style.visibility</p:attrName>
                                        </p:attrNameLst>
                                      </p:cBhvr>
                                      <p:to>
                                        <p:strVal val="visible"/>
                                      </p:to>
                                    </p:set>
                                    <p:animEffect filter="fade" transition="in">
                                      <p:cBhvr>
                                        <p:cTn dur="1000"/>
                                        <p:tgtEl>
                                          <p:spTgt spid="19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6">
                                            <p:txEl>
                                              <p:pRg end="2" st="2"/>
                                            </p:txEl>
                                          </p:spTgt>
                                        </p:tgtEl>
                                        <p:attrNameLst>
                                          <p:attrName>style.visibility</p:attrName>
                                        </p:attrNameLst>
                                      </p:cBhvr>
                                      <p:to>
                                        <p:strVal val="visible"/>
                                      </p:to>
                                    </p:set>
                                    <p:animEffect filter="fade" transition="in">
                                      <p:cBhvr>
                                        <p:cTn dur="1000"/>
                                        <p:tgtEl>
                                          <p:spTgt spid="19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6">
                                            <p:txEl>
                                              <p:pRg end="3" st="3"/>
                                            </p:txEl>
                                          </p:spTgt>
                                        </p:tgtEl>
                                        <p:attrNameLst>
                                          <p:attrName>style.visibility</p:attrName>
                                        </p:attrNameLst>
                                      </p:cBhvr>
                                      <p:to>
                                        <p:strVal val="visible"/>
                                      </p:to>
                                    </p:set>
                                    <p:animEffect filter="fade" transition="in">
                                      <p:cBhvr>
                                        <p:cTn dur="1000"/>
                                        <p:tgtEl>
                                          <p:spTgt spid="193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6">
                                            <p:txEl>
                                              <p:pRg end="4" st="4"/>
                                            </p:txEl>
                                          </p:spTgt>
                                        </p:tgtEl>
                                        <p:attrNameLst>
                                          <p:attrName>style.visibility</p:attrName>
                                        </p:attrNameLst>
                                      </p:cBhvr>
                                      <p:to>
                                        <p:strVal val="visible"/>
                                      </p:to>
                                    </p:set>
                                    <p:animEffect filter="fade" transition="in">
                                      <p:cBhvr>
                                        <p:cTn dur="1000"/>
                                        <p:tgtEl>
                                          <p:spTgt spid="193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6">
                                            <p:txEl>
                                              <p:pRg end="5" st="5"/>
                                            </p:txEl>
                                          </p:spTgt>
                                        </p:tgtEl>
                                        <p:attrNameLst>
                                          <p:attrName>style.visibility</p:attrName>
                                        </p:attrNameLst>
                                      </p:cBhvr>
                                      <p:to>
                                        <p:strVal val="visible"/>
                                      </p:to>
                                    </p:set>
                                    <p:animEffect filter="fade" transition="in">
                                      <p:cBhvr>
                                        <p:cTn dur="1000"/>
                                        <p:tgtEl>
                                          <p:spTgt spid="193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gebe1d2d615_1_897"/>
          <p:cNvSpPr txBox="1"/>
          <p:nvPr>
            <p:ph idx="1" type="body"/>
          </p:nvPr>
        </p:nvSpPr>
        <p:spPr>
          <a:xfrm>
            <a:off x="322975" y="1028700"/>
            <a:ext cx="6478200" cy="3009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Calculate the probability density function for the x greater than 0.5 and x less than 1.5.</a:t>
            </a:r>
            <a:endParaRPr sz="1800">
              <a:latin typeface="Montserrat Medium"/>
              <a:ea typeface="Montserrat Medium"/>
              <a:cs typeface="Montserrat Medium"/>
              <a:sym typeface="Montserrat Medium"/>
            </a:endParaRPr>
          </a:p>
          <a:p>
            <a:pPr indent="0" lvl="0" marL="914400" rtl="0" algn="l">
              <a:lnSpc>
                <a:spcPct val="150000"/>
              </a:lnSpc>
              <a:spcBef>
                <a:spcPts val="100"/>
              </a:spcBef>
              <a:spcAft>
                <a:spcPts val="0"/>
              </a:spcAft>
              <a:buNone/>
            </a:pPr>
            <a:r>
              <a:rPr lang="en-GB" sz="1800">
                <a:latin typeface="Montserrat Medium"/>
                <a:ea typeface="Montserrat Medium"/>
                <a:cs typeface="Montserrat Medium"/>
                <a:sym typeface="Montserrat Medium"/>
              </a:rPr>
              <a:t>P(0.5&lt; x&lt; 1.5) = ∫0.5 1.5 f(x)dx</a:t>
            </a:r>
            <a:endParaRPr sz="1800">
              <a:latin typeface="Montserrat Medium"/>
              <a:ea typeface="Montserrat Medium"/>
              <a:cs typeface="Montserrat Medium"/>
              <a:sym typeface="Montserrat Medium"/>
            </a:endParaRPr>
          </a:p>
          <a:p>
            <a:pPr indent="0" lvl="0" marL="914400" rtl="0" algn="l">
              <a:lnSpc>
                <a:spcPct val="150000"/>
              </a:lnSpc>
              <a:spcBef>
                <a:spcPts val="100"/>
              </a:spcBef>
              <a:spcAft>
                <a:spcPts val="0"/>
              </a:spcAft>
              <a:buNone/>
            </a:pPr>
            <a:r>
              <a:rPr lang="en-GB" sz="1800">
                <a:latin typeface="Montserrat Medium"/>
                <a:ea typeface="Montserrat Medium"/>
                <a:cs typeface="Montserrat Medium"/>
                <a:sym typeface="Montserrat Medium"/>
              </a:rPr>
              <a:t>=∫0.5 1 f(x)dx + ∫1 1.5 f(x)dx</a:t>
            </a:r>
            <a:endParaRPr sz="1800">
              <a:latin typeface="Montserrat Medium"/>
              <a:ea typeface="Montserrat Medium"/>
              <a:cs typeface="Montserrat Medium"/>
              <a:sym typeface="Montserrat Medium"/>
            </a:endParaRPr>
          </a:p>
          <a:p>
            <a:pPr indent="0" lvl="0" marL="914400" rtl="0" algn="l">
              <a:lnSpc>
                <a:spcPct val="150000"/>
              </a:lnSpc>
              <a:spcBef>
                <a:spcPts val="100"/>
              </a:spcBef>
              <a:spcAft>
                <a:spcPts val="0"/>
              </a:spcAft>
              <a:buNone/>
            </a:pPr>
            <a:r>
              <a:rPr lang="en-GB" sz="1800">
                <a:latin typeface="Montserrat Medium"/>
                <a:ea typeface="Montserrat Medium"/>
                <a:cs typeface="Montserrat Medium"/>
                <a:sym typeface="Montserrat Medium"/>
              </a:rPr>
              <a:t>=∫0.5 1 xdx + ∫1 1.5 (2−x) dx</a:t>
            </a:r>
            <a:endParaRPr sz="1800">
              <a:latin typeface="Montserrat Medium"/>
              <a:ea typeface="Montserrat Medium"/>
              <a:cs typeface="Montserrat Medium"/>
              <a:sym typeface="Montserrat Medium"/>
            </a:endParaRPr>
          </a:p>
          <a:p>
            <a:pPr indent="0" lvl="0" marL="914400" rtl="0" algn="l">
              <a:lnSpc>
                <a:spcPct val="150000"/>
              </a:lnSpc>
              <a:spcBef>
                <a:spcPts val="100"/>
              </a:spcBef>
              <a:spcAft>
                <a:spcPts val="0"/>
              </a:spcAft>
              <a:buNone/>
            </a:pPr>
            <a:r>
              <a:rPr lang="en-GB" sz="1800">
                <a:latin typeface="Montserrat Medium"/>
                <a:ea typeface="Montserrat Medium"/>
                <a:cs typeface="Montserrat Medium"/>
                <a:sym typeface="Montserrat Medium"/>
              </a:rPr>
              <a:t>=(x2/2) 0.5 1+((2x−(x2/2)))1 1.5</a:t>
            </a:r>
            <a:endParaRPr sz="1800">
              <a:latin typeface="Montserrat Medium"/>
              <a:ea typeface="Montserrat Medium"/>
              <a:cs typeface="Montserrat Medium"/>
              <a:sym typeface="Montserrat Medium"/>
            </a:endParaRPr>
          </a:p>
          <a:p>
            <a:pPr indent="457200" lvl="0" marL="457200" rtl="0" algn="l">
              <a:lnSpc>
                <a:spcPct val="150000"/>
              </a:lnSpc>
              <a:spcBef>
                <a:spcPts val="100"/>
              </a:spcBef>
              <a:spcAft>
                <a:spcPts val="0"/>
              </a:spcAft>
              <a:buNone/>
            </a:pPr>
            <a:r>
              <a:rPr lang="en-GB" sz="1800">
                <a:latin typeface="Montserrat Medium"/>
                <a:ea typeface="Montserrat Medium"/>
                <a:cs typeface="Montserrat Medium"/>
                <a:sym typeface="Montserrat Medium"/>
              </a:rPr>
              <a:t>=3/4</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P(x)&gt;0.5 and P(x)&lt;1.5 = 3/4.</a:t>
            </a:r>
            <a:endParaRPr sz="1800">
              <a:latin typeface="Montserrat Medium"/>
              <a:ea typeface="Montserrat Medium"/>
              <a:cs typeface="Montserrat Medium"/>
              <a:sym typeface="Montserrat Medium"/>
            </a:endParaRPr>
          </a:p>
        </p:txBody>
      </p:sp>
      <p:sp>
        <p:nvSpPr>
          <p:cNvPr id="1943" name="Google Shape;1943;gebe1d2d615_1_89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Solution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2">
                                            <p:txEl>
                                              <p:pRg end="0" st="0"/>
                                            </p:txEl>
                                          </p:spTgt>
                                        </p:tgtEl>
                                        <p:attrNameLst>
                                          <p:attrName>style.visibility</p:attrName>
                                        </p:attrNameLst>
                                      </p:cBhvr>
                                      <p:to>
                                        <p:strVal val="visible"/>
                                      </p:to>
                                    </p:set>
                                    <p:animEffect filter="fade" transition="in">
                                      <p:cBhvr>
                                        <p:cTn dur="1000"/>
                                        <p:tgtEl>
                                          <p:spTgt spid="19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2">
                                            <p:txEl>
                                              <p:pRg end="1" st="1"/>
                                            </p:txEl>
                                          </p:spTgt>
                                        </p:tgtEl>
                                        <p:attrNameLst>
                                          <p:attrName>style.visibility</p:attrName>
                                        </p:attrNameLst>
                                      </p:cBhvr>
                                      <p:to>
                                        <p:strVal val="visible"/>
                                      </p:to>
                                    </p:set>
                                    <p:animEffect filter="fade" transition="in">
                                      <p:cBhvr>
                                        <p:cTn dur="1000"/>
                                        <p:tgtEl>
                                          <p:spTgt spid="19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2">
                                            <p:txEl>
                                              <p:pRg end="2" st="2"/>
                                            </p:txEl>
                                          </p:spTgt>
                                        </p:tgtEl>
                                        <p:attrNameLst>
                                          <p:attrName>style.visibility</p:attrName>
                                        </p:attrNameLst>
                                      </p:cBhvr>
                                      <p:to>
                                        <p:strVal val="visible"/>
                                      </p:to>
                                    </p:set>
                                    <p:animEffect filter="fade" transition="in">
                                      <p:cBhvr>
                                        <p:cTn dur="1000"/>
                                        <p:tgtEl>
                                          <p:spTgt spid="19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2">
                                            <p:txEl>
                                              <p:pRg end="3" st="3"/>
                                            </p:txEl>
                                          </p:spTgt>
                                        </p:tgtEl>
                                        <p:attrNameLst>
                                          <p:attrName>style.visibility</p:attrName>
                                        </p:attrNameLst>
                                      </p:cBhvr>
                                      <p:to>
                                        <p:strVal val="visible"/>
                                      </p:to>
                                    </p:set>
                                    <p:animEffect filter="fade" transition="in">
                                      <p:cBhvr>
                                        <p:cTn dur="1000"/>
                                        <p:tgtEl>
                                          <p:spTgt spid="19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2">
                                            <p:txEl>
                                              <p:pRg end="4" st="4"/>
                                            </p:txEl>
                                          </p:spTgt>
                                        </p:tgtEl>
                                        <p:attrNameLst>
                                          <p:attrName>style.visibility</p:attrName>
                                        </p:attrNameLst>
                                      </p:cBhvr>
                                      <p:to>
                                        <p:strVal val="visible"/>
                                      </p:to>
                                    </p:set>
                                    <p:animEffect filter="fade" transition="in">
                                      <p:cBhvr>
                                        <p:cTn dur="1000"/>
                                        <p:tgtEl>
                                          <p:spTgt spid="19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2">
                                            <p:txEl>
                                              <p:pRg end="5" st="5"/>
                                            </p:txEl>
                                          </p:spTgt>
                                        </p:tgtEl>
                                        <p:attrNameLst>
                                          <p:attrName>style.visibility</p:attrName>
                                        </p:attrNameLst>
                                      </p:cBhvr>
                                      <p:to>
                                        <p:strVal val="visible"/>
                                      </p:to>
                                    </p:set>
                                    <p:animEffect filter="fade" transition="in">
                                      <p:cBhvr>
                                        <p:cTn dur="1000"/>
                                        <p:tgtEl>
                                          <p:spTgt spid="19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2">
                                            <p:txEl>
                                              <p:pRg end="6" st="6"/>
                                            </p:txEl>
                                          </p:spTgt>
                                        </p:tgtEl>
                                        <p:attrNameLst>
                                          <p:attrName>style.visibility</p:attrName>
                                        </p:attrNameLst>
                                      </p:cBhvr>
                                      <p:to>
                                        <p:strVal val="visible"/>
                                      </p:to>
                                    </p:set>
                                    <p:animEffect filter="fade" transition="in">
                                      <p:cBhvr>
                                        <p:cTn dur="1000"/>
                                        <p:tgtEl>
                                          <p:spTgt spid="194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gebe1d2d615_1_902"/>
          <p:cNvSpPr txBox="1"/>
          <p:nvPr>
            <p:ph idx="1" type="body"/>
          </p:nvPr>
        </p:nvSpPr>
        <p:spPr>
          <a:xfrm>
            <a:off x="322975" y="1157300"/>
            <a:ext cx="5956500" cy="2881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Non-normalized probability density function of a certain continuous random variable X is:</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f(x) = 1/(1+x^2)</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Find the probability that is x is greater than one,</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P(X&gt;1).</a:t>
            </a:r>
            <a:endParaRPr sz="1800">
              <a:latin typeface="Montserrat Medium"/>
              <a:ea typeface="Montserrat Medium"/>
              <a:cs typeface="Montserrat Medium"/>
              <a:sym typeface="Montserrat Medium"/>
            </a:endParaRPr>
          </a:p>
        </p:txBody>
      </p:sp>
      <p:sp>
        <p:nvSpPr>
          <p:cNvPr id="1949" name="Google Shape;1949;gebe1d2d615_1_90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Homework</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8">
                                            <p:txEl>
                                              <p:pRg end="0" st="0"/>
                                            </p:txEl>
                                          </p:spTgt>
                                        </p:tgtEl>
                                        <p:attrNameLst>
                                          <p:attrName>style.visibility</p:attrName>
                                        </p:attrNameLst>
                                      </p:cBhvr>
                                      <p:to>
                                        <p:strVal val="visible"/>
                                      </p:to>
                                    </p:set>
                                    <p:animEffect filter="fade" transition="in">
                                      <p:cBhvr>
                                        <p:cTn dur="1000"/>
                                        <p:tgtEl>
                                          <p:spTgt spid="19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8">
                                            <p:txEl>
                                              <p:pRg end="1" st="1"/>
                                            </p:txEl>
                                          </p:spTgt>
                                        </p:tgtEl>
                                        <p:attrNameLst>
                                          <p:attrName>style.visibility</p:attrName>
                                        </p:attrNameLst>
                                      </p:cBhvr>
                                      <p:to>
                                        <p:strVal val="visible"/>
                                      </p:to>
                                    </p:set>
                                    <p:animEffect filter="fade" transition="in">
                                      <p:cBhvr>
                                        <p:cTn dur="1000"/>
                                        <p:tgtEl>
                                          <p:spTgt spid="19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8">
                                            <p:txEl>
                                              <p:pRg end="2" st="2"/>
                                            </p:txEl>
                                          </p:spTgt>
                                        </p:tgtEl>
                                        <p:attrNameLst>
                                          <p:attrName>style.visibility</p:attrName>
                                        </p:attrNameLst>
                                      </p:cBhvr>
                                      <p:to>
                                        <p:strVal val="visible"/>
                                      </p:to>
                                    </p:set>
                                    <p:animEffect filter="fade" transition="in">
                                      <p:cBhvr>
                                        <p:cTn dur="1000"/>
                                        <p:tgtEl>
                                          <p:spTgt spid="19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8">
                                            <p:txEl>
                                              <p:pRg end="3" st="3"/>
                                            </p:txEl>
                                          </p:spTgt>
                                        </p:tgtEl>
                                        <p:attrNameLst>
                                          <p:attrName>style.visibility</p:attrName>
                                        </p:attrNameLst>
                                      </p:cBhvr>
                                      <p:to>
                                        <p:strVal val="visible"/>
                                      </p:to>
                                    </p:set>
                                    <p:animEffect filter="fade" transition="in">
                                      <p:cBhvr>
                                        <p:cTn dur="1000"/>
                                        <p:tgtEl>
                                          <p:spTgt spid="194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gebe1d2d615_1_907"/>
          <p:cNvSpPr txBox="1"/>
          <p:nvPr>
            <p:ph idx="1" type="body"/>
          </p:nvPr>
        </p:nvSpPr>
        <p:spPr>
          <a:xfrm>
            <a:off x="322975" y="1028700"/>
            <a:ext cx="6478200" cy="3009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 certain continuous random variable has a probability density function given by:</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f(x) = Cx(1-x)^2</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Where,</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 x can be any number in the real interval [0, 1].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Compute C using the normalization condition on probability density functions.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Options for the question are 2, 12, 24 and 6.</a:t>
            </a:r>
            <a:endParaRPr sz="1800">
              <a:latin typeface="Montserrat Medium"/>
              <a:ea typeface="Montserrat Medium"/>
              <a:cs typeface="Montserrat Medium"/>
              <a:sym typeface="Montserrat Medium"/>
            </a:endParaRPr>
          </a:p>
        </p:txBody>
      </p:sp>
      <p:sp>
        <p:nvSpPr>
          <p:cNvPr id="1955" name="Google Shape;1955;gebe1d2d615_1_90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Homework</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4">
                                            <p:txEl>
                                              <p:pRg end="0" st="0"/>
                                            </p:txEl>
                                          </p:spTgt>
                                        </p:tgtEl>
                                        <p:attrNameLst>
                                          <p:attrName>style.visibility</p:attrName>
                                        </p:attrNameLst>
                                      </p:cBhvr>
                                      <p:to>
                                        <p:strVal val="visible"/>
                                      </p:to>
                                    </p:set>
                                    <p:animEffect filter="fade" transition="in">
                                      <p:cBhvr>
                                        <p:cTn dur="1000"/>
                                        <p:tgtEl>
                                          <p:spTgt spid="19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4">
                                            <p:txEl>
                                              <p:pRg end="1" st="1"/>
                                            </p:txEl>
                                          </p:spTgt>
                                        </p:tgtEl>
                                        <p:attrNameLst>
                                          <p:attrName>style.visibility</p:attrName>
                                        </p:attrNameLst>
                                      </p:cBhvr>
                                      <p:to>
                                        <p:strVal val="visible"/>
                                      </p:to>
                                    </p:set>
                                    <p:animEffect filter="fade" transition="in">
                                      <p:cBhvr>
                                        <p:cTn dur="1000"/>
                                        <p:tgtEl>
                                          <p:spTgt spid="19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4">
                                            <p:txEl>
                                              <p:pRg end="2" st="2"/>
                                            </p:txEl>
                                          </p:spTgt>
                                        </p:tgtEl>
                                        <p:attrNameLst>
                                          <p:attrName>style.visibility</p:attrName>
                                        </p:attrNameLst>
                                      </p:cBhvr>
                                      <p:to>
                                        <p:strVal val="visible"/>
                                      </p:to>
                                    </p:set>
                                    <p:animEffect filter="fade" transition="in">
                                      <p:cBhvr>
                                        <p:cTn dur="1000"/>
                                        <p:tgtEl>
                                          <p:spTgt spid="19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4">
                                            <p:txEl>
                                              <p:pRg end="3" st="3"/>
                                            </p:txEl>
                                          </p:spTgt>
                                        </p:tgtEl>
                                        <p:attrNameLst>
                                          <p:attrName>style.visibility</p:attrName>
                                        </p:attrNameLst>
                                      </p:cBhvr>
                                      <p:to>
                                        <p:strVal val="visible"/>
                                      </p:to>
                                    </p:set>
                                    <p:animEffect filter="fade" transition="in">
                                      <p:cBhvr>
                                        <p:cTn dur="1000"/>
                                        <p:tgtEl>
                                          <p:spTgt spid="19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4">
                                            <p:txEl>
                                              <p:pRg end="4" st="4"/>
                                            </p:txEl>
                                          </p:spTgt>
                                        </p:tgtEl>
                                        <p:attrNameLst>
                                          <p:attrName>style.visibility</p:attrName>
                                        </p:attrNameLst>
                                      </p:cBhvr>
                                      <p:to>
                                        <p:strVal val="visible"/>
                                      </p:to>
                                    </p:set>
                                    <p:animEffect filter="fade" transition="in">
                                      <p:cBhvr>
                                        <p:cTn dur="1000"/>
                                        <p:tgtEl>
                                          <p:spTgt spid="19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4">
                                            <p:txEl>
                                              <p:pRg end="5" st="5"/>
                                            </p:txEl>
                                          </p:spTgt>
                                        </p:tgtEl>
                                        <p:attrNameLst>
                                          <p:attrName>style.visibility</p:attrName>
                                        </p:attrNameLst>
                                      </p:cBhvr>
                                      <p:to>
                                        <p:strVal val="visible"/>
                                      </p:to>
                                    </p:set>
                                    <p:animEffect filter="fade" transition="in">
                                      <p:cBhvr>
                                        <p:cTn dur="1000"/>
                                        <p:tgtEl>
                                          <p:spTgt spid="195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gebe1d2d615_1_1466"/>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C01S04L05. Cumulative Density Function</a:t>
            </a:r>
            <a:endParaRPr b="0" sz="2400">
              <a:latin typeface="Montserrat ExtraBold"/>
              <a:ea typeface="Montserrat ExtraBold"/>
              <a:cs typeface="Montserrat ExtraBold"/>
              <a:sym typeface="Montserrat Extra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e672268506_0_138"/>
          <p:cNvSpPr txBox="1"/>
          <p:nvPr>
            <p:ph idx="1" type="body"/>
          </p:nvPr>
        </p:nvSpPr>
        <p:spPr>
          <a:xfrm>
            <a:off x="828000" y="1165325"/>
            <a:ext cx="4647000" cy="32349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G</a:t>
            </a:r>
            <a:r>
              <a:rPr lang="en-GB" sz="1700">
                <a:latin typeface="Montserrat Medium"/>
                <a:ea typeface="Montserrat Medium"/>
                <a:cs typeface="Montserrat Medium"/>
                <a:sym typeface="Montserrat Medium"/>
              </a:rPr>
              <a:t>auge the capacity of a particular player in his team and to allow him to play and against whom.</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To calculate the batting average.</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Batting average in Cricket represents how many runs a batsman would score before getting out.</a:t>
            </a:r>
            <a:endParaRPr sz="1700">
              <a:latin typeface="Montserrat Medium"/>
              <a:ea typeface="Montserrat Medium"/>
              <a:cs typeface="Montserrat Medium"/>
              <a:sym typeface="Montserrat Medium"/>
            </a:endParaRPr>
          </a:p>
        </p:txBody>
      </p:sp>
      <p:sp>
        <p:nvSpPr>
          <p:cNvPr id="461" name="Google Shape;461;ge672268506_0_138"/>
          <p:cNvSpPr txBox="1"/>
          <p:nvPr>
            <p:ph type="title"/>
          </p:nvPr>
        </p:nvSpPr>
        <p:spPr>
          <a:xfrm>
            <a:off x="396000" y="394800"/>
            <a:ext cx="7671000" cy="6501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Real-life applications - </a:t>
            </a:r>
            <a:r>
              <a:rPr i="1" lang="en-GB">
                <a:solidFill>
                  <a:schemeClr val="lt2"/>
                </a:solidFill>
                <a:latin typeface="Montserrat ExtraBold"/>
                <a:ea typeface="Montserrat ExtraBold"/>
                <a:cs typeface="Montserrat ExtraBold"/>
                <a:sym typeface="Montserrat ExtraBold"/>
              </a:rPr>
              <a:t>Sport Strategies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0" st="0"/>
                                            </p:txEl>
                                          </p:spTgt>
                                        </p:tgtEl>
                                        <p:attrNameLst>
                                          <p:attrName>style.visibility</p:attrName>
                                        </p:attrNameLst>
                                      </p:cBhvr>
                                      <p:to>
                                        <p:strVal val="visible"/>
                                      </p:to>
                                    </p:set>
                                    <p:animEffect filter="fade" transition="in">
                                      <p:cBhvr>
                                        <p:cTn dur="1000"/>
                                        <p:tgtEl>
                                          <p:spTgt spid="4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1" st="1"/>
                                            </p:txEl>
                                          </p:spTgt>
                                        </p:tgtEl>
                                        <p:attrNameLst>
                                          <p:attrName>style.visibility</p:attrName>
                                        </p:attrNameLst>
                                      </p:cBhvr>
                                      <p:to>
                                        <p:strVal val="visible"/>
                                      </p:to>
                                    </p:set>
                                    <p:animEffect filter="fade" transition="in">
                                      <p:cBhvr>
                                        <p:cTn dur="1000"/>
                                        <p:tgtEl>
                                          <p:spTgt spid="4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2" st="2"/>
                                            </p:txEl>
                                          </p:spTgt>
                                        </p:tgtEl>
                                        <p:attrNameLst>
                                          <p:attrName>style.visibility</p:attrName>
                                        </p:attrNameLst>
                                      </p:cBhvr>
                                      <p:to>
                                        <p:strVal val="visible"/>
                                      </p:to>
                                    </p:set>
                                    <p:animEffect filter="fade" transition="in">
                                      <p:cBhvr>
                                        <p:cTn dur="1000"/>
                                        <p:tgtEl>
                                          <p:spTgt spid="46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gebe1d2d615_1_147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Cumulative Distribution Function</a:t>
            </a:r>
            <a:endParaRPr>
              <a:solidFill>
                <a:schemeClr val="lt2"/>
              </a:solidFill>
              <a:latin typeface="Montserrat ExtraBold"/>
              <a:ea typeface="Montserrat ExtraBold"/>
              <a:cs typeface="Montserrat ExtraBold"/>
              <a:sym typeface="Montserrat ExtraBold"/>
            </a:endParaRPr>
          </a:p>
        </p:txBody>
      </p:sp>
      <p:sp>
        <p:nvSpPr>
          <p:cNvPr id="1966" name="Google Shape;1966;gebe1d2d615_1_1470"/>
          <p:cNvSpPr txBox="1"/>
          <p:nvPr/>
        </p:nvSpPr>
        <p:spPr>
          <a:xfrm>
            <a:off x="567950" y="1094100"/>
            <a:ext cx="59631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Real-valued random variable X.</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Evaluated at x</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function that X takes a value ≤ x.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Defines the possible outcome values.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Both discrete and random variables.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Distribution of the multivariate random variables. </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6">
                                            <p:txEl>
                                              <p:pRg end="0" st="0"/>
                                            </p:txEl>
                                          </p:spTgt>
                                        </p:tgtEl>
                                        <p:attrNameLst>
                                          <p:attrName>style.visibility</p:attrName>
                                        </p:attrNameLst>
                                      </p:cBhvr>
                                      <p:to>
                                        <p:strVal val="visible"/>
                                      </p:to>
                                    </p:set>
                                    <p:animEffect filter="fade" transition="in">
                                      <p:cBhvr>
                                        <p:cTn dur="1000"/>
                                        <p:tgtEl>
                                          <p:spTgt spid="19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6">
                                            <p:txEl>
                                              <p:pRg end="1" st="1"/>
                                            </p:txEl>
                                          </p:spTgt>
                                        </p:tgtEl>
                                        <p:attrNameLst>
                                          <p:attrName>style.visibility</p:attrName>
                                        </p:attrNameLst>
                                      </p:cBhvr>
                                      <p:to>
                                        <p:strVal val="visible"/>
                                      </p:to>
                                    </p:set>
                                    <p:animEffect filter="fade" transition="in">
                                      <p:cBhvr>
                                        <p:cTn dur="1000"/>
                                        <p:tgtEl>
                                          <p:spTgt spid="19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6">
                                            <p:txEl>
                                              <p:pRg end="2" st="2"/>
                                            </p:txEl>
                                          </p:spTgt>
                                        </p:tgtEl>
                                        <p:attrNameLst>
                                          <p:attrName>style.visibility</p:attrName>
                                        </p:attrNameLst>
                                      </p:cBhvr>
                                      <p:to>
                                        <p:strVal val="visible"/>
                                      </p:to>
                                    </p:set>
                                    <p:animEffect filter="fade" transition="in">
                                      <p:cBhvr>
                                        <p:cTn dur="1000"/>
                                        <p:tgtEl>
                                          <p:spTgt spid="19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6">
                                            <p:txEl>
                                              <p:pRg end="3" st="3"/>
                                            </p:txEl>
                                          </p:spTgt>
                                        </p:tgtEl>
                                        <p:attrNameLst>
                                          <p:attrName>style.visibility</p:attrName>
                                        </p:attrNameLst>
                                      </p:cBhvr>
                                      <p:to>
                                        <p:strVal val="visible"/>
                                      </p:to>
                                    </p:set>
                                    <p:animEffect filter="fade" transition="in">
                                      <p:cBhvr>
                                        <p:cTn dur="1000"/>
                                        <p:tgtEl>
                                          <p:spTgt spid="19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6">
                                            <p:txEl>
                                              <p:pRg end="4" st="4"/>
                                            </p:txEl>
                                          </p:spTgt>
                                        </p:tgtEl>
                                        <p:attrNameLst>
                                          <p:attrName>style.visibility</p:attrName>
                                        </p:attrNameLst>
                                      </p:cBhvr>
                                      <p:to>
                                        <p:strVal val="visible"/>
                                      </p:to>
                                    </p:set>
                                    <p:animEffect filter="fade" transition="in">
                                      <p:cBhvr>
                                        <p:cTn dur="1000"/>
                                        <p:tgtEl>
                                          <p:spTgt spid="196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6">
                                            <p:txEl>
                                              <p:pRg end="5" st="5"/>
                                            </p:txEl>
                                          </p:spTgt>
                                        </p:tgtEl>
                                        <p:attrNameLst>
                                          <p:attrName>style.visibility</p:attrName>
                                        </p:attrNameLst>
                                      </p:cBhvr>
                                      <p:to>
                                        <p:strVal val="visible"/>
                                      </p:to>
                                    </p:set>
                                    <p:animEffect filter="fade" transition="in">
                                      <p:cBhvr>
                                        <p:cTn dur="1000"/>
                                        <p:tgtEl>
                                          <p:spTgt spid="196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sp>
        <p:nvSpPr>
          <p:cNvPr id="1971" name="Google Shape;1971;gebe1d2d615_1_147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Cumulative Distribution Function</a:t>
            </a:r>
            <a:endParaRPr>
              <a:solidFill>
                <a:schemeClr val="lt2"/>
              </a:solidFill>
              <a:latin typeface="Montserrat ExtraBold"/>
              <a:ea typeface="Montserrat ExtraBold"/>
              <a:cs typeface="Montserrat ExtraBold"/>
              <a:sym typeface="Montserrat ExtraBold"/>
            </a:endParaRPr>
          </a:p>
        </p:txBody>
      </p:sp>
      <p:sp>
        <p:nvSpPr>
          <p:cNvPr id="1972" name="Google Shape;1972;gebe1d2d615_1_1475"/>
          <p:cNvSpPr txBox="1"/>
          <p:nvPr/>
        </p:nvSpPr>
        <p:spPr>
          <a:xfrm>
            <a:off x="567950" y="1094100"/>
            <a:ext cx="67080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Describe the probability distribution of random variables in a table.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Create a CDF plot in an excel sheet.</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Finds the cumulative probability for the given value.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Determine the probability of a random variable.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Compare the probability between values under certain conditions.</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2">
                                            <p:txEl>
                                              <p:pRg end="0" st="0"/>
                                            </p:txEl>
                                          </p:spTgt>
                                        </p:tgtEl>
                                        <p:attrNameLst>
                                          <p:attrName>style.visibility</p:attrName>
                                        </p:attrNameLst>
                                      </p:cBhvr>
                                      <p:to>
                                        <p:strVal val="visible"/>
                                      </p:to>
                                    </p:set>
                                    <p:animEffect filter="fade" transition="in">
                                      <p:cBhvr>
                                        <p:cTn dur="1000"/>
                                        <p:tgtEl>
                                          <p:spTgt spid="19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2">
                                            <p:txEl>
                                              <p:pRg end="1" st="1"/>
                                            </p:txEl>
                                          </p:spTgt>
                                        </p:tgtEl>
                                        <p:attrNameLst>
                                          <p:attrName>style.visibility</p:attrName>
                                        </p:attrNameLst>
                                      </p:cBhvr>
                                      <p:to>
                                        <p:strVal val="visible"/>
                                      </p:to>
                                    </p:set>
                                    <p:animEffect filter="fade" transition="in">
                                      <p:cBhvr>
                                        <p:cTn dur="1000"/>
                                        <p:tgtEl>
                                          <p:spTgt spid="19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2">
                                            <p:txEl>
                                              <p:pRg end="2" st="2"/>
                                            </p:txEl>
                                          </p:spTgt>
                                        </p:tgtEl>
                                        <p:attrNameLst>
                                          <p:attrName>style.visibility</p:attrName>
                                        </p:attrNameLst>
                                      </p:cBhvr>
                                      <p:to>
                                        <p:strVal val="visible"/>
                                      </p:to>
                                    </p:set>
                                    <p:animEffect filter="fade" transition="in">
                                      <p:cBhvr>
                                        <p:cTn dur="1000"/>
                                        <p:tgtEl>
                                          <p:spTgt spid="19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2">
                                            <p:txEl>
                                              <p:pRg end="3" st="3"/>
                                            </p:txEl>
                                          </p:spTgt>
                                        </p:tgtEl>
                                        <p:attrNameLst>
                                          <p:attrName>style.visibility</p:attrName>
                                        </p:attrNameLst>
                                      </p:cBhvr>
                                      <p:to>
                                        <p:strVal val="visible"/>
                                      </p:to>
                                    </p:set>
                                    <p:animEffect filter="fade" transition="in">
                                      <p:cBhvr>
                                        <p:cTn dur="1000"/>
                                        <p:tgtEl>
                                          <p:spTgt spid="19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2">
                                            <p:txEl>
                                              <p:pRg end="4" st="4"/>
                                            </p:txEl>
                                          </p:spTgt>
                                        </p:tgtEl>
                                        <p:attrNameLst>
                                          <p:attrName>style.visibility</p:attrName>
                                        </p:attrNameLst>
                                      </p:cBhvr>
                                      <p:to>
                                        <p:strVal val="visible"/>
                                      </p:to>
                                    </p:set>
                                    <p:animEffect filter="fade" transition="in">
                                      <p:cBhvr>
                                        <p:cTn dur="1000"/>
                                        <p:tgtEl>
                                          <p:spTgt spid="197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gebe1d2d615_1_148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Cumulative Distribution Function</a:t>
            </a:r>
            <a:endParaRPr>
              <a:solidFill>
                <a:schemeClr val="lt2"/>
              </a:solidFill>
              <a:latin typeface="Montserrat ExtraBold"/>
              <a:ea typeface="Montserrat ExtraBold"/>
              <a:cs typeface="Montserrat ExtraBold"/>
              <a:sym typeface="Montserrat ExtraBold"/>
            </a:endParaRPr>
          </a:p>
        </p:txBody>
      </p:sp>
      <p:sp>
        <p:nvSpPr>
          <p:cNvPr id="1978" name="Google Shape;1978;gebe1d2d615_1_1480"/>
          <p:cNvSpPr txBox="1"/>
          <p:nvPr/>
        </p:nvSpPr>
        <p:spPr>
          <a:xfrm>
            <a:off x="673100" y="1367575"/>
            <a:ext cx="52794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CDF gives the probability values.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Specify and for continuous distribution functions.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Area under the probability density function up to the given value specified.</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8">
                                            <p:txEl>
                                              <p:pRg end="0" st="0"/>
                                            </p:txEl>
                                          </p:spTgt>
                                        </p:tgtEl>
                                        <p:attrNameLst>
                                          <p:attrName>style.visibility</p:attrName>
                                        </p:attrNameLst>
                                      </p:cBhvr>
                                      <p:to>
                                        <p:strVal val="visible"/>
                                      </p:to>
                                    </p:set>
                                    <p:animEffect filter="fade" transition="in">
                                      <p:cBhvr>
                                        <p:cTn dur="1000"/>
                                        <p:tgtEl>
                                          <p:spTgt spid="19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8">
                                            <p:txEl>
                                              <p:pRg end="1" st="1"/>
                                            </p:txEl>
                                          </p:spTgt>
                                        </p:tgtEl>
                                        <p:attrNameLst>
                                          <p:attrName>style.visibility</p:attrName>
                                        </p:attrNameLst>
                                      </p:cBhvr>
                                      <p:to>
                                        <p:strVal val="visible"/>
                                      </p:to>
                                    </p:set>
                                    <p:animEffect filter="fade" transition="in">
                                      <p:cBhvr>
                                        <p:cTn dur="1000"/>
                                        <p:tgtEl>
                                          <p:spTgt spid="19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8">
                                            <p:txEl>
                                              <p:pRg end="2" st="2"/>
                                            </p:txEl>
                                          </p:spTgt>
                                        </p:tgtEl>
                                        <p:attrNameLst>
                                          <p:attrName>style.visibility</p:attrName>
                                        </p:attrNameLst>
                                      </p:cBhvr>
                                      <p:to>
                                        <p:strVal val="visible"/>
                                      </p:to>
                                    </p:set>
                                    <p:animEffect filter="fade" transition="in">
                                      <p:cBhvr>
                                        <p:cTn dur="1000"/>
                                        <p:tgtEl>
                                          <p:spTgt spid="197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gebe1d2d615_1_148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
        <p:nvSpPr>
          <p:cNvPr id="1984" name="Google Shape;1984;gebe1d2d615_1_1485"/>
          <p:cNvSpPr txBox="1"/>
          <p:nvPr/>
        </p:nvSpPr>
        <p:spPr>
          <a:xfrm>
            <a:off x="452250" y="1094100"/>
            <a:ext cx="60156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Cumulative Distribution Function defined for the discrete random variable is given by</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FX(x) = P(X &lt;= x)</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Where X, is the probability that takes a value less than or equal to x.</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within the interval:</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P(a &lt; X ≤ b) = Fx(b) – Fx(a)</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4">
                                            <p:txEl>
                                              <p:pRg end="0" st="0"/>
                                            </p:txEl>
                                          </p:spTgt>
                                        </p:tgtEl>
                                        <p:attrNameLst>
                                          <p:attrName>style.visibility</p:attrName>
                                        </p:attrNameLst>
                                      </p:cBhvr>
                                      <p:to>
                                        <p:strVal val="visible"/>
                                      </p:to>
                                    </p:set>
                                    <p:animEffect filter="fade" transition="in">
                                      <p:cBhvr>
                                        <p:cTn dur="1000"/>
                                        <p:tgtEl>
                                          <p:spTgt spid="19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4">
                                            <p:txEl>
                                              <p:pRg end="1" st="1"/>
                                            </p:txEl>
                                          </p:spTgt>
                                        </p:tgtEl>
                                        <p:attrNameLst>
                                          <p:attrName>style.visibility</p:attrName>
                                        </p:attrNameLst>
                                      </p:cBhvr>
                                      <p:to>
                                        <p:strVal val="visible"/>
                                      </p:to>
                                    </p:set>
                                    <p:animEffect filter="fade" transition="in">
                                      <p:cBhvr>
                                        <p:cTn dur="1000"/>
                                        <p:tgtEl>
                                          <p:spTgt spid="19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4">
                                            <p:txEl>
                                              <p:pRg end="2" st="2"/>
                                            </p:txEl>
                                          </p:spTgt>
                                        </p:tgtEl>
                                        <p:attrNameLst>
                                          <p:attrName>style.visibility</p:attrName>
                                        </p:attrNameLst>
                                      </p:cBhvr>
                                      <p:to>
                                        <p:strVal val="visible"/>
                                      </p:to>
                                    </p:set>
                                    <p:animEffect filter="fade" transition="in">
                                      <p:cBhvr>
                                        <p:cTn dur="1000"/>
                                        <p:tgtEl>
                                          <p:spTgt spid="19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4">
                                            <p:txEl>
                                              <p:pRg end="3" st="3"/>
                                            </p:txEl>
                                          </p:spTgt>
                                        </p:tgtEl>
                                        <p:attrNameLst>
                                          <p:attrName>style.visibility</p:attrName>
                                        </p:attrNameLst>
                                      </p:cBhvr>
                                      <p:to>
                                        <p:strVal val="visible"/>
                                      </p:to>
                                    </p:set>
                                    <p:animEffect filter="fade" transition="in">
                                      <p:cBhvr>
                                        <p:cTn dur="1000"/>
                                        <p:tgtEl>
                                          <p:spTgt spid="19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4">
                                            <p:txEl>
                                              <p:pRg end="4" st="4"/>
                                            </p:txEl>
                                          </p:spTgt>
                                        </p:tgtEl>
                                        <p:attrNameLst>
                                          <p:attrName>style.visibility</p:attrName>
                                        </p:attrNameLst>
                                      </p:cBhvr>
                                      <p:to>
                                        <p:strVal val="visible"/>
                                      </p:to>
                                    </p:set>
                                    <p:animEffect filter="fade" transition="in">
                                      <p:cBhvr>
                                        <p:cTn dur="1000"/>
                                        <p:tgtEl>
                                          <p:spTgt spid="198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gebe1d2d615_1_149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
        <p:nvSpPr>
          <p:cNvPr id="1990" name="Google Shape;1990;gebe1d2d615_1_1490"/>
          <p:cNvSpPr txBox="1"/>
          <p:nvPr/>
        </p:nvSpPr>
        <p:spPr>
          <a:xfrm>
            <a:off x="589400" y="1084500"/>
            <a:ext cx="5806500" cy="2745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Defined for the continuous random variable.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Distribution of the random variable X has the discrete component at value b.</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P(X = b) = Fx(b) – lim x→b- Fx(x)</a:t>
            </a:r>
            <a:endParaRPr sz="1800">
              <a:solidFill>
                <a:schemeClr val="lt1"/>
              </a:solidFill>
              <a:latin typeface="Montserrat Medium"/>
              <a:ea typeface="Montserrat Medium"/>
              <a:cs typeface="Montserrat Medium"/>
              <a:sym typeface="Montserrat Medium"/>
            </a:endParaRPr>
          </a:p>
        </p:txBody>
      </p:sp>
      <p:sp>
        <p:nvSpPr>
          <p:cNvPr id="1991" name="Google Shape;1991;gebe1d2d615_1_1490"/>
          <p:cNvSpPr txBox="1"/>
          <p:nvPr/>
        </p:nvSpPr>
        <p:spPr>
          <a:xfrm>
            <a:off x="1690700" y="3135700"/>
            <a:ext cx="434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000">
                <a:solidFill>
                  <a:schemeClr val="lt1"/>
                </a:solidFill>
                <a:latin typeface="EB Garamond Regular"/>
                <a:ea typeface="EB Garamond Regular"/>
                <a:cs typeface="EB Garamond Regular"/>
                <a:sym typeface="EB Garamond Regular"/>
              </a:rPr>
              <a:t>F</a:t>
            </a:r>
            <a:r>
              <a:rPr baseline="-25000" i="1" lang="en-GB" sz="2000">
                <a:solidFill>
                  <a:schemeClr val="lt1"/>
                </a:solidFill>
                <a:latin typeface="EB Garamond Regular"/>
                <a:ea typeface="EB Garamond Regular"/>
                <a:cs typeface="EB Garamond Regular"/>
                <a:sym typeface="EB Garamond Regular"/>
              </a:rPr>
              <a:t>X</a:t>
            </a:r>
            <a:r>
              <a:rPr i="1" lang="en-GB" sz="2000">
                <a:solidFill>
                  <a:schemeClr val="lt1"/>
                </a:solidFill>
                <a:latin typeface="EB Garamond Regular"/>
                <a:ea typeface="EB Garamond Regular"/>
                <a:cs typeface="EB Garamond Regular"/>
                <a:sym typeface="EB Garamond Regular"/>
              </a:rPr>
              <a:t>(x) = ∫</a:t>
            </a:r>
            <a:r>
              <a:rPr baseline="-25000" i="1" lang="en-GB" sz="2000">
                <a:solidFill>
                  <a:schemeClr val="lt1"/>
                </a:solidFill>
                <a:latin typeface="EB Garamond Regular"/>
                <a:ea typeface="EB Garamond Regular"/>
                <a:cs typeface="EB Garamond Regular"/>
                <a:sym typeface="EB Garamond Regular"/>
              </a:rPr>
              <a:t>-∞</a:t>
            </a:r>
            <a:r>
              <a:rPr baseline="30000" i="1" lang="en-GB" sz="2000">
                <a:solidFill>
                  <a:schemeClr val="lt1"/>
                </a:solidFill>
                <a:latin typeface="EB Garamond Regular"/>
                <a:ea typeface="EB Garamond Regular"/>
                <a:cs typeface="EB Garamond Regular"/>
                <a:sym typeface="EB Garamond Regular"/>
              </a:rPr>
              <a:t>x</a:t>
            </a:r>
            <a:r>
              <a:rPr i="1" lang="en-GB" sz="2000">
                <a:solidFill>
                  <a:schemeClr val="lt1"/>
                </a:solidFill>
                <a:latin typeface="EB Garamond Regular"/>
                <a:ea typeface="EB Garamond Regular"/>
                <a:cs typeface="EB Garamond Regular"/>
                <a:sym typeface="EB Garamond Regular"/>
              </a:rPr>
              <a:t> fx (t)dt</a:t>
            </a:r>
            <a:endParaRPr i="1" sz="2000">
              <a:solidFill>
                <a:schemeClr val="lt1"/>
              </a:solidFill>
              <a:latin typeface="EB Garamond Regular"/>
              <a:ea typeface="EB Garamond Regular"/>
              <a:cs typeface="EB Garamond Regular"/>
              <a:sym typeface="EB Garamond Regul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0">
                                            <p:txEl>
                                              <p:pRg end="0" st="0"/>
                                            </p:txEl>
                                          </p:spTgt>
                                        </p:tgtEl>
                                        <p:attrNameLst>
                                          <p:attrName>style.visibility</p:attrName>
                                        </p:attrNameLst>
                                      </p:cBhvr>
                                      <p:to>
                                        <p:strVal val="visible"/>
                                      </p:to>
                                    </p:set>
                                    <p:animEffect filter="fade" transition="in">
                                      <p:cBhvr>
                                        <p:cTn dur="1000"/>
                                        <p:tgtEl>
                                          <p:spTgt spid="19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0">
                                            <p:txEl>
                                              <p:pRg end="1" st="1"/>
                                            </p:txEl>
                                          </p:spTgt>
                                        </p:tgtEl>
                                        <p:attrNameLst>
                                          <p:attrName>style.visibility</p:attrName>
                                        </p:attrNameLst>
                                      </p:cBhvr>
                                      <p:to>
                                        <p:strVal val="visible"/>
                                      </p:to>
                                    </p:set>
                                    <p:animEffect filter="fade" transition="in">
                                      <p:cBhvr>
                                        <p:cTn dur="1000"/>
                                        <p:tgtEl>
                                          <p:spTgt spid="19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0">
                                            <p:txEl>
                                              <p:pRg end="2" st="2"/>
                                            </p:txEl>
                                          </p:spTgt>
                                        </p:tgtEl>
                                        <p:attrNameLst>
                                          <p:attrName>style.visibility</p:attrName>
                                        </p:attrNameLst>
                                      </p:cBhvr>
                                      <p:to>
                                        <p:strVal val="visible"/>
                                      </p:to>
                                    </p:set>
                                    <p:animEffect filter="fade" transition="in">
                                      <p:cBhvr>
                                        <p:cTn dur="1000"/>
                                        <p:tgtEl>
                                          <p:spTgt spid="199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gebe1d2d615_1_149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Properties</a:t>
            </a:r>
            <a:endParaRPr>
              <a:solidFill>
                <a:schemeClr val="lt2"/>
              </a:solidFill>
              <a:latin typeface="Montserrat ExtraBold"/>
              <a:ea typeface="Montserrat ExtraBold"/>
              <a:cs typeface="Montserrat ExtraBold"/>
              <a:sym typeface="Montserrat ExtraBold"/>
            </a:endParaRPr>
          </a:p>
        </p:txBody>
      </p:sp>
      <p:sp>
        <p:nvSpPr>
          <p:cNvPr id="1997" name="Google Shape;1997;gebe1d2d615_1_1496"/>
          <p:cNvSpPr txBox="1"/>
          <p:nvPr/>
        </p:nvSpPr>
        <p:spPr>
          <a:xfrm>
            <a:off x="365875" y="1187000"/>
            <a:ext cx="58107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Every CDF Fx is non decreasing and right continuous,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limx→-∞Fx(x) = 0 and limx→+∞Fx(x) = 1</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For all real numbers a and b with continuous random variable X,</a:t>
            </a:r>
            <a:endParaRPr sz="1800">
              <a:solidFill>
                <a:schemeClr val="lt1"/>
              </a:solidFill>
              <a:latin typeface="Montserrat Medium"/>
              <a:ea typeface="Montserrat Medium"/>
              <a:cs typeface="Montserrat Medium"/>
              <a:sym typeface="Montserrat Medium"/>
            </a:endParaRPr>
          </a:p>
        </p:txBody>
      </p:sp>
      <p:sp>
        <p:nvSpPr>
          <p:cNvPr id="1998" name="Google Shape;1998;gebe1d2d615_1_1496"/>
          <p:cNvSpPr txBox="1"/>
          <p:nvPr/>
        </p:nvSpPr>
        <p:spPr>
          <a:xfrm>
            <a:off x="1026325" y="3425025"/>
            <a:ext cx="434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2000">
                <a:solidFill>
                  <a:schemeClr val="lt1"/>
                </a:solidFill>
                <a:latin typeface="EB Garamond Regular"/>
                <a:ea typeface="EB Garamond Regular"/>
                <a:cs typeface="EB Garamond Regular"/>
                <a:sym typeface="EB Garamond Regular"/>
              </a:rPr>
              <a:t>Fx(b) - Fx(a) - P(a &lt; X &lt; b) = ∫</a:t>
            </a:r>
            <a:r>
              <a:rPr baseline="-25000" i="1" lang="en-GB" sz="2000">
                <a:solidFill>
                  <a:schemeClr val="lt1"/>
                </a:solidFill>
                <a:latin typeface="EB Garamond Regular"/>
                <a:ea typeface="EB Garamond Regular"/>
                <a:cs typeface="EB Garamond Regular"/>
                <a:sym typeface="EB Garamond Regular"/>
              </a:rPr>
              <a:t>a</a:t>
            </a:r>
            <a:r>
              <a:rPr baseline="30000" i="1" lang="en-GB" sz="2000">
                <a:solidFill>
                  <a:schemeClr val="lt1"/>
                </a:solidFill>
                <a:latin typeface="EB Garamond Regular"/>
                <a:ea typeface="EB Garamond Regular"/>
                <a:cs typeface="EB Garamond Regular"/>
                <a:sym typeface="EB Garamond Regular"/>
              </a:rPr>
              <a:t>b</a:t>
            </a:r>
            <a:r>
              <a:rPr i="1" lang="en-GB" sz="2000">
                <a:solidFill>
                  <a:schemeClr val="lt1"/>
                </a:solidFill>
                <a:latin typeface="EB Garamond Regular"/>
                <a:ea typeface="EB Garamond Regular"/>
                <a:cs typeface="EB Garamond Regular"/>
                <a:sym typeface="EB Garamond Regular"/>
              </a:rPr>
              <a:t> fx (x)dx</a:t>
            </a:r>
            <a:endParaRPr i="1" sz="2000">
              <a:solidFill>
                <a:schemeClr val="lt1"/>
              </a:solidFill>
              <a:latin typeface="EB Garamond Regular"/>
              <a:ea typeface="EB Garamond Regular"/>
              <a:cs typeface="EB Garamond Regular"/>
              <a:sym typeface="EB Garamond Regul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7">
                                            <p:txEl>
                                              <p:pRg end="0" st="0"/>
                                            </p:txEl>
                                          </p:spTgt>
                                        </p:tgtEl>
                                        <p:attrNameLst>
                                          <p:attrName>style.visibility</p:attrName>
                                        </p:attrNameLst>
                                      </p:cBhvr>
                                      <p:to>
                                        <p:strVal val="visible"/>
                                      </p:to>
                                    </p:set>
                                    <p:animEffect filter="fade" transition="in">
                                      <p:cBhvr>
                                        <p:cTn dur="1000"/>
                                        <p:tgtEl>
                                          <p:spTgt spid="19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7">
                                            <p:txEl>
                                              <p:pRg end="1" st="1"/>
                                            </p:txEl>
                                          </p:spTgt>
                                        </p:tgtEl>
                                        <p:attrNameLst>
                                          <p:attrName>style.visibility</p:attrName>
                                        </p:attrNameLst>
                                      </p:cBhvr>
                                      <p:to>
                                        <p:strVal val="visible"/>
                                      </p:to>
                                    </p:set>
                                    <p:animEffect filter="fade" transition="in">
                                      <p:cBhvr>
                                        <p:cTn dur="1000"/>
                                        <p:tgtEl>
                                          <p:spTgt spid="19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7">
                                            <p:txEl>
                                              <p:pRg end="2" st="2"/>
                                            </p:txEl>
                                          </p:spTgt>
                                        </p:tgtEl>
                                        <p:attrNameLst>
                                          <p:attrName>style.visibility</p:attrName>
                                        </p:attrNameLst>
                                      </p:cBhvr>
                                      <p:to>
                                        <p:strVal val="visible"/>
                                      </p:to>
                                    </p:set>
                                    <p:animEffect filter="fade" transition="in">
                                      <p:cBhvr>
                                        <p:cTn dur="1000"/>
                                        <p:tgtEl>
                                          <p:spTgt spid="199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gebe1d2d615_1_150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Properties</a:t>
            </a:r>
            <a:endParaRPr>
              <a:solidFill>
                <a:schemeClr val="lt2"/>
              </a:solidFill>
              <a:latin typeface="Montserrat ExtraBold"/>
              <a:ea typeface="Montserrat ExtraBold"/>
              <a:cs typeface="Montserrat ExtraBold"/>
              <a:sym typeface="Montserrat ExtraBold"/>
            </a:endParaRPr>
          </a:p>
        </p:txBody>
      </p:sp>
      <p:sp>
        <p:nvSpPr>
          <p:cNvPr id="2004" name="Google Shape;2004;gebe1d2d615_1_1502"/>
          <p:cNvSpPr txBox="1"/>
          <p:nvPr/>
        </p:nvSpPr>
        <p:spPr>
          <a:xfrm>
            <a:off x="365875" y="1235800"/>
            <a:ext cx="56601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If X is a completely discrete random variable, then it takes the values x1, x2, x3,…  with probability pi = p(xi),</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CDF of X will be discontinuous at the points xi:</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FX(x) = P(X ≤ x) = ∑xi≤x P(X=xi) = ∑xi≤x p(xi)</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4">
                                            <p:txEl>
                                              <p:pRg end="0" st="0"/>
                                            </p:txEl>
                                          </p:spTgt>
                                        </p:tgtEl>
                                        <p:attrNameLst>
                                          <p:attrName>style.visibility</p:attrName>
                                        </p:attrNameLst>
                                      </p:cBhvr>
                                      <p:to>
                                        <p:strVal val="visible"/>
                                      </p:to>
                                    </p:set>
                                    <p:animEffect filter="fade" transition="in">
                                      <p:cBhvr>
                                        <p:cTn dur="1000"/>
                                        <p:tgtEl>
                                          <p:spTgt spid="20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4">
                                            <p:txEl>
                                              <p:pRg end="1" st="1"/>
                                            </p:txEl>
                                          </p:spTgt>
                                        </p:tgtEl>
                                        <p:attrNameLst>
                                          <p:attrName>style.visibility</p:attrName>
                                        </p:attrNameLst>
                                      </p:cBhvr>
                                      <p:to>
                                        <p:strVal val="visible"/>
                                      </p:to>
                                    </p:set>
                                    <p:animEffect filter="fade" transition="in">
                                      <p:cBhvr>
                                        <p:cTn dur="1000"/>
                                        <p:tgtEl>
                                          <p:spTgt spid="20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4">
                                            <p:txEl>
                                              <p:pRg end="2" st="2"/>
                                            </p:txEl>
                                          </p:spTgt>
                                        </p:tgtEl>
                                        <p:attrNameLst>
                                          <p:attrName>style.visibility</p:attrName>
                                        </p:attrNameLst>
                                      </p:cBhvr>
                                      <p:to>
                                        <p:strVal val="visible"/>
                                      </p:to>
                                    </p:set>
                                    <p:animEffect filter="fade" transition="in">
                                      <p:cBhvr>
                                        <p:cTn dur="1000"/>
                                        <p:tgtEl>
                                          <p:spTgt spid="200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gebe1d2d615_1_150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
        <p:nvSpPr>
          <p:cNvPr id="2010" name="Google Shape;2010;gebe1d2d615_1_1507"/>
          <p:cNvSpPr txBox="1"/>
          <p:nvPr/>
        </p:nvSpPr>
        <p:spPr>
          <a:xfrm>
            <a:off x="304800" y="1036200"/>
            <a:ext cx="6720600" cy="31767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A six-sided die is rolled, where X is the random variable.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Calculate the probability of getting each side.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Calculate the CDF for each side of the dice.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of getting 1 = P(X) ≤ 1.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 1/6.</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0">
                                            <p:txEl>
                                              <p:pRg end="0" st="0"/>
                                            </p:txEl>
                                          </p:spTgt>
                                        </p:tgtEl>
                                        <p:attrNameLst>
                                          <p:attrName>style.visibility</p:attrName>
                                        </p:attrNameLst>
                                      </p:cBhvr>
                                      <p:to>
                                        <p:strVal val="visible"/>
                                      </p:to>
                                    </p:set>
                                    <p:animEffect filter="fade" transition="in">
                                      <p:cBhvr>
                                        <p:cTn dur="1000"/>
                                        <p:tgtEl>
                                          <p:spTgt spid="20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0">
                                            <p:txEl>
                                              <p:pRg end="1" st="1"/>
                                            </p:txEl>
                                          </p:spTgt>
                                        </p:tgtEl>
                                        <p:attrNameLst>
                                          <p:attrName>style.visibility</p:attrName>
                                        </p:attrNameLst>
                                      </p:cBhvr>
                                      <p:to>
                                        <p:strVal val="visible"/>
                                      </p:to>
                                    </p:set>
                                    <p:animEffect filter="fade" transition="in">
                                      <p:cBhvr>
                                        <p:cTn dur="1000"/>
                                        <p:tgtEl>
                                          <p:spTgt spid="20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0">
                                            <p:txEl>
                                              <p:pRg end="2" st="2"/>
                                            </p:txEl>
                                          </p:spTgt>
                                        </p:tgtEl>
                                        <p:attrNameLst>
                                          <p:attrName>style.visibility</p:attrName>
                                        </p:attrNameLst>
                                      </p:cBhvr>
                                      <p:to>
                                        <p:strVal val="visible"/>
                                      </p:to>
                                    </p:set>
                                    <p:animEffect filter="fade" transition="in">
                                      <p:cBhvr>
                                        <p:cTn dur="1000"/>
                                        <p:tgtEl>
                                          <p:spTgt spid="20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0">
                                            <p:txEl>
                                              <p:pRg end="3" st="3"/>
                                            </p:txEl>
                                          </p:spTgt>
                                        </p:tgtEl>
                                        <p:attrNameLst>
                                          <p:attrName>style.visibility</p:attrName>
                                        </p:attrNameLst>
                                      </p:cBhvr>
                                      <p:to>
                                        <p:strVal val="visible"/>
                                      </p:to>
                                    </p:set>
                                    <p:animEffect filter="fade" transition="in">
                                      <p:cBhvr>
                                        <p:cTn dur="1000"/>
                                        <p:tgtEl>
                                          <p:spTgt spid="20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0">
                                            <p:txEl>
                                              <p:pRg end="4" st="4"/>
                                            </p:txEl>
                                          </p:spTgt>
                                        </p:tgtEl>
                                        <p:attrNameLst>
                                          <p:attrName>style.visibility</p:attrName>
                                        </p:attrNameLst>
                                      </p:cBhvr>
                                      <p:to>
                                        <p:strVal val="visible"/>
                                      </p:to>
                                    </p:set>
                                    <p:animEffect filter="fade" transition="in">
                                      <p:cBhvr>
                                        <p:cTn dur="1000"/>
                                        <p:tgtEl>
                                          <p:spTgt spid="201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gebe1d2d615_1_151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
        <p:nvSpPr>
          <p:cNvPr id="2016" name="Google Shape;2016;gebe1d2d615_1_1512"/>
          <p:cNvSpPr txBox="1"/>
          <p:nvPr/>
        </p:nvSpPr>
        <p:spPr>
          <a:xfrm>
            <a:off x="304800" y="1257100"/>
            <a:ext cx="6720600" cy="31554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of getting 2 = P(X) ≤ 2.</a:t>
            </a:r>
            <a:endParaRPr sz="1800">
              <a:solidFill>
                <a:schemeClr val="lt1"/>
              </a:solidFill>
              <a:latin typeface="Montserrat Medium"/>
              <a:ea typeface="Montserrat Medium"/>
              <a:cs typeface="Montserrat Medium"/>
              <a:sym typeface="Montserrat Medium"/>
            </a:endParaRPr>
          </a:p>
          <a:p>
            <a:pPr indent="0" lvl="0" marL="457200" rtl="0" algn="l">
              <a:lnSpc>
                <a:spcPct val="150000"/>
              </a:lnSpc>
              <a:spcBef>
                <a:spcPts val="240"/>
              </a:spcBef>
              <a:spcAft>
                <a:spcPts val="0"/>
              </a:spcAft>
              <a:buNone/>
            </a:pPr>
            <a:r>
              <a:rPr lang="en-GB" sz="1800">
                <a:solidFill>
                  <a:schemeClr val="lt1"/>
                </a:solidFill>
                <a:latin typeface="Montserrat Medium"/>
                <a:ea typeface="Montserrat Medium"/>
                <a:cs typeface="Montserrat Medium"/>
                <a:sym typeface="Montserrat Medium"/>
              </a:rPr>
              <a:t>= P(X) = 1 + P(X) = 2 </a:t>
            </a:r>
            <a:endParaRPr sz="1800">
              <a:solidFill>
                <a:schemeClr val="lt1"/>
              </a:solidFill>
              <a:latin typeface="Montserrat Medium"/>
              <a:ea typeface="Montserrat Medium"/>
              <a:cs typeface="Montserrat Medium"/>
              <a:sym typeface="Montserrat Medium"/>
            </a:endParaRPr>
          </a:p>
          <a:p>
            <a:pPr indent="0" lvl="0" marL="457200" rtl="0" algn="l">
              <a:lnSpc>
                <a:spcPct val="150000"/>
              </a:lnSpc>
              <a:spcBef>
                <a:spcPts val="240"/>
              </a:spcBef>
              <a:spcAft>
                <a:spcPts val="0"/>
              </a:spcAft>
              <a:buNone/>
            </a:pPr>
            <a:r>
              <a:rPr lang="en-GB" sz="1800">
                <a:solidFill>
                  <a:schemeClr val="lt1"/>
                </a:solidFill>
                <a:latin typeface="Montserrat Medium"/>
                <a:ea typeface="Montserrat Medium"/>
                <a:cs typeface="Montserrat Medium"/>
                <a:sym typeface="Montserrat Medium"/>
              </a:rPr>
              <a:t>= 1/6 + 1/6 </a:t>
            </a:r>
            <a:endParaRPr sz="1800">
              <a:solidFill>
                <a:schemeClr val="lt1"/>
              </a:solidFill>
              <a:latin typeface="Montserrat Medium"/>
              <a:ea typeface="Montserrat Medium"/>
              <a:cs typeface="Montserrat Medium"/>
              <a:sym typeface="Montserrat Medium"/>
            </a:endParaRPr>
          </a:p>
          <a:p>
            <a:pPr indent="0" lvl="0" marL="457200" rtl="0" algn="l">
              <a:lnSpc>
                <a:spcPct val="150000"/>
              </a:lnSpc>
              <a:spcBef>
                <a:spcPts val="240"/>
              </a:spcBef>
              <a:spcAft>
                <a:spcPts val="0"/>
              </a:spcAft>
              <a:buNone/>
            </a:pPr>
            <a:r>
              <a:rPr lang="en-GB" sz="1800">
                <a:solidFill>
                  <a:schemeClr val="lt1"/>
                </a:solidFill>
                <a:latin typeface="Montserrat Medium"/>
                <a:ea typeface="Montserrat Medium"/>
                <a:cs typeface="Montserrat Medium"/>
                <a:sym typeface="Montserrat Medium"/>
              </a:rPr>
              <a:t>= 2/6</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of getting 3 = P(X) ≤ 3 </a:t>
            </a:r>
            <a:endParaRPr sz="1800">
              <a:solidFill>
                <a:schemeClr val="lt1"/>
              </a:solidFill>
              <a:latin typeface="Montserrat Medium"/>
              <a:ea typeface="Montserrat Medium"/>
              <a:cs typeface="Montserrat Medium"/>
              <a:sym typeface="Montserrat Medium"/>
            </a:endParaRPr>
          </a:p>
          <a:p>
            <a:pPr indent="0" lvl="0" marL="457200" rtl="0" algn="l">
              <a:lnSpc>
                <a:spcPct val="150000"/>
              </a:lnSpc>
              <a:spcBef>
                <a:spcPts val="240"/>
              </a:spcBef>
              <a:spcAft>
                <a:spcPts val="0"/>
              </a:spcAft>
              <a:buNone/>
            </a:pPr>
            <a:r>
              <a:rPr lang="en-GB" sz="1800">
                <a:solidFill>
                  <a:schemeClr val="lt1"/>
                </a:solidFill>
                <a:latin typeface="Montserrat Medium"/>
                <a:ea typeface="Montserrat Medium"/>
                <a:cs typeface="Montserrat Medium"/>
                <a:sym typeface="Montserrat Medium"/>
              </a:rPr>
              <a:t>= P(X) = 1 + P(X) =  2 + P(X) = 3 </a:t>
            </a:r>
            <a:endParaRPr sz="1800">
              <a:solidFill>
                <a:schemeClr val="lt1"/>
              </a:solidFill>
              <a:latin typeface="Montserrat Medium"/>
              <a:ea typeface="Montserrat Medium"/>
              <a:cs typeface="Montserrat Medium"/>
              <a:sym typeface="Montserrat Medium"/>
            </a:endParaRPr>
          </a:p>
          <a:p>
            <a:pPr indent="0" lvl="0" marL="457200" rtl="0" algn="l">
              <a:lnSpc>
                <a:spcPct val="150000"/>
              </a:lnSpc>
              <a:spcBef>
                <a:spcPts val="240"/>
              </a:spcBef>
              <a:spcAft>
                <a:spcPts val="0"/>
              </a:spcAft>
              <a:buNone/>
            </a:pPr>
            <a:r>
              <a:rPr lang="en-GB" sz="1800">
                <a:solidFill>
                  <a:schemeClr val="lt1"/>
                </a:solidFill>
                <a:latin typeface="Montserrat Medium"/>
                <a:ea typeface="Montserrat Medium"/>
                <a:cs typeface="Montserrat Medium"/>
                <a:sym typeface="Montserrat Medium"/>
              </a:rPr>
              <a:t>= 1/6 + 1/ 6 + 1/6 </a:t>
            </a:r>
            <a:endParaRPr sz="1800">
              <a:solidFill>
                <a:schemeClr val="lt1"/>
              </a:solidFill>
              <a:latin typeface="Montserrat Medium"/>
              <a:ea typeface="Montserrat Medium"/>
              <a:cs typeface="Montserrat Medium"/>
              <a:sym typeface="Montserrat Medium"/>
            </a:endParaRPr>
          </a:p>
          <a:p>
            <a:pPr indent="0" lvl="0" marL="457200" rtl="0" algn="l">
              <a:lnSpc>
                <a:spcPct val="150000"/>
              </a:lnSpc>
              <a:spcBef>
                <a:spcPts val="240"/>
              </a:spcBef>
              <a:spcAft>
                <a:spcPts val="240"/>
              </a:spcAft>
              <a:buNone/>
            </a:pPr>
            <a:r>
              <a:rPr lang="en-GB" sz="1800">
                <a:solidFill>
                  <a:schemeClr val="lt1"/>
                </a:solidFill>
                <a:latin typeface="Montserrat Medium"/>
                <a:ea typeface="Montserrat Medium"/>
                <a:cs typeface="Montserrat Medium"/>
                <a:sym typeface="Montserrat Medium"/>
              </a:rPr>
              <a:t>= 3/6</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6">
                                            <p:txEl>
                                              <p:pRg end="0" st="0"/>
                                            </p:txEl>
                                          </p:spTgt>
                                        </p:tgtEl>
                                        <p:attrNameLst>
                                          <p:attrName>style.visibility</p:attrName>
                                        </p:attrNameLst>
                                      </p:cBhvr>
                                      <p:to>
                                        <p:strVal val="visible"/>
                                      </p:to>
                                    </p:set>
                                    <p:animEffect filter="fade" transition="in">
                                      <p:cBhvr>
                                        <p:cTn dur="1000"/>
                                        <p:tgtEl>
                                          <p:spTgt spid="20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6">
                                            <p:txEl>
                                              <p:pRg end="1" st="1"/>
                                            </p:txEl>
                                          </p:spTgt>
                                        </p:tgtEl>
                                        <p:attrNameLst>
                                          <p:attrName>style.visibility</p:attrName>
                                        </p:attrNameLst>
                                      </p:cBhvr>
                                      <p:to>
                                        <p:strVal val="visible"/>
                                      </p:to>
                                    </p:set>
                                    <p:animEffect filter="fade" transition="in">
                                      <p:cBhvr>
                                        <p:cTn dur="1000"/>
                                        <p:tgtEl>
                                          <p:spTgt spid="20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6">
                                            <p:txEl>
                                              <p:pRg end="2" st="2"/>
                                            </p:txEl>
                                          </p:spTgt>
                                        </p:tgtEl>
                                        <p:attrNameLst>
                                          <p:attrName>style.visibility</p:attrName>
                                        </p:attrNameLst>
                                      </p:cBhvr>
                                      <p:to>
                                        <p:strVal val="visible"/>
                                      </p:to>
                                    </p:set>
                                    <p:animEffect filter="fade" transition="in">
                                      <p:cBhvr>
                                        <p:cTn dur="1000"/>
                                        <p:tgtEl>
                                          <p:spTgt spid="20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6">
                                            <p:txEl>
                                              <p:pRg end="3" st="3"/>
                                            </p:txEl>
                                          </p:spTgt>
                                        </p:tgtEl>
                                        <p:attrNameLst>
                                          <p:attrName>style.visibility</p:attrName>
                                        </p:attrNameLst>
                                      </p:cBhvr>
                                      <p:to>
                                        <p:strVal val="visible"/>
                                      </p:to>
                                    </p:set>
                                    <p:animEffect filter="fade" transition="in">
                                      <p:cBhvr>
                                        <p:cTn dur="1000"/>
                                        <p:tgtEl>
                                          <p:spTgt spid="20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6">
                                            <p:txEl>
                                              <p:pRg end="4" st="4"/>
                                            </p:txEl>
                                          </p:spTgt>
                                        </p:tgtEl>
                                        <p:attrNameLst>
                                          <p:attrName>style.visibility</p:attrName>
                                        </p:attrNameLst>
                                      </p:cBhvr>
                                      <p:to>
                                        <p:strVal val="visible"/>
                                      </p:to>
                                    </p:set>
                                    <p:animEffect filter="fade" transition="in">
                                      <p:cBhvr>
                                        <p:cTn dur="1000"/>
                                        <p:tgtEl>
                                          <p:spTgt spid="20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6">
                                            <p:txEl>
                                              <p:pRg end="5" st="5"/>
                                            </p:txEl>
                                          </p:spTgt>
                                        </p:tgtEl>
                                        <p:attrNameLst>
                                          <p:attrName>style.visibility</p:attrName>
                                        </p:attrNameLst>
                                      </p:cBhvr>
                                      <p:to>
                                        <p:strVal val="visible"/>
                                      </p:to>
                                    </p:set>
                                    <p:animEffect filter="fade" transition="in">
                                      <p:cBhvr>
                                        <p:cTn dur="1000"/>
                                        <p:tgtEl>
                                          <p:spTgt spid="201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6">
                                            <p:txEl>
                                              <p:pRg end="6" st="6"/>
                                            </p:txEl>
                                          </p:spTgt>
                                        </p:tgtEl>
                                        <p:attrNameLst>
                                          <p:attrName>style.visibility</p:attrName>
                                        </p:attrNameLst>
                                      </p:cBhvr>
                                      <p:to>
                                        <p:strVal val="visible"/>
                                      </p:to>
                                    </p:set>
                                    <p:animEffect filter="fade" transition="in">
                                      <p:cBhvr>
                                        <p:cTn dur="1000"/>
                                        <p:tgtEl>
                                          <p:spTgt spid="201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6">
                                            <p:txEl>
                                              <p:pRg end="7" st="7"/>
                                            </p:txEl>
                                          </p:spTgt>
                                        </p:tgtEl>
                                        <p:attrNameLst>
                                          <p:attrName>style.visibility</p:attrName>
                                        </p:attrNameLst>
                                      </p:cBhvr>
                                      <p:to>
                                        <p:strVal val="visible"/>
                                      </p:to>
                                    </p:set>
                                    <p:animEffect filter="fade" transition="in">
                                      <p:cBhvr>
                                        <p:cTn dur="1000"/>
                                        <p:tgtEl>
                                          <p:spTgt spid="201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gebe1d2d615_1_151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
        <p:nvSpPr>
          <p:cNvPr id="2022" name="Google Shape;2022;gebe1d2d615_1_1517"/>
          <p:cNvSpPr txBox="1"/>
          <p:nvPr/>
        </p:nvSpPr>
        <p:spPr>
          <a:xfrm>
            <a:off x="304800" y="1046725"/>
            <a:ext cx="6720600" cy="3702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of getting 4 = P(X) ≤ 4</a:t>
            </a:r>
            <a:endParaRPr sz="1800">
              <a:solidFill>
                <a:schemeClr val="lt1"/>
              </a:solidFill>
              <a:latin typeface="Montserrat Medium"/>
              <a:ea typeface="Montserrat Medium"/>
              <a:cs typeface="Montserrat Medium"/>
              <a:sym typeface="Montserrat Medium"/>
            </a:endParaRPr>
          </a:p>
          <a:p>
            <a:pPr indent="0" lvl="0" marL="457200" rtl="0" algn="l">
              <a:lnSpc>
                <a:spcPct val="150000"/>
              </a:lnSpc>
              <a:spcBef>
                <a:spcPts val="240"/>
              </a:spcBef>
              <a:spcAft>
                <a:spcPts val="0"/>
              </a:spcAft>
              <a:buNone/>
            </a:pPr>
            <a:r>
              <a:rPr lang="en-GB" sz="1800">
                <a:solidFill>
                  <a:schemeClr val="lt1"/>
                </a:solidFill>
                <a:latin typeface="Montserrat Medium"/>
                <a:ea typeface="Montserrat Medium"/>
                <a:cs typeface="Montserrat Medium"/>
                <a:sym typeface="Montserrat Medium"/>
              </a:rPr>
              <a:t>= P(X) = 1 + P(X)  = 2 + P(X) = 3 + P(X) = 4</a:t>
            </a:r>
            <a:endParaRPr sz="1800">
              <a:solidFill>
                <a:schemeClr val="lt1"/>
              </a:solidFill>
              <a:latin typeface="Montserrat Medium"/>
              <a:ea typeface="Montserrat Medium"/>
              <a:cs typeface="Montserrat Medium"/>
              <a:sym typeface="Montserrat Medium"/>
            </a:endParaRPr>
          </a:p>
          <a:p>
            <a:pPr indent="0" lvl="0" marL="457200" rtl="0" algn="l">
              <a:lnSpc>
                <a:spcPct val="150000"/>
              </a:lnSpc>
              <a:spcBef>
                <a:spcPts val="240"/>
              </a:spcBef>
              <a:spcAft>
                <a:spcPts val="0"/>
              </a:spcAft>
              <a:buNone/>
            </a:pPr>
            <a:r>
              <a:rPr lang="en-GB" sz="1800">
                <a:solidFill>
                  <a:schemeClr val="lt1"/>
                </a:solidFill>
                <a:latin typeface="Montserrat Medium"/>
                <a:ea typeface="Montserrat Medium"/>
                <a:cs typeface="Montserrat Medium"/>
                <a:sym typeface="Montserrat Medium"/>
              </a:rPr>
              <a:t>= 1/6 + 1/6 + 1/6 + 1/6 </a:t>
            </a:r>
            <a:endParaRPr sz="1800">
              <a:solidFill>
                <a:schemeClr val="lt1"/>
              </a:solidFill>
              <a:latin typeface="Montserrat Medium"/>
              <a:ea typeface="Montserrat Medium"/>
              <a:cs typeface="Montserrat Medium"/>
              <a:sym typeface="Montserrat Medium"/>
            </a:endParaRPr>
          </a:p>
          <a:p>
            <a:pPr indent="0" lvl="0" marL="457200" rtl="0" algn="l">
              <a:lnSpc>
                <a:spcPct val="150000"/>
              </a:lnSpc>
              <a:spcBef>
                <a:spcPts val="240"/>
              </a:spcBef>
              <a:spcAft>
                <a:spcPts val="0"/>
              </a:spcAft>
              <a:buNone/>
            </a:pPr>
            <a:r>
              <a:rPr lang="en-GB" sz="1800">
                <a:solidFill>
                  <a:schemeClr val="lt1"/>
                </a:solidFill>
                <a:latin typeface="Montserrat Medium"/>
                <a:ea typeface="Montserrat Medium"/>
                <a:cs typeface="Montserrat Medium"/>
                <a:sym typeface="Montserrat Medium"/>
              </a:rPr>
              <a:t>= 4/6</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of getting 5 = P(X) ≤ 5</a:t>
            </a:r>
            <a:endParaRPr sz="1800">
              <a:solidFill>
                <a:schemeClr val="lt1"/>
              </a:solidFill>
              <a:latin typeface="Montserrat Medium"/>
              <a:ea typeface="Montserrat Medium"/>
              <a:cs typeface="Montserrat Medium"/>
              <a:sym typeface="Montserrat Medium"/>
            </a:endParaRPr>
          </a:p>
          <a:p>
            <a:pPr indent="0" lvl="0" marL="457200" rtl="0" algn="l">
              <a:lnSpc>
                <a:spcPct val="150000"/>
              </a:lnSpc>
              <a:spcBef>
                <a:spcPts val="240"/>
              </a:spcBef>
              <a:spcAft>
                <a:spcPts val="0"/>
              </a:spcAft>
              <a:buNone/>
            </a:pPr>
            <a:r>
              <a:rPr lang="en-GB" sz="1800">
                <a:solidFill>
                  <a:schemeClr val="lt1"/>
                </a:solidFill>
                <a:latin typeface="Montserrat Medium"/>
                <a:ea typeface="Montserrat Medium"/>
                <a:cs typeface="Montserrat Medium"/>
                <a:sym typeface="Montserrat Medium"/>
              </a:rPr>
              <a:t>= P(X) = 1 + P(X) = 2 + P(X) = 3 + P(X) = 4 + P(X) = 5</a:t>
            </a:r>
            <a:endParaRPr sz="1800">
              <a:solidFill>
                <a:schemeClr val="lt1"/>
              </a:solidFill>
              <a:latin typeface="Montserrat Medium"/>
              <a:ea typeface="Montserrat Medium"/>
              <a:cs typeface="Montserrat Medium"/>
              <a:sym typeface="Montserrat Medium"/>
            </a:endParaRPr>
          </a:p>
          <a:p>
            <a:pPr indent="0" lvl="0" marL="457200" rtl="0" algn="l">
              <a:lnSpc>
                <a:spcPct val="150000"/>
              </a:lnSpc>
              <a:spcBef>
                <a:spcPts val="240"/>
              </a:spcBef>
              <a:spcAft>
                <a:spcPts val="0"/>
              </a:spcAft>
              <a:buNone/>
            </a:pPr>
            <a:r>
              <a:rPr lang="en-GB" sz="1800">
                <a:solidFill>
                  <a:schemeClr val="lt1"/>
                </a:solidFill>
                <a:latin typeface="Montserrat Medium"/>
                <a:ea typeface="Montserrat Medium"/>
                <a:cs typeface="Montserrat Medium"/>
                <a:sym typeface="Montserrat Medium"/>
              </a:rPr>
              <a:t>= 1/6 + 1/6 + 1/6 + 1/6 + 1/6</a:t>
            </a:r>
            <a:endParaRPr sz="1800">
              <a:solidFill>
                <a:schemeClr val="lt1"/>
              </a:solidFill>
              <a:latin typeface="Montserrat Medium"/>
              <a:ea typeface="Montserrat Medium"/>
              <a:cs typeface="Montserrat Medium"/>
              <a:sym typeface="Montserrat Medium"/>
            </a:endParaRPr>
          </a:p>
          <a:p>
            <a:pPr indent="0" lvl="0" marL="457200" rtl="0" algn="l">
              <a:lnSpc>
                <a:spcPct val="150000"/>
              </a:lnSpc>
              <a:spcBef>
                <a:spcPts val="240"/>
              </a:spcBef>
              <a:spcAft>
                <a:spcPts val="240"/>
              </a:spcAft>
              <a:buNone/>
            </a:pPr>
            <a:r>
              <a:rPr lang="en-GB" sz="1800">
                <a:solidFill>
                  <a:schemeClr val="lt1"/>
                </a:solidFill>
                <a:latin typeface="Montserrat Medium"/>
                <a:ea typeface="Montserrat Medium"/>
                <a:cs typeface="Montserrat Medium"/>
                <a:sym typeface="Montserrat Medium"/>
              </a:rPr>
              <a:t>= 5/6</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2">
                                            <p:txEl>
                                              <p:pRg end="0" st="0"/>
                                            </p:txEl>
                                          </p:spTgt>
                                        </p:tgtEl>
                                        <p:attrNameLst>
                                          <p:attrName>style.visibility</p:attrName>
                                        </p:attrNameLst>
                                      </p:cBhvr>
                                      <p:to>
                                        <p:strVal val="visible"/>
                                      </p:to>
                                    </p:set>
                                    <p:animEffect filter="fade" transition="in">
                                      <p:cBhvr>
                                        <p:cTn dur="1000"/>
                                        <p:tgtEl>
                                          <p:spTgt spid="20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2">
                                            <p:txEl>
                                              <p:pRg end="1" st="1"/>
                                            </p:txEl>
                                          </p:spTgt>
                                        </p:tgtEl>
                                        <p:attrNameLst>
                                          <p:attrName>style.visibility</p:attrName>
                                        </p:attrNameLst>
                                      </p:cBhvr>
                                      <p:to>
                                        <p:strVal val="visible"/>
                                      </p:to>
                                    </p:set>
                                    <p:animEffect filter="fade" transition="in">
                                      <p:cBhvr>
                                        <p:cTn dur="1000"/>
                                        <p:tgtEl>
                                          <p:spTgt spid="20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2">
                                            <p:txEl>
                                              <p:pRg end="2" st="2"/>
                                            </p:txEl>
                                          </p:spTgt>
                                        </p:tgtEl>
                                        <p:attrNameLst>
                                          <p:attrName>style.visibility</p:attrName>
                                        </p:attrNameLst>
                                      </p:cBhvr>
                                      <p:to>
                                        <p:strVal val="visible"/>
                                      </p:to>
                                    </p:set>
                                    <p:animEffect filter="fade" transition="in">
                                      <p:cBhvr>
                                        <p:cTn dur="1000"/>
                                        <p:tgtEl>
                                          <p:spTgt spid="20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2">
                                            <p:txEl>
                                              <p:pRg end="3" st="3"/>
                                            </p:txEl>
                                          </p:spTgt>
                                        </p:tgtEl>
                                        <p:attrNameLst>
                                          <p:attrName>style.visibility</p:attrName>
                                        </p:attrNameLst>
                                      </p:cBhvr>
                                      <p:to>
                                        <p:strVal val="visible"/>
                                      </p:to>
                                    </p:set>
                                    <p:animEffect filter="fade" transition="in">
                                      <p:cBhvr>
                                        <p:cTn dur="1000"/>
                                        <p:tgtEl>
                                          <p:spTgt spid="20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2">
                                            <p:txEl>
                                              <p:pRg end="4" st="4"/>
                                            </p:txEl>
                                          </p:spTgt>
                                        </p:tgtEl>
                                        <p:attrNameLst>
                                          <p:attrName>style.visibility</p:attrName>
                                        </p:attrNameLst>
                                      </p:cBhvr>
                                      <p:to>
                                        <p:strVal val="visible"/>
                                      </p:to>
                                    </p:set>
                                    <p:animEffect filter="fade" transition="in">
                                      <p:cBhvr>
                                        <p:cTn dur="1000"/>
                                        <p:tgtEl>
                                          <p:spTgt spid="20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2">
                                            <p:txEl>
                                              <p:pRg end="5" st="5"/>
                                            </p:txEl>
                                          </p:spTgt>
                                        </p:tgtEl>
                                        <p:attrNameLst>
                                          <p:attrName>style.visibility</p:attrName>
                                        </p:attrNameLst>
                                      </p:cBhvr>
                                      <p:to>
                                        <p:strVal val="visible"/>
                                      </p:to>
                                    </p:set>
                                    <p:animEffect filter="fade" transition="in">
                                      <p:cBhvr>
                                        <p:cTn dur="1000"/>
                                        <p:tgtEl>
                                          <p:spTgt spid="202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2">
                                            <p:txEl>
                                              <p:pRg end="6" st="6"/>
                                            </p:txEl>
                                          </p:spTgt>
                                        </p:tgtEl>
                                        <p:attrNameLst>
                                          <p:attrName>style.visibility</p:attrName>
                                        </p:attrNameLst>
                                      </p:cBhvr>
                                      <p:to>
                                        <p:strVal val="visible"/>
                                      </p:to>
                                    </p:set>
                                    <p:animEffect filter="fade" transition="in">
                                      <p:cBhvr>
                                        <p:cTn dur="1000"/>
                                        <p:tgtEl>
                                          <p:spTgt spid="202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2">
                                            <p:txEl>
                                              <p:pRg end="7" st="7"/>
                                            </p:txEl>
                                          </p:spTgt>
                                        </p:tgtEl>
                                        <p:attrNameLst>
                                          <p:attrName>style.visibility</p:attrName>
                                        </p:attrNameLst>
                                      </p:cBhvr>
                                      <p:to>
                                        <p:strVal val="visible"/>
                                      </p:to>
                                    </p:set>
                                    <p:animEffect filter="fade" transition="in">
                                      <p:cBhvr>
                                        <p:cTn dur="1000"/>
                                        <p:tgtEl>
                                          <p:spTgt spid="202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e672268506_0_143"/>
          <p:cNvSpPr txBox="1"/>
          <p:nvPr>
            <p:ph idx="1" type="body"/>
          </p:nvPr>
        </p:nvSpPr>
        <p:spPr>
          <a:xfrm>
            <a:off x="828000" y="1175375"/>
            <a:ext cx="4817700" cy="3224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GB" sz="1700">
                <a:latin typeface="Montserrat"/>
                <a:ea typeface="Montserrat"/>
                <a:cs typeface="Montserrat"/>
                <a:sym typeface="Montserrat"/>
              </a:rPr>
              <a:t>Example:</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If a batsman had scored 30 runs out of 100 from boundaries in the previous match.</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There is a chance that he would score 30% of his runs in the next match from boundaries.</a:t>
            </a:r>
            <a:endParaRPr sz="1700">
              <a:latin typeface="Montserrat Medium"/>
              <a:ea typeface="Montserrat Medium"/>
              <a:cs typeface="Montserrat Medium"/>
              <a:sym typeface="Montserrat Medium"/>
            </a:endParaRPr>
          </a:p>
        </p:txBody>
      </p:sp>
      <p:sp>
        <p:nvSpPr>
          <p:cNvPr id="467" name="Google Shape;467;ge672268506_0_143"/>
          <p:cNvSpPr txBox="1"/>
          <p:nvPr>
            <p:ph type="title"/>
          </p:nvPr>
        </p:nvSpPr>
        <p:spPr>
          <a:xfrm>
            <a:off x="396000" y="394800"/>
            <a:ext cx="7671000" cy="6501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Real-life applications - </a:t>
            </a:r>
            <a:r>
              <a:rPr i="1" lang="en-GB">
                <a:solidFill>
                  <a:schemeClr val="lt2"/>
                </a:solidFill>
                <a:latin typeface="Montserrat ExtraBold"/>
                <a:ea typeface="Montserrat ExtraBold"/>
                <a:cs typeface="Montserrat ExtraBold"/>
                <a:sym typeface="Montserrat ExtraBold"/>
              </a:rPr>
              <a:t>Sport Strategies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0" st="0"/>
                                            </p:txEl>
                                          </p:spTgt>
                                        </p:tgtEl>
                                        <p:attrNameLst>
                                          <p:attrName>style.visibility</p:attrName>
                                        </p:attrNameLst>
                                      </p:cBhvr>
                                      <p:to>
                                        <p:strVal val="visible"/>
                                      </p:to>
                                    </p:set>
                                    <p:animEffect filter="fade" transition="in">
                                      <p:cBhvr>
                                        <p:cTn dur="1000"/>
                                        <p:tgtEl>
                                          <p:spTgt spid="4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1" st="1"/>
                                            </p:txEl>
                                          </p:spTgt>
                                        </p:tgtEl>
                                        <p:attrNameLst>
                                          <p:attrName>style.visibility</p:attrName>
                                        </p:attrNameLst>
                                      </p:cBhvr>
                                      <p:to>
                                        <p:strVal val="visible"/>
                                      </p:to>
                                    </p:set>
                                    <p:animEffect filter="fade" transition="in">
                                      <p:cBhvr>
                                        <p:cTn dur="1000"/>
                                        <p:tgtEl>
                                          <p:spTgt spid="4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2" st="2"/>
                                            </p:txEl>
                                          </p:spTgt>
                                        </p:tgtEl>
                                        <p:attrNameLst>
                                          <p:attrName>style.visibility</p:attrName>
                                        </p:attrNameLst>
                                      </p:cBhvr>
                                      <p:to>
                                        <p:strVal val="visible"/>
                                      </p:to>
                                    </p:set>
                                    <p:animEffect filter="fade" transition="in">
                                      <p:cBhvr>
                                        <p:cTn dur="1000"/>
                                        <p:tgtEl>
                                          <p:spTgt spid="46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sp>
        <p:nvSpPr>
          <p:cNvPr id="2027" name="Google Shape;2027;gebe1d2d615_1_152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
        <p:nvSpPr>
          <p:cNvPr id="2028" name="Google Shape;2028;gebe1d2d615_1_1522"/>
          <p:cNvSpPr txBox="1"/>
          <p:nvPr/>
        </p:nvSpPr>
        <p:spPr>
          <a:xfrm>
            <a:off x="304800" y="984575"/>
            <a:ext cx="7130700" cy="27969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of getting 5 = P(X) ≤ 6</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 P(X)= 1 + P(X)= 2 + P(X)= 3 + P(X)= 4 + P(X)= 5 + P(X) = 6.</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 1/6 + 1/6 + 1/6 + 1/6 + 1/6 + 1/6</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240"/>
              </a:spcBef>
              <a:spcAft>
                <a:spcPts val="24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 6/6</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8">
                                            <p:txEl>
                                              <p:pRg end="0" st="0"/>
                                            </p:txEl>
                                          </p:spTgt>
                                        </p:tgtEl>
                                        <p:attrNameLst>
                                          <p:attrName>style.visibility</p:attrName>
                                        </p:attrNameLst>
                                      </p:cBhvr>
                                      <p:to>
                                        <p:strVal val="visible"/>
                                      </p:to>
                                    </p:set>
                                    <p:animEffect filter="fade" transition="in">
                                      <p:cBhvr>
                                        <p:cTn dur="1000"/>
                                        <p:tgtEl>
                                          <p:spTgt spid="20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8">
                                            <p:txEl>
                                              <p:pRg end="1" st="1"/>
                                            </p:txEl>
                                          </p:spTgt>
                                        </p:tgtEl>
                                        <p:attrNameLst>
                                          <p:attrName>style.visibility</p:attrName>
                                        </p:attrNameLst>
                                      </p:cBhvr>
                                      <p:to>
                                        <p:strVal val="visible"/>
                                      </p:to>
                                    </p:set>
                                    <p:animEffect filter="fade" transition="in">
                                      <p:cBhvr>
                                        <p:cTn dur="1000"/>
                                        <p:tgtEl>
                                          <p:spTgt spid="20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8">
                                            <p:txEl>
                                              <p:pRg end="2" st="2"/>
                                            </p:txEl>
                                          </p:spTgt>
                                        </p:tgtEl>
                                        <p:attrNameLst>
                                          <p:attrName>style.visibility</p:attrName>
                                        </p:attrNameLst>
                                      </p:cBhvr>
                                      <p:to>
                                        <p:strVal val="visible"/>
                                      </p:to>
                                    </p:set>
                                    <p:animEffect filter="fade" transition="in">
                                      <p:cBhvr>
                                        <p:cTn dur="1000"/>
                                        <p:tgtEl>
                                          <p:spTgt spid="20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8">
                                            <p:txEl>
                                              <p:pRg end="3" st="3"/>
                                            </p:txEl>
                                          </p:spTgt>
                                        </p:tgtEl>
                                        <p:attrNameLst>
                                          <p:attrName>style.visibility</p:attrName>
                                        </p:attrNameLst>
                                      </p:cBhvr>
                                      <p:to>
                                        <p:strVal val="visible"/>
                                      </p:to>
                                    </p:set>
                                    <p:animEffect filter="fade" transition="in">
                                      <p:cBhvr>
                                        <p:cTn dur="1000"/>
                                        <p:tgtEl>
                                          <p:spTgt spid="202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gebe1d2d615_1_1905"/>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C01S04L06. Joint Probability Function</a:t>
            </a:r>
            <a:endParaRPr b="0" sz="2400">
              <a:latin typeface="Montserrat ExtraBold"/>
              <a:ea typeface="Montserrat ExtraBold"/>
              <a:cs typeface="Montserrat ExtraBold"/>
              <a:sym typeface="Montserrat ExtraBold"/>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gebe1d2d615_1_190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Probability</a:t>
            </a:r>
            <a:endParaRPr>
              <a:solidFill>
                <a:schemeClr val="lt2"/>
              </a:solidFill>
              <a:latin typeface="Montserrat ExtraBold"/>
              <a:ea typeface="Montserrat ExtraBold"/>
              <a:cs typeface="Montserrat ExtraBold"/>
              <a:sym typeface="Montserrat ExtraBold"/>
            </a:endParaRPr>
          </a:p>
        </p:txBody>
      </p:sp>
      <p:sp>
        <p:nvSpPr>
          <p:cNvPr id="2039" name="Google Shape;2039;gebe1d2d615_1_1909"/>
          <p:cNvSpPr txBox="1"/>
          <p:nvPr/>
        </p:nvSpPr>
        <p:spPr>
          <a:xfrm>
            <a:off x="304800" y="1199100"/>
            <a:ext cx="5775000" cy="2976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Branch of mathematics that deals with the occurrence of a random event.</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Likely something is to happen.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Many events can’t be predicted with total certainty.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240"/>
              </a:spcBef>
              <a:spcAft>
                <a:spcPts val="24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Idea of probability.</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9">
                                            <p:txEl>
                                              <p:pRg end="0" st="0"/>
                                            </p:txEl>
                                          </p:spTgt>
                                        </p:tgtEl>
                                        <p:attrNameLst>
                                          <p:attrName>style.visibility</p:attrName>
                                        </p:attrNameLst>
                                      </p:cBhvr>
                                      <p:to>
                                        <p:strVal val="visible"/>
                                      </p:to>
                                    </p:set>
                                    <p:animEffect filter="fade" transition="in">
                                      <p:cBhvr>
                                        <p:cTn dur="1000"/>
                                        <p:tgtEl>
                                          <p:spTgt spid="20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9">
                                            <p:txEl>
                                              <p:pRg end="1" st="1"/>
                                            </p:txEl>
                                          </p:spTgt>
                                        </p:tgtEl>
                                        <p:attrNameLst>
                                          <p:attrName>style.visibility</p:attrName>
                                        </p:attrNameLst>
                                      </p:cBhvr>
                                      <p:to>
                                        <p:strVal val="visible"/>
                                      </p:to>
                                    </p:set>
                                    <p:animEffect filter="fade" transition="in">
                                      <p:cBhvr>
                                        <p:cTn dur="1000"/>
                                        <p:tgtEl>
                                          <p:spTgt spid="20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9">
                                            <p:txEl>
                                              <p:pRg end="2" st="2"/>
                                            </p:txEl>
                                          </p:spTgt>
                                        </p:tgtEl>
                                        <p:attrNameLst>
                                          <p:attrName>style.visibility</p:attrName>
                                        </p:attrNameLst>
                                      </p:cBhvr>
                                      <p:to>
                                        <p:strVal val="visible"/>
                                      </p:to>
                                    </p:set>
                                    <p:animEffect filter="fade" transition="in">
                                      <p:cBhvr>
                                        <p:cTn dur="1000"/>
                                        <p:tgtEl>
                                          <p:spTgt spid="20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9">
                                            <p:txEl>
                                              <p:pRg end="3" st="3"/>
                                            </p:txEl>
                                          </p:spTgt>
                                        </p:tgtEl>
                                        <p:attrNameLst>
                                          <p:attrName>style.visibility</p:attrName>
                                        </p:attrNameLst>
                                      </p:cBhvr>
                                      <p:to>
                                        <p:strVal val="visible"/>
                                      </p:to>
                                    </p:set>
                                    <p:animEffect filter="fade" transition="in">
                                      <p:cBhvr>
                                        <p:cTn dur="1000"/>
                                        <p:tgtEl>
                                          <p:spTgt spid="203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gebe1d2d615_1_191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Joint Probability</a:t>
            </a:r>
            <a:endParaRPr>
              <a:solidFill>
                <a:schemeClr val="lt2"/>
              </a:solidFill>
              <a:latin typeface="Montserrat ExtraBold"/>
              <a:ea typeface="Montserrat ExtraBold"/>
              <a:cs typeface="Montserrat ExtraBold"/>
              <a:sym typeface="Montserrat ExtraBold"/>
            </a:endParaRPr>
          </a:p>
        </p:txBody>
      </p:sp>
      <p:sp>
        <p:nvSpPr>
          <p:cNvPr id="2045" name="Google Shape;2045;gebe1d2d615_1_1914"/>
          <p:cNvSpPr txBox="1"/>
          <p:nvPr/>
        </p:nvSpPr>
        <p:spPr>
          <a:xfrm>
            <a:off x="304800" y="1199100"/>
            <a:ext cx="5775000" cy="2976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of two or more events.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Two or more random variables is referred to as the joint probability distribution.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Statistical measure that calculates the likelihood of two events occurring together.</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240"/>
              </a:spcBef>
              <a:spcAft>
                <a:spcPts val="24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Same point in time is called Joint probability.</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5">
                                            <p:txEl>
                                              <p:pRg end="0" st="0"/>
                                            </p:txEl>
                                          </p:spTgt>
                                        </p:tgtEl>
                                        <p:attrNameLst>
                                          <p:attrName>style.visibility</p:attrName>
                                        </p:attrNameLst>
                                      </p:cBhvr>
                                      <p:to>
                                        <p:strVal val="visible"/>
                                      </p:to>
                                    </p:set>
                                    <p:animEffect filter="fade" transition="in">
                                      <p:cBhvr>
                                        <p:cTn dur="1000"/>
                                        <p:tgtEl>
                                          <p:spTgt spid="20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5">
                                            <p:txEl>
                                              <p:pRg end="1" st="1"/>
                                            </p:txEl>
                                          </p:spTgt>
                                        </p:tgtEl>
                                        <p:attrNameLst>
                                          <p:attrName>style.visibility</p:attrName>
                                        </p:attrNameLst>
                                      </p:cBhvr>
                                      <p:to>
                                        <p:strVal val="visible"/>
                                      </p:to>
                                    </p:set>
                                    <p:animEffect filter="fade" transition="in">
                                      <p:cBhvr>
                                        <p:cTn dur="1000"/>
                                        <p:tgtEl>
                                          <p:spTgt spid="20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5">
                                            <p:txEl>
                                              <p:pRg end="2" st="2"/>
                                            </p:txEl>
                                          </p:spTgt>
                                        </p:tgtEl>
                                        <p:attrNameLst>
                                          <p:attrName>style.visibility</p:attrName>
                                        </p:attrNameLst>
                                      </p:cBhvr>
                                      <p:to>
                                        <p:strVal val="visible"/>
                                      </p:to>
                                    </p:set>
                                    <p:animEffect filter="fade" transition="in">
                                      <p:cBhvr>
                                        <p:cTn dur="1000"/>
                                        <p:tgtEl>
                                          <p:spTgt spid="20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5">
                                            <p:txEl>
                                              <p:pRg end="3" st="3"/>
                                            </p:txEl>
                                          </p:spTgt>
                                        </p:tgtEl>
                                        <p:attrNameLst>
                                          <p:attrName>style.visibility</p:attrName>
                                        </p:attrNameLst>
                                      </p:cBhvr>
                                      <p:to>
                                        <p:strVal val="visible"/>
                                      </p:to>
                                    </p:set>
                                    <p:animEffect filter="fade" transition="in">
                                      <p:cBhvr>
                                        <p:cTn dur="1000"/>
                                        <p:tgtEl>
                                          <p:spTgt spid="204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gebe1d2d615_1_191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Joint Probability</a:t>
            </a:r>
            <a:endParaRPr>
              <a:solidFill>
                <a:schemeClr val="lt2"/>
              </a:solidFill>
              <a:latin typeface="Montserrat ExtraBold"/>
              <a:ea typeface="Montserrat ExtraBold"/>
              <a:cs typeface="Montserrat ExtraBold"/>
              <a:sym typeface="Montserrat ExtraBold"/>
            </a:endParaRPr>
          </a:p>
        </p:txBody>
      </p:sp>
      <p:sp>
        <p:nvSpPr>
          <p:cNvPr id="2051" name="Google Shape;2051;gebe1d2d615_1_1919"/>
          <p:cNvSpPr txBox="1"/>
          <p:nvPr/>
        </p:nvSpPr>
        <p:spPr>
          <a:xfrm>
            <a:off x="283775" y="962400"/>
            <a:ext cx="6435300" cy="32187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Consider two events as A and B.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of event B occurring at the same time of event A occurs.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Let A, B, …., be the random variables.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240"/>
              </a:spcBef>
              <a:spcAft>
                <a:spcPts val="24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A, B, …. falls in any particular range or discrete set of values.</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1">
                                            <p:txEl>
                                              <p:pRg end="0" st="0"/>
                                            </p:txEl>
                                          </p:spTgt>
                                        </p:tgtEl>
                                        <p:attrNameLst>
                                          <p:attrName>style.visibility</p:attrName>
                                        </p:attrNameLst>
                                      </p:cBhvr>
                                      <p:to>
                                        <p:strVal val="visible"/>
                                      </p:to>
                                    </p:set>
                                    <p:animEffect filter="fade" transition="in">
                                      <p:cBhvr>
                                        <p:cTn dur="1000"/>
                                        <p:tgtEl>
                                          <p:spTgt spid="20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1">
                                            <p:txEl>
                                              <p:pRg end="1" st="1"/>
                                            </p:txEl>
                                          </p:spTgt>
                                        </p:tgtEl>
                                        <p:attrNameLst>
                                          <p:attrName>style.visibility</p:attrName>
                                        </p:attrNameLst>
                                      </p:cBhvr>
                                      <p:to>
                                        <p:strVal val="visible"/>
                                      </p:to>
                                    </p:set>
                                    <p:animEffect filter="fade" transition="in">
                                      <p:cBhvr>
                                        <p:cTn dur="1000"/>
                                        <p:tgtEl>
                                          <p:spTgt spid="20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1">
                                            <p:txEl>
                                              <p:pRg end="2" st="2"/>
                                            </p:txEl>
                                          </p:spTgt>
                                        </p:tgtEl>
                                        <p:attrNameLst>
                                          <p:attrName>style.visibility</p:attrName>
                                        </p:attrNameLst>
                                      </p:cBhvr>
                                      <p:to>
                                        <p:strVal val="visible"/>
                                      </p:to>
                                    </p:set>
                                    <p:animEffect filter="fade" transition="in">
                                      <p:cBhvr>
                                        <p:cTn dur="1000"/>
                                        <p:tgtEl>
                                          <p:spTgt spid="20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1">
                                            <p:txEl>
                                              <p:pRg end="3" st="3"/>
                                            </p:txEl>
                                          </p:spTgt>
                                        </p:tgtEl>
                                        <p:attrNameLst>
                                          <p:attrName>style.visibility</p:attrName>
                                        </p:attrNameLst>
                                      </p:cBhvr>
                                      <p:to>
                                        <p:strVal val="visible"/>
                                      </p:to>
                                    </p:set>
                                    <p:animEffect filter="fade" transition="in">
                                      <p:cBhvr>
                                        <p:cTn dur="1000"/>
                                        <p:tgtEl>
                                          <p:spTgt spid="205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5" name="Shape 2055"/>
        <p:cNvGrpSpPr/>
        <p:nvPr/>
      </p:nvGrpSpPr>
      <p:grpSpPr>
        <a:xfrm>
          <a:off x="0" y="0"/>
          <a:ext cx="0" cy="0"/>
          <a:chOff x="0" y="0"/>
          <a:chExt cx="0" cy="0"/>
        </a:xfrm>
      </p:grpSpPr>
      <p:sp>
        <p:nvSpPr>
          <p:cNvPr id="2056" name="Google Shape;2056;gebe1d2d615_1_192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Joint Probability</a:t>
            </a:r>
            <a:endParaRPr>
              <a:solidFill>
                <a:schemeClr val="lt2"/>
              </a:solidFill>
              <a:latin typeface="Montserrat ExtraBold"/>
              <a:ea typeface="Montserrat ExtraBold"/>
              <a:cs typeface="Montserrat ExtraBold"/>
              <a:sym typeface="Montserrat ExtraBold"/>
            </a:endParaRPr>
          </a:p>
        </p:txBody>
      </p:sp>
      <p:sp>
        <p:nvSpPr>
          <p:cNvPr id="2057" name="Google Shape;2057;gebe1d2d615_1_1924"/>
          <p:cNvSpPr txBox="1"/>
          <p:nvPr/>
        </p:nvSpPr>
        <p:spPr>
          <a:xfrm>
            <a:off x="294275" y="1083375"/>
            <a:ext cx="6027300" cy="22773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There are two random variables,</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Bivariate distribution.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There are more than two random variables,</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Multivariate distribution.</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7">
                                            <p:txEl>
                                              <p:pRg end="0" st="0"/>
                                            </p:txEl>
                                          </p:spTgt>
                                        </p:tgtEl>
                                        <p:attrNameLst>
                                          <p:attrName>style.visibility</p:attrName>
                                        </p:attrNameLst>
                                      </p:cBhvr>
                                      <p:to>
                                        <p:strVal val="visible"/>
                                      </p:to>
                                    </p:set>
                                    <p:animEffect filter="fade" transition="in">
                                      <p:cBhvr>
                                        <p:cTn dur="1000"/>
                                        <p:tgtEl>
                                          <p:spTgt spid="20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7">
                                            <p:txEl>
                                              <p:pRg end="1" st="1"/>
                                            </p:txEl>
                                          </p:spTgt>
                                        </p:tgtEl>
                                        <p:attrNameLst>
                                          <p:attrName>style.visibility</p:attrName>
                                        </p:attrNameLst>
                                      </p:cBhvr>
                                      <p:to>
                                        <p:strVal val="visible"/>
                                      </p:to>
                                    </p:set>
                                    <p:animEffect filter="fade" transition="in">
                                      <p:cBhvr>
                                        <p:cTn dur="1000"/>
                                        <p:tgtEl>
                                          <p:spTgt spid="20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7">
                                            <p:txEl>
                                              <p:pRg end="2" st="2"/>
                                            </p:txEl>
                                          </p:spTgt>
                                        </p:tgtEl>
                                        <p:attrNameLst>
                                          <p:attrName>style.visibility</p:attrName>
                                        </p:attrNameLst>
                                      </p:cBhvr>
                                      <p:to>
                                        <p:strVal val="visible"/>
                                      </p:to>
                                    </p:set>
                                    <p:animEffect filter="fade" transition="in">
                                      <p:cBhvr>
                                        <p:cTn dur="1000"/>
                                        <p:tgtEl>
                                          <p:spTgt spid="20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7">
                                            <p:txEl>
                                              <p:pRg end="3" st="3"/>
                                            </p:txEl>
                                          </p:spTgt>
                                        </p:tgtEl>
                                        <p:attrNameLst>
                                          <p:attrName>style.visibility</p:attrName>
                                        </p:attrNameLst>
                                      </p:cBhvr>
                                      <p:to>
                                        <p:strVal val="visible"/>
                                      </p:to>
                                    </p:set>
                                    <p:animEffect filter="fade" transition="in">
                                      <p:cBhvr>
                                        <p:cTn dur="1000"/>
                                        <p:tgtEl>
                                          <p:spTgt spid="205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gebe1d2d615_1_192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Joint Probability</a:t>
            </a:r>
            <a:endParaRPr>
              <a:solidFill>
                <a:schemeClr val="lt2"/>
              </a:solidFill>
              <a:latin typeface="Montserrat ExtraBold"/>
              <a:ea typeface="Montserrat ExtraBold"/>
              <a:cs typeface="Montserrat ExtraBold"/>
              <a:sym typeface="Montserrat ExtraBold"/>
            </a:endParaRPr>
          </a:p>
        </p:txBody>
      </p:sp>
      <p:sp>
        <p:nvSpPr>
          <p:cNvPr id="2063" name="Google Shape;2063;gebe1d2d615_1_1929"/>
          <p:cNvSpPr txBox="1"/>
          <p:nvPr/>
        </p:nvSpPr>
        <p:spPr>
          <a:xfrm>
            <a:off x="304800" y="1325325"/>
            <a:ext cx="5827500" cy="24561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Based on the nature of the variable.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Represent a joint probability mass function.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Represent as a joint cumulative distribution function.</a:t>
            </a:r>
            <a:endParaRPr sz="1800">
              <a:solidFill>
                <a:schemeClr val="lt1"/>
              </a:solidFill>
              <a:latin typeface="Montserrat Medium"/>
              <a:ea typeface="Montserrat Medium"/>
              <a:cs typeface="Montserrat Medium"/>
              <a:sym typeface="Montserrat Medium"/>
            </a:endParaRPr>
          </a:p>
          <a:p>
            <a:pPr indent="0" lvl="0" marL="1371600" rtl="0" algn="l">
              <a:lnSpc>
                <a:spcPct val="150000"/>
              </a:lnSpc>
              <a:spcBef>
                <a:spcPts val="240"/>
              </a:spcBef>
              <a:spcAft>
                <a:spcPts val="0"/>
              </a:spcAft>
              <a:buNone/>
            </a:pPr>
            <a:r>
              <a:rPr lang="en-GB" sz="1800">
                <a:solidFill>
                  <a:schemeClr val="lt1"/>
                </a:solidFill>
                <a:latin typeface="Montserrat Medium"/>
                <a:ea typeface="Montserrat Medium"/>
                <a:cs typeface="Montserrat Medium"/>
                <a:sym typeface="Montserrat Medium"/>
              </a:rPr>
              <a:t>	Or</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Joint probability density function.</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3">
                                            <p:txEl>
                                              <p:pRg end="0" st="0"/>
                                            </p:txEl>
                                          </p:spTgt>
                                        </p:tgtEl>
                                        <p:attrNameLst>
                                          <p:attrName>style.visibility</p:attrName>
                                        </p:attrNameLst>
                                      </p:cBhvr>
                                      <p:to>
                                        <p:strVal val="visible"/>
                                      </p:to>
                                    </p:set>
                                    <p:animEffect filter="fade" transition="in">
                                      <p:cBhvr>
                                        <p:cTn dur="1000"/>
                                        <p:tgtEl>
                                          <p:spTgt spid="20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3">
                                            <p:txEl>
                                              <p:pRg end="1" st="1"/>
                                            </p:txEl>
                                          </p:spTgt>
                                        </p:tgtEl>
                                        <p:attrNameLst>
                                          <p:attrName>style.visibility</p:attrName>
                                        </p:attrNameLst>
                                      </p:cBhvr>
                                      <p:to>
                                        <p:strVal val="visible"/>
                                      </p:to>
                                    </p:set>
                                    <p:animEffect filter="fade" transition="in">
                                      <p:cBhvr>
                                        <p:cTn dur="1000"/>
                                        <p:tgtEl>
                                          <p:spTgt spid="20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3">
                                            <p:txEl>
                                              <p:pRg end="2" st="2"/>
                                            </p:txEl>
                                          </p:spTgt>
                                        </p:tgtEl>
                                        <p:attrNameLst>
                                          <p:attrName>style.visibility</p:attrName>
                                        </p:attrNameLst>
                                      </p:cBhvr>
                                      <p:to>
                                        <p:strVal val="visible"/>
                                      </p:to>
                                    </p:set>
                                    <p:animEffect filter="fade" transition="in">
                                      <p:cBhvr>
                                        <p:cTn dur="1000"/>
                                        <p:tgtEl>
                                          <p:spTgt spid="20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3">
                                            <p:txEl>
                                              <p:pRg end="3" st="3"/>
                                            </p:txEl>
                                          </p:spTgt>
                                        </p:tgtEl>
                                        <p:attrNameLst>
                                          <p:attrName>style.visibility</p:attrName>
                                        </p:attrNameLst>
                                      </p:cBhvr>
                                      <p:to>
                                        <p:strVal val="visible"/>
                                      </p:to>
                                    </p:set>
                                    <p:animEffect filter="fade" transition="in">
                                      <p:cBhvr>
                                        <p:cTn dur="1000"/>
                                        <p:tgtEl>
                                          <p:spTgt spid="20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3">
                                            <p:txEl>
                                              <p:pRg end="4" st="4"/>
                                            </p:txEl>
                                          </p:spTgt>
                                        </p:tgtEl>
                                        <p:attrNameLst>
                                          <p:attrName>style.visibility</p:attrName>
                                        </p:attrNameLst>
                                      </p:cBhvr>
                                      <p:to>
                                        <p:strVal val="visible"/>
                                      </p:to>
                                    </p:set>
                                    <p:animEffect filter="fade" transition="in">
                                      <p:cBhvr>
                                        <p:cTn dur="1000"/>
                                        <p:tgtEl>
                                          <p:spTgt spid="206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gebe1d2d615_1_193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Types of Joint Probability</a:t>
            </a:r>
            <a:endParaRPr>
              <a:solidFill>
                <a:schemeClr val="lt2"/>
              </a:solidFill>
              <a:latin typeface="Montserrat ExtraBold"/>
              <a:ea typeface="Montserrat ExtraBold"/>
              <a:cs typeface="Montserrat ExtraBold"/>
              <a:sym typeface="Montserrat ExtraBold"/>
            </a:endParaRPr>
          </a:p>
        </p:txBody>
      </p:sp>
      <p:sp>
        <p:nvSpPr>
          <p:cNvPr id="2069" name="Google Shape;2069;gebe1d2d615_1_1934"/>
          <p:cNvSpPr txBox="1"/>
          <p:nvPr/>
        </p:nvSpPr>
        <p:spPr>
          <a:xfrm>
            <a:off x="504650" y="1354775"/>
            <a:ext cx="5364600" cy="1875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240"/>
              </a:spcBef>
              <a:spcAft>
                <a:spcPts val="0"/>
              </a:spcAft>
              <a:buNone/>
            </a:pPr>
            <a:r>
              <a:rPr lang="en-GB" sz="1800">
                <a:solidFill>
                  <a:schemeClr val="lt1"/>
                </a:solidFill>
                <a:latin typeface="Montserrat Medium"/>
                <a:ea typeface="Montserrat Medium"/>
                <a:cs typeface="Montserrat Medium"/>
                <a:sym typeface="Montserrat Medium"/>
              </a:rPr>
              <a:t>Two types of the Joint Probability:</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Joint Probability mass function.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Joint probability density function.</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9">
                                            <p:txEl>
                                              <p:pRg end="0" st="0"/>
                                            </p:txEl>
                                          </p:spTgt>
                                        </p:tgtEl>
                                        <p:attrNameLst>
                                          <p:attrName>style.visibility</p:attrName>
                                        </p:attrNameLst>
                                      </p:cBhvr>
                                      <p:to>
                                        <p:strVal val="visible"/>
                                      </p:to>
                                    </p:set>
                                    <p:animEffect filter="fade" transition="in">
                                      <p:cBhvr>
                                        <p:cTn dur="1000"/>
                                        <p:tgtEl>
                                          <p:spTgt spid="20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9">
                                            <p:txEl>
                                              <p:pRg end="1" st="1"/>
                                            </p:txEl>
                                          </p:spTgt>
                                        </p:tgtEl>
                                        <p:attrNameLst>
                                          <p:attrName>style.visibility</p:attrName>
                                        </p:attrNameLst>
                                      </p:cBhvr>
                                      <p:to>
                                        <p:strVal val="visible"/>
                                      </p:to>
                                    </p:set>
                                    <p:animEffect filter="fade" transition="in">
                                      <p:cBhvr>
                                        <p:cTn dur="1000"/>
                                        <p:tgtEl>
                                          <p:spTgt spid="20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9">
                                            <p:txEl>
                                              <p:pRg end="2" st="2"/>
                                            </p:txEl>
                                          </p:spTgt>
                                        </p:tgtEl>
                                        <p:attrNameLst>
                                          <p:attrName>style.visibility</p:attrName>
                                        </p:attrNameLst>
                                      </p:cBhvr>
                                      <p:to>
                                        <p:strVal val="visible"/>
                                      </p:to>
                                    </p:set>
                                    <p:animEffect filter="fade" transition="in">
                                      <p:cBhvr>
                                        <p:cTn dur="1000"/>
                                        <p:tgtEl>
                                          <p:spTgt spid="206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gebe1d2d615_1_193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Joint Probability Mass Function</a:t>
            </a:r>
            <a:endParaRPr>
              <a:solidFill>
                <a:schemeClr val="lt2"/>
              </a:solidFill>
              <a:latin typeface="Montserrat ExtraBold"/>
              <a:ea typeface="Montserrat ExtraBold"/>
              <a:cs typeface="Montserrat ExtraBold"/>
              <a:sym typeface="Montserrat ExtraBold"/>
            </a:endParaRPr>
          </a:p>
        </p:txBody>
      </p:sp>
      <p:sp>
        <p:nvSpPr>
          <p:cNvPr id="2075" name="Google Shape;2075;gebe1d2d615_1_1939"/>
          <p:cNvSpPr txBox="1"/>
          <p:nvPr/>
        </p:nvSpPr>
        <p:spPr>
          <a:xfrm>
            <a:off x="504650" y="1199100"/>
            <a:ext cx="5364600" cy="3397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For a discrete random variable X, we define the probability mass function as P of X equal to x.</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We have two random variables X and Y, </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Use the joint probability mass function.</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5">
                                            <p:txEl>
                                              <p:pRg end="0" st="0"/>
                                            </p:txEl>
                                          </p:spTgt>
                                        </p:tgtEl>
                                        <p:attrNameLst>
                                          <p:attrName>style.visibility</p:attrName>
                                        </p:attrNameLst>
                                      </p:cBhvr>
                                      <p:to>
                                        <p:strVal val="visible"/>
                                      </p:to>
                                    </p:set>
                                    <p:animEffect filter="fade" transition="in">
                                      <p:cBhvr>
                                        <p:cTn dur="1000"/>
                                        <p:tgtEl>
                                          <p:spTgt spid="20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5">
                                            <p:txEl>
                                              <p:pRg end="1" st="1"/>
                                            </p:txEl>
                                          </p:spTgt>
                                        </p:tgtEl>
                                        <p:attrNameLst>
                                          <p:attrName>style.visibility</p:attrName>
                                        </p:attrNameLst>
                                      </p:cBhvr>
                                      <p:to>
                                        <p:strVal val="visible"/>
                                      </p:to>
                                    </p:set>
                                    <p:animEffect filter="fade" transition="in">
                                      <p:cBhvr>
                                        <p:cTn dur="1000"/>
                                        <p:tgtEl>
                                          <p:spTgt spid="20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5">
                                            <p:txEl>
                                              <p:pRg end="2" st="2"/>
                                            </p:txEl>
                                          </p:spTgt>
                                        </p:tgtEl>
                                        <p:attrNameLst>
                                          <p:attrName>style.visibility</p:attrName>
                                        </p:attrNameLst>
                                      </p:cBhvr>
                                      <p:to>
                                        <p:strVal val="visible"/>
                                      </p:to>
                                    </p:set>
                                    <p:animEffect filter="fade" transition="in">
                                      <p:cBhvr>
                                        <p:cTn dur="1000"/>
                                        <p:tgtEl>
                                          <p:spTgt spid="207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9" name="Shape 2079"/>
        <p:cNvGrpSpPr/>
        <p:nvPr/>
      </p:nvGrpSpPr>
      <p:grpSpPr>
        <a:xfrm>
          <a:off x="0" y="0"/>
          <a:ext cx="0" cy="0"/>
          <a:chOff x="0" y="0"/>
          <a:chExt cx="0" cy="0"/>
        </a:xfrm>
      </p:grpSpPr>
      <p:sp>
        <p:nvSpPr>
          <p:cNvPr id="2080" name="Google Shape;2080;gebe1d2d615_1_194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
        <p:nvSpPr>
          <p:cNvPr id="2081" name="Google Shape;2081;gebe1d2d615_1_1944"/>
          <p:cNvSpPr txBox="1"/>
          <p:nvPr/>
        </p:nvSpPr>
        <p:spPr>
          <a:xfrm>
            <a:off x="365875" y="1199100"/>
            <a:ext cx="6216600" cy="3397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Events A and B is calculated as the probability of event A given event B multiplied by the probability of event B.</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Two random variables X and Y is represented as P of X equal to x comma Y equal to y.</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P(X=x, Y=y) = P((X=x) and (Y=y))</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1">
                                            <p:txEl>
                                              <p:pRg end="0" st="0"/>
                                            </p:txEl>
                                          </p:spTgt>
                                        </p:tgtEl>
                                        <p:attrNameLst>
                                          <p:attrName>style.visibility</p:attrName>
                                        </p:attrNameLst>
                                      </p:cBhvr>
                                      <p:to>
                                        <p:strVal val="visible"/>
                                      </p:to>
                                    </p:set>
                                    <p:animEffect filter="fade" transition="in">
                                      <p:cBhvr>
                                        <p:cTn dur="1000"/>
                                        <p:tgtEl>
                                          <p:spTgt spid="20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1">
                                            <p:txEl>
                                              <p:pRg end="1" st="1"/>
                                            </p:txEl>
                                          </p:spTgt>
                                        </p:tgtEl>
                                        <p:attrNameLst>
                                          <p:attrName>style.visibility</p:attrName>
                                        </p:attrNameLst>
                                      </p:cBhvr>
                                      <p:to>
                                        <p:strVal val="visible"/>
                                      </p:to>
                                    </p:set>
                                    <p:animEffect filter="fade" transition="in">
                                      <p:cBhvr>
                                        <p:cTn dur="1000"/>
                                        <p:tgtEl>
                                          <p:spTgt spid="20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1">
                                            <p:txEl>
                                              <p:pRg end="2" st="2"/>
                                            </p:txEl>
                                          </p:spTgt>
                                        </p:tgtEl>
                                        <p:attrNameLst>
                                          <p:attrName>style.visibility</p:attrName>
                                        </p:attrNameLst>
                                      </p:cBhvr>
                                      <p:to>
                                        <p:strVal val="visible"/>
                                      </p:to>
                                    </p:set>
                                    <p:animEffect filter="fade" transition="in">
                                      <p:cBhvr>
                                        <p:cTn dur="1000"/>
                                        <p:tgtEl>
                                          <p:spTgt spid="208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e672268506_0_148"/>
          <p:cNvSpPr txBox="1"/>
          <p:nvPr>
            <p:ph idx="1" type="body"/>
          </p:nvPr>
        </p:nvSpPr>
        <p:spPr>
          <a:xfrm>
            <a:off x="828000" y="1175375"/>
            <a:ext cx="5099100" cy="32247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During the time of election, we predict the result of the election.</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Political analysts use the tactics of probability to predict the outcome of the </a:t>
            </a:r>
            <a:r>
              <a:rPr lang="en-GB" sz="1700">
                <a:latin typeface="Montserrat Medium"/>
                <a:ea typeface="Montserrat Medium"/>
                <a:cs typeface="Montserrat Medium"/>
                <a:sym typeface="Montserrat Medium"/>
              </a:rPr>
              <a:t>election</a:t>
            </a:r>
            <a:r>
              <a:rPr lang="en-GB" sz="1700">
                <a:latin typeface="Montserrat Medium"/>
                <a:ea typeface="Montserrat Medium"/>
                <a:cs typeface="Montserrat Medium"/>
                <a:sym typeface="Montserrat Medium"/>
              </a:rPr>
              <a:t> results.</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For example: They predict a certain political party to come into power; based on the results of exit polls.</a:t>
            </a:r>
            <a:endParaRPr sz="1700">
              <a:latin typeface="Montserrat Medium"/>
              <a:ea typeface="Montserrat Medium"/>
              <a:cs typeface="Montserrat Medium"/>
              <a:sym typeface="Montserrat Medium"/>
            </a:endParaRPr>
          </a:p>
        </p:txBody>
      </p:sp>
      <p:sp>
        <p:nvSpPr>
          <p:cNvPr id="473" name="Google Shape;473;ge672268506_0_148"/>
          <p:cNvSpPr txBox="1"/>
          <p:nvPr>
            <p:ph type="title"/>
          </p:nvPr>
        </p:nvSpPr>
        <p:spPr>
          <a:xfrm>
            <a:off x="396000" y="394800"/>
            <a:ext cx="7671000" cy="6501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Real-life applications - </a:t>
            </a:r>
            <a:r>
              <a:rPr i="1" lang="en-GB">
                <a:solidFill>
                  <a:schemeClr val="lt2"/>
                </a:solidFill>
                <a:latin typeface="Montserrat ExtraBold"/>
                <a:ea typeface="Montserrat ExtraBold"/>
                <a:cs typeface="Montserrat ExtraBold"/>
                <a:sym typeface="Montserrat ExtraBold"/>
              </a:rPr>
              <a:t>Politics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0" st="0"/>
                                            </p:txEl>
                                          </p:spTgt>
                                        </p:tgtEl>
                                        <p:attrNameLst>
                                          <p:attrName>style.visibility</p:attrName>
                                        </p:attrNameLst>
                                      </p:cBhvr>
                                      <p:to>
                                        <p:strVal val="visible"/>
                                      </p:to>
                                    </p:set>
                                    <p:animEffect filter="fade" transition="in">
                                      <p:cBhvr>
                                        <p:cTn dur="1000"/>
                                        <p:tgtEl>
                                          <p:spTgt spid="4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1" st="1"/>
                                            </p:txEl>
                                          </p:spTgt>
                                        </p:tgtEl>
                                        <p:attrNameLst>
                                          <p:attrName>style.visibility</p:attrName>
                                        </p:attrNameLst>
                                      </p:cBhvr>
                                      <p:to>
                                        <p:strVal val="visible"/>
                                      </p:to>
                                    </p:set>
                                    <p:animEffect filter="fade" transition="in">
                                      <p:cBhvr>
                                        <p:cTn dur="1000"/>
                                        <p:tgtEl>
                                          <p:spTgt spid="4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xEl>
                                              <p:pRg end="2" st="2"/>
                                            </p:txEl>
                                          </p:spTgt>
                                        </p:tgtEl>
                                        <p:attrNameLst>
                                          <p:attrName>style.visibility</p:attrName>
                                        </p:attrNameLst>
                                      </p:cBhvr>
                                      <p:to>
                                        <p:strVal val="visible"/>
                                      </p:to>
                                    </p:set>
                                    <p:animEffect filter="fade" transition="in">
                                      <p:cBhvr>
                                        <p:cTn dur="1000"/>
                                        <p:tgtEl>
                                          <p:spTgt spid="47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5" name="Shape 2085"/>
        <p:cNvGrpSpPr/>
        <p:nvPr/>
      </p:nvGrpSpPr>
      <p:grpSpPr>
        <a:xfrm>
          <a:off x="0" y="0"/>
          <a:ext cx="0" cy="0"/>
          <a:chOff x="0" y="0"/>
          <a:chExt cx="0" cy="0"/>
        </a:xfrm>
      </p:grpSpPr>
      <p:sp>
        <p:nvSpPr>
          <p:cNvPr id="2086" name="Google Shape;2086;gebe1d2d615_1_194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
        <p:nvSpPr>
          <p:cNvPr id="2087" name="Google Shape;2087;gebe1d2d615_1_1949"/>
          <p:cNvSpPr txBox="1"/>
          <p:nvPr/>
        </p:nvSpPr>
        <p:spPr>
          <a:xfrm>
            <a:off x="504650" y="1199100"/>
            <a:ext cx="6216600" cy="3397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Represent the formula of joint probability of events A and B as</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P(A and B) = P(A given B)*P(B)</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Fundamental rule of probability.</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Product rule of probability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Chain rule of probability.</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Conditional probability.</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7">
                                            <p:txEl>
                                              <p:pRg end="0" st="0"/>
                                            </p:txEl>
                                          </p:spTgt>
                                        </p:tgtEl>
                                        <p:attrNameLst>
                                          <p:attrName>style.visibility</p:attrName>
                                        </p:attrNameLst>
                                      </p:cBhvr>
                                      <p:to>
                                        <p:strVal val="visible"/>
                                      </p:to>
                                    </p:set>
                                    <p:animEffect filter="fade" transition="in">
                                      <p:cBhvr>
                                        <p:cTn dur="1000"/>
                                        <p:tgtEl>
                                          <p:spTgt spid="20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7">
                                            <p:txEl>
                                              <p:pRg end="1" st="1"/>
                                            </p:txEl>
                                          </p:spTgt>
                                        </p:tgtEl>
                                        <p:attrNameLst>
                                          <p:attrName>style.visibility</p:attrName>
                                        </p:attrNameLst>
                                      </p:cBhvr>
                                      <p:to>
                                        <p:strVal val="visible"/>
                                      </p:to>
                                    </p:set>
                                    <p:animEffect filter="fade" transition="in">
                                      <p:cBhvr>
                                        <p:cTn dur="1000"/>
                                        <p:tgtEl>
                                          <p:spTgt spid="20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7">
                                            <p:txEl>
                                              <p:pRg end="2" st="2"/>
                                            </p:txEl>
                                          </p:spTgt>
                                        </p:tgtEl>
                                        <p:attrNameLst>
                                          <p:attrName>style.visibility</p:attrName>
                                        </p:attrNameLst>
                                      </p:cBhvr>
                                      <p:to>
                                        <p:strVal val="visible"/>
                                      </p:to>
                                    </p:set>
                                    <p:animEffect filter="fade" transition="in">
                                      <p:cBhvr>
                                        <p:cTn dur="1000"/>
                                        <p:tgtEl>
                                          <p:spTgt spid="20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7">
                                            <p:txEl>
                                              <p:pRg end="3" st="3"/>
                                            </p:txEl>
                                          </p:spTgt>
                                        </p:tgtEl>
                                        <p:attrNameLst>
                                          <p:attrName>style.visibility</p:attrName>
                                        </p:attrNameLst>
                                      </p:cBhvr>
                                      <p:to>
                                        <p:strVal val="visible"/>
                                      </p:to>
                                    </p:set>
                                    <p:animEffect filter="fade" transition="in">
                                      <p:cBhvr>
                                        <p:cTn dur="1000"/>
                                        <p:tgtEl>
                                          <p:spTgt spid="20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7">
                                            <p:txEl>
                                              <p:pRg end="4" st="4"/>
                                            </p:txEl>
                                          </p:spTgt>
                                        </p:tgtEl>
                                        <p:attrNameLst>
                                          <p:attrName>style.visibility</p:attrName>
                                        </p:attrNameLst>
                                      </p:cBhvr>
                                      <p:to>
                                        <p:strVal val="visible"/>
                                      </p:to>
                                    </p:set>
                                    <p:animEffect filter="fade" transition="in">
                                      <p:cBhvr>
                                        <p:cTn dur="1000"/>
                                        <p:tgtEl>
                                          <p:spTgt spid="20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7">
                                            <p:txEl>
                                              <p:pRg end="5" st="5"/>
                                            </p:txEl>
                                          </p:spTgt>
                                        </p:tgtEl>
                                        <p:attrNameLst>
                                          <p:attrName>style.visibility</p:attrName>
                                        </p:attrNameLst>
                                      </p:cBhvr>
                                      <p:to>
                                        <p:strVal val="visible"/>
                                      </p:to>
                                    </p:set>
                                    <p:animEffect filter="fade" transition="in">
                                      <p:cBhvr>
                                        <p:cTn dur="1000"/>
                                        <p:tgtEl>
                                          <p:spTgt spid="208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gebe1d2d615_1_195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
        <p:nvSpPr>
          <p:cNvPr id="2093" name="Google Shape;2093;gebe1d2d615_1_1954"/>
          <p:cNvSpPr txBox="1"/>
          <p:nvPr/>
        </p:nvSpPr>
        <p:spPr>
          <a:xfrm>
            <a:off x="294275" y="1262225"/>
            <a:ext cx="6753000" cy="2398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Symmetrical </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 of A and B is same as P of B and A. </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240"/>
              </a:spcBef>
              <a:spcAft>
                <a:spcPts val="0"/>
              </a:spcAft>
              <a:buNone/>
            </a:pPr>
            <a:r>
              <a:rPr b="1" i="1" lang="en-GB" sz="1800">
                <a:solidFill>
                  <a:schemeClr val="lt1"/>
                </a:solidFill>
                <a:latin typeface="Montserrat"/>
                <a:ea typeface="Montserrat"/>
                <a:cs typeface="Montserrat"/>
                <a:sym typeface="Montserrat"/>
              </a:rPr>
              <a:t>Example:</a:t>
            </a:r>
            <a:endParaRPr b="1" i="1" sz="1800">
              <a:solidFill>
                <a:schemeClr val="lt1"/>
              </a:solidFill>
              <a:latin typeface="Montserrat"/>
              <a:ea typeface="Montserrat"/>
              <a:cs typeface="Montserrat"/>
              <a:sym typeface="Montserrat"/>
            </a:endParaRPr>
          </a:p>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P(A and B) = P(A given B) * P(B) = P(B given A) * P(A)</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3">
                                            <p:txEl>
                                              <p:pRg end="0" st="0"/>
                                            </p:txEl>
                                          </p:spTgt>
                                        </p:tgtEl>
                                        <p:attrNameLst>
                                          <p:attrName>style.visibility</p:attrName>
                                        </p:attrNameLst>
                                      </p:cBhvr>
                                      <p:to>
                                        <p:strVal val="visible"/>
                                      </p:to>
                                    </p:set>
                                    <p:animEffect filter="fade" transition="in">
                                      <p:cBhvr>
                                        <p:cTn dur="1000"/>
                                        <p:tgtEl>
                                          <p:spTgt spid="20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3">
                                            <p:txEl>
                                              <p:pRg end="1" st="1"/>
                                            </p:txEl>
                                          </p:spTgt>
                                        </p:tgtEl>
                                        <p:attrNameLst>
                                          <p:attrName>style.visibility</p:attrName>
                                        </p:attrNameLst>
                                      </p:cBhvr>
                                      <p:to>
                                        <p:strVal val="visible"/>
                                      </p:to>
                                    </p:set>
                                    <p:animEffect filter="fade" transition="in">
                                      <p:cBhvr>
                                        <p:cTn dur="1000"/>
                                        <p:tgtEl>
                                          <p:spTgt spid="20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3">
                                            <p:txEl>
                                              <p:pRg end="2" st="2"/>
                                            </p:txEl>
                                          </p:spTgt>
                                        </p:tgtEl>
                                        <p:attrNameLst>
                                          <p:attrName>style.visibility</p:attrName>
                                        </p:attrNameLst>
                                      </p:cBhvr>
                                      <p:to>
                                        <p:strVal val="visible"/>
                                      </p:to>
                                    </p:set>
                                    <p:animEffect filter="fade" transition="in">
                                      <p:cBhvr>
                                        <p:cTn dur="1000"/>
                                        <p:tgtEl>
                                          <p:spTgt spid="20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3">
                                            <p:txEl>
                                              <p:pRg end="3" st="3"/>
                                            </p:txEl>
                                          </p:spTgt>
                                        </p:tgtEl>
                                        <p:attrNameLst>
                                          <p:attrName>style.visibility</p:attrName>
                                        </p:attrNameLst>
                                      </p:cBhvr>
                                      <p:to>
                                        <p:strVal val="visible"/>
                                      </p:to>
                                    </p:set>
                                    <p:animEffect filter="fade" transition="in">
                                      <p:cBhvr>
                                        <p:cTn dur="1000"/>
                                        <p:tgtEl>
                                          <p:spTgt spid="209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gebe1d2d615_1_195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Problem</a:t>
            </a:r>
            <a:endParaRPr>
              <a:solidFill>
                <a:schemeClr val="lt2"/>
              </a:solidFill>
              <a:latin typeface="Montserrat ExtraBold"/>
              <a:ea typeface="Montserrat ExtraBold"/>
              <a:cs typeface="Montserrat ExtraBold"/>
              <a:sym typeface="Montserrat ExtraBold"/>
            </a:endParaRPr>
          </a:p>
        </p:txBody>
      </p:sp>
      <p:sp>
        <p:nvSpPr>
          <p:cNvPr id="2099" name="Google Shape;2099;gebe1d2d615_1_1959"/>
          <p:cNvSpPr txBox="1"/>
          <p:nvPr/>
        </p:nvSpPr>
        <p:spPr>
          <a:xfrm>
            <a:off x="294275" y="1062350"/>
            <a:ext cx="6753000" cy="2598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Let the event A be the 6 from the deck of cards and event B be the red card from the deck of cards.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Find the joint probability of getting 6 and getting red card.</a:t>
            </a:r>
            <a:endParaRPr sz="1800">
              <a:solidFill>
                <a:schemeClr val="lt1"/>
              </a:solidFill>
              <a:latin typeface="Montserrat Medium"/>
              <a:ea typeface="Montserrat Medium"/>
              <a:cs typeface="Montserrat Medium"/>
              <a:sym typeface="Montserrat Medium"/>
            </a:endParaRPr>
          </a:p>
          <a:p>
            <a:pPr indent="0" lvl="0" marL="914400" rtl="0" algn="l">
              <a:lnSpc>
                <a:spcPct val="150000"/>
              </a:lnSpc>
              <a:spcBef>
                <a:spcPts val="240"/>
              </a:spcBef>
              <a:spcAft>
                <a:spcPts val="0"/>
              </a:spcAft>
              <a:buNone/>
            </a:pPr>
            <a:r>
              <a:rPr lang="en-GB" sz="1800">
                <a:solidFill>
                  <a:schemeClr val="lt1"/>
                </a:solidFill>
                <a:latin typeface="Montserrat Medium"/>
                <a:ea typeface="Montserrat Medium"/>
                <a:cs typeface="Montserrat Medium"/>
                <a:sym typeface="Montserrat Medium"/>
              </a:rPr>
              <a:t>P(6 ∩ red) = P(6|red) * P(red) </a:t>
            </a:r>
            <a:endParaRPr sz="1800">
              <a:solidFill>
                <a:schemeClr val="lt1"/>
              </a:solidFill>
              <a:latin typeface="Montserrat Medium"/>
              <a:ea typeface="Montserrat Medium"/>
              <a:cs typeface="Montserrat Medium"/>
              <a:sym typeface="Montserrat Medium"/>
            </a:endParaRPr>
          </a:p>
          <a:p>
            <a:pPr indent="0" lvl="0" marL="914400" rtl="0" algn="l">
              <a:lnSpc>
                <a:spcPct val="150000"/>
              </a:lnSpc>
              <a:spcBef>
                <a:spcPts val="240"/>
              </a:spcBef>
              <a:spcAft>
                <a:spcPts val="0"/>
              </a:spcAft>
              <a:buNone/>
            </a:pPr>
            <a:r>
              <a:rPr lang="en-GB" sz="1800">
                <a:solidFill>
                  <a:schemeClr val="lt1"/>
                </a:solidFill>
                <a:latin typeface="Montserrat Medium"/>
                <a:ea typeface="Montserrat Medium"/>
                <a:cs typeface="Montserrat Medium"/>
                <a:sym typeface="Montserrat Medium"/>
              </a:rPr>
              <a:t>= 1/13 * 26/52 </a:t>
            </a:r>
            <a:endParaRPr sz="1800">
              <a:solidFill>
                <a:schemeClr val="lt1"/>
              </a:solidFill>
              <a:latin typeface="Montserrat Medium"/>
              <a:ea typeface="Montserrat Medium"/>
              <a:cs typeface="Montserrat Medium"/>
              <a:sym typeface="Montserrat Medium"/>
            </a:endParaRPr>
          </a:p>
          <a:p>
            <a:pPr indent="0" lvl="0" marL="914400" rtl="0" algn="l">
              <a:lnSpc>
                <a:spcPct val="150000"/>
              </a:lnSpc>
              <a:spcBef>
                <a:spcPts val="240"/>
              </a:spcBef>
              <a:spcAft>
                <a:spcPts val="0"/>
              </a:spcAft>
              <a:buNone/>
            </a:pPr>
            <a:r>
              <a:rPr lang="en-GB" sz="1800">
                <a:solidFill>
                  <a:schemeClr val="lt1"/>
                </a:solidFill>
                <a:latin typeface="Montserrat Medium"/>
                <a:ea typeface="Montserrat Medium"/>
                <a:cs typeface="Montserrat Medium"/>
                <a:sym typeface="Montserrat Medium"/>
              </a:rPr>
              <a:t>= 1/13 * 1/2 </a:t>
            </a:r>
            <a:endParaRPr sz="1800">
              <a:solidFill>
                <a:schemeClr val="lt1"/>
              </a:solidFill>
              <a:latin typeface="Montserrat Medium"/>
              <a:ea typeface="Montserrat Medium"/>
              <a:cs typeface="Montserrat Medium"/>
              <a:sym typeface="Montserrat Medium"/>
            </a:endParaRPr>
          </a:p>
          <a:p>
            <a:pPr indent="0" lvl="0" marL="914400" rtl="0" algn="l">
              <a:lnSpc>
                <a:spcPct val="150000"/>
              </a:lnSpc>
              <a:spcBef>
                <a:spcPts val="240"/>
              </a:spcBef>
              <a:spcAft>
                <a:spcPts val="240"/>
              </a:spcAft>
              <a:buNone/>
            </a:pPr>
            <a:r>
              <a:rPr lang="en-GB" sz="1800">
                <a:solidFill>
                  <a:schemeClr val="lt1"/>
                </a:solidFill>
                <a:latin typeface="Montserrat Medium"/>
                <a:ea typeface="Montserrat Medium"/>
                <a:cs typeface="Montserrat Medium"/>
                <a:sym typeface="Montserrat Medium"/>
              </a:rPr>
              <a:t>= 1/26</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9">
                                            <p:txEl>
                                              <p:pRg end="0" st="0"/>
                                            </p:txEl>
                                          </p:spTgt>
                                        </p:tgtEl>
                                        <p:attrNameLst>
                                          <p:attrName>style.visibility</p:attrName>
                                        </p:attrNameLst>
                                      </p:cBhvr>
                                      <p:to>
                                        <p:strVal val="visible"/>
                                      </p:to>
                                    </p:set>
                                    <p:animEffect filter="fade" transition="in">
                                      <p:cBhvr>
                                        <p:cTn dur="1000"/>
                                        <p:tgtEl>
                                          <p:spTgt spid="20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9">
                                            <p:txEl>
                                              <p:pRg end="1" st="1"/>
                                            </p:txEl>
                                          </p:spTgt>
                                        </p:tgtEl>
                                        <p:attrNameLst>
                                          <p:attrName>style.visibility</p:attrName>
                                        </p:attrNameLst>
                                      </p:cBhvr>
                                      <p:to>
                                        <p:strVal val="visible"/>
                                      </p:to>
                                    </p:set>
                                    <p:animEffect filter="fade" transition="in">
                                      <p:cBhvr>
                                        <p:cTn dur="1000"/>
                                        <p:tgtEl>
                                          <p:spTgt spid="20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9">
                                            <p:txEl>
                                              <p:pRg end="2" st="2"/>
                                            </p:txEl>
                                          </p:spTgt>
                                        </p:tgtEl>
                                        <p:attrNameLst>
                                          <p:attrName>style.visibility</p:attrName>
                                        </p:attrNameLst>
                                      </p:cBhvr>
                                      <p:to>
                                        <p:strVal val="visible"/>
                                      </p:to>
                                    </p:set>
                                    <p:animEffect filter="fade" transition="in">
                                      <p:cBhvr>
                                        <p:cTn dur="1000"/>
                                        <p:tgtEl>
                                          <p:spTgt spid="20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9">
                                            <p:txEl>
                                              <p:pRg end="3" st="3"/>
                                            </p:txEl>
                                          </p:spTgt>
                                        </p:tgtEl>
                                        <p:attrNameLst>
                                          <p:attrName>style.visibility</p:attrName>
                                        </p:attrNameLst>
                                      </p:cBhvr>
                                      <p:to>
                                        <p:strVal val="visible"/>
                                      </p:to>
                                    </p:set>
                                    <p:animEffect filter="fade" transition="in">
                                      <p:cBhvr>
                                        <p:cTn dur="1000"/>
                                        <p:tgtEl>
                                          <p:spTgt spid="20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9">
                                            <p:txEl>
                                              <p:pRg end="4" st="4"/>
                                            </p:txEl>
                                          </p:spTgt>
                                        </p:tgtEl>
                                        <p:attrNameLst>
                                          <p:attrName>style.visibility</p:attrName>
                                        </p:attrNameLst>
                                      </p:cBhvr>
                                      <p:to>
                                        <p:strVal val="visible"/>
                                      </p:to>
                                    </p:set>
                                    <p:animEffect filter="fade" transition="in">
                                      <p:cBhvr>
                                        <p:cTn dur="1000"/>
                                        <p:tgtEl>
                                          <p:spTgt spid="209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9">
                                            <p:txEl>
                                              <p:pRg end="5" st="5"/>
                                            </p:txEl>
                                          </p:spTgt>
                                        </p:tgtEl>
                                        <p:attrNameLst>
                                          <p:attrName>style.visibility</p:attrName>
                                        </p:attrNameLst>
                                      </p:cBhvr>
                                      <p:to>
                                        <p:strVal val="visible"/>
                                      </p:to>
                                    </p:set>
                                    <p:animEffect filter="fade" transition="in">
                                      <p:cBhvr>
                                        <p:cTn dur="1000"/>
                                        <p:tgtEl>
                                          <p:spTgt spid="209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3" name="Shape 2103"/>
        <p:cNvGrpSpPr/>
        <p:nvPr/>
      </p:nvGrpSpPr>
      <p:grpSpPr>
        <a:xfrm>
          <a:off x="0" y="0"/>
          <a:ext cx="0" cy="0"/>
          <a:chOff x="0" y="0"/>
          <a:chExt cx="0" cy="0"/>
        </a:xfrm>
      </p:grpSpPr>
      <p:sp>
        <p:nvSpPr>
          <p:cNvPr id="2104" name="Google Shape;2104;gebe1d2d615_1_196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Problem</a:t>
            </a:r>
            <a:endParaRPr>
              <a:solidFill>
                <a:schemeClr val="lt2"/>
              </a:solidFill>
              <a:latin typeface="Montserrat ExtraBold"/>
              <a:ea typeface="Montserrat ExtraBold"/>
              <a:cs typeface="Montserrat ExtraBold"/>
              <a:sym typeface="Montserrat ExtraBold"/>
            </a:endParaRPr>
          </a:p>
        </p:txBody>
      </p:sp>
      <p:sp>
        <p:nvSpPr>
          <p:cNvPr id="2105" name="Google Shape;2105;gebe1d2d615_1_1964"/>
          <p:cNvSpPr txBox="1"/>
          <p:nvPr/>
        </p:nvSpPr>
        <p:spPr>
          <a:xfrm>
            <a:off x="294275" y="1062350"/>
            <a:ext cx="6435300" cy="2598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Find the probability that the number 3 will occur twice when two dice are rolled at the same time.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Calculate joint probability where number 3 will occur twice.</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{1, 2, 3, 4, 5, 6}</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Event A be event of occurring 3 on first die.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Event B be event of occurring 3 on the second die.</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5">
                                            <p:txEl>
                                              <p:pRg end="0" st="0"/>
                                            </p:txEl>
                                          </p:spTgt>
                                        </p:tgtEl>
                                        <p:attrNameLst>
                                          <p:attrName>style.visibility</p:attrName>
                                        </p:attrNameLst>
                                      </p:cBhvr>
                                      <p:to>
                                        <p:strVal val="visible"/>
                                      </p:to>
                                    </p:set>
                                    <p:animEffect filter="fade" transition="in">
                                      <p:cBhvr>
                                        <p:cTn dur="1000"/>
                                        <p:tgtEl>
                                          <p:spTgt spid="21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5">
                                            <p:txEl>
                                              <p:pRg end="1" st="1"/>
                                            </p:txEl>
                                          </p:spTgt>
                                        </p:tgtEl>
                                        <p:attrNameLst>
                                          <p:attrName>style.visibility</p:attrName>
                                        </p:attrNameLst>
                                      </p:cBhvr>
                                      <p:to>
                                        <p:strVal val="visible"/>
                                      </p:to>
                                    </p:set>
                                    <p:animEffect filter="fade" transition="in">
                                      <p:cBhvr>
                                        <p:cTn dur="1000"/>
                                        <p:tgtEl>
                                          <p:spTgt spid="21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5">
                                            <p:txEl>
                                              <p:pRg end="2" st="2"/>
                                            </p:txEl>
                                          </p:spTgt>
                                        </p:tgtEl>
                                        <p:attrNameLst>
                                          <p:attrName>style.visibility</p:attrName>
                                        </p:attrNameLst>
                                      </p:cBhvr>
                                      <p:to>
                                        <p:strVal val="visible"/>
                                      </p:to>
                                    </p:set>
                                    <p:animEffect filter="fade" transition="in">
                                      <p:cBhvr>
                                        <p:cTn dur="1000"/>
                                        <p:tgtEl>
                                          <p:spTgt spid="21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5">
                                            <p:txEl>
                                              <p:pRg end="3" st="3"/>
                                            </p:txEl>
                                          </p:spTgt>
                                        </p:tgtEl>
                                        <p:attrNameLst>
                                          <p:attrName>style.visibility</p:attrName>
                                        </p:attrNameLst>
                                      </p:cBhvr>
                                      <p:to>
                                        <p:strVal val="visible"/>
                                      </p:to>
                                    </p:set>
                                    <p:animEffect filter="fade" transition="in">
                                      <p:cBhvr>
                                        <p:cTn dur="1000"/>
                                        <p:tgtEl>
                                          <p:spTgt spid="21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5">
                                            <p:txEl>
                                              <p:pRg end="4" st="4"/>
                                            </p:txEl>
                                          </p:spTgt>
                                        </p:tgtEl>
                                        <p:attrNameLst>
                                          <p:attrName>style.visibility</p:attrName>
                                        </p:attrNameLst>
                                      </p:cBhvr>
                                      <p:to>
                                        <p:strVal val="visible"/>
                                      </p:to>
                                    </p:set>
                                    <p:animEffect filter="fade" transition="in">
                                      <p:cBhvr>
                                        <p:cTn dur="1000"/>
                                        <p:tgtEl>
                                          <p:spTgt spid="210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gebe1d2d615_1_196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Problem</a:t>
            </a:r>
            <a:endParaRPr>
              <a:solidFill>
                <a:schemeClr val="lt2"/>
              </a:solidFill>
              <a:latin typeface="Montserrat ExtraBold"/>
              <a:ea typeface="Montserrat ExtraBold"/>
              <a:cs typeface="Montserrat ExtraBold"/>
              <a:sym typeface="Montserrat ExtraBold"/>
            </a:endParaRPr>
          </a:p>
        </p:txBody>
      </p:sp>
      <p:sp>
        <p:nvSpPr>
          <p:cNvPr id="2111" name="Google Shape;2111;gebe1d2d615_1_1969"/>
          <p:cNvSpPr txBox="1"/>
          <p:nvPr/>
        </p:nvSpPr>
        <p:spPr>
          <a:xfrm>
            <a:off x="462575" y="1093925"/>
            <a:ext cx="5469900" cy="2598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Both the dice have six possible outcomes.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of a three occurring on each die is 1/6.</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P(A) = 1/6 and P(B) = 1/6.</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P(A, B) = 1/6 * 1/6 = 1/ 36.</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1">
                                            <p:txEl>
                                              <p:pRg end="0" st="0"/>
                                            </p:txEl>
                                          </p:spTgt>
                                        </p:tgtEl>
                                        <p:attrNameLst>
                                          <p:attrName>style.visibility</p:attrName>
                                        </p:attrNameLst>
                                      </p:cBhvr>
                                      <p:to>
                                        <p:strVal val="visible"/>
                                      </p:to>
                                    </p:set>
                                    <p:animEffect filter="fade" transition="in">
                                      <p:cBhvr>
                                        <p:cTn dur="1000"/>
                                        <p:tgtEl>
                                          <p:spTgt spid="21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1">
                                            <p:txEl>
                                              <p:pRg end="1" st="1"/>
                                            </p:txEl>
                                          </p:spTgt>
                                        </p:tgtEl>
                                        <p:attrNameLst>
                                          <p:attrName>style.visibility</p:attrName>
                                        </p:attrNameLst>
                                      </p:cBhvr>
                                      <p:to>
                                        <p:strVal val="visible"/>
                                      </p:to>
                                    </p:set>
                                    <p:animEffect filter="fade" transition="in">
                                      <p:cBhvr>
                                        <p:cTn dur="1000"/>
                                        <p:tgtEl>
                                          <p:spTgt spid="21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1">
                                            <p:txEl>
                                              <p:pRg end="2" st="2"/>
                                            </p:txEl>
                                          </p:spTgt>
                                        </p:tgtEl>
                                        <p:attrNameLst>
                                          <p:attrName>style.visibility</p:attrName>
                                        </p:attrNameLst>
                                      </p:cBhvr>
                                      <p:to>
                                        <p:strVal val="visible"/>
                                      </p:to>
                                    </p:set>
                                    <p:animEffect filter="fade" transition="in">
                                      <p:cBhvr>
                                        <p:cTn dur="1000"/>
                                        <p:tgtEl>
                                          <p:spTgt spid="21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1">
                                            <p:txEl>
                                              <p:pRg end="3" st="3"/>
                                            </p:txEl>
                                          </p:spTgt>
                                        </p:tgtEl>
                                        <p:attrNameLst>
                                          <p:attrName>style.visibility</p:attrName>
                                        </p:attrNameLst>
                                      </p:cBhvr>
                                      <p:to>
                                        <p:strVal val="visible"/>
                                      </p:to>
                                    </p:set>
                                    <p:animEffect filter="fade" transition="in">
                                      <p:cBhvr>
                                        <p:cTn dur="1000"/>
                                        <p:tgtEl>
                                          <p:spTgt spid="211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gebe1d2d615_1_197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Joint Probability Density Function</a:t>
            </a:r>
            <a:endParaRPr>
              <a:solidFill>
                <a:schemeClr val="lt2"/>
              </a:solidFill>
              <a:latin typeface="Montserrat ExtraBold"/>
              <a:ea typeface="Montserrat ExtraBold"/>
              <a:cs typeface="Montserrat ExtraBold"/>
              <a:sym typeface="Montserrat ExtraBold"/>
            </a:endParaRPr>
          </a:p>
        </p:txBody>
      </p:sp>
      <p:sp>
        <p:nvSpPr>
          <p:cNvPr id="2117" name="Google Shape;2117;gebe1d2d615_1_1974"/>
          <p:cNvSpPr txBox="1"/>
          <p:nvPr/>
        </p:nvSpPr>
        <p:spPr>
          <a:xfrm>
            <a:off x="462475" y="1146500"/>
            <a:ext cx="6338700" cy="2598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Two random variables are jointly continuous.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X and Y are jointly continuous,</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Non-negative function f,</a:t>
            </a:r>
            <a:endParaRPr sz="1800">
              <a:solidFill>
                <a:schemeClr val="lt1"/>
              </a:solidFill>
              <a:latin typeface="Montserrat Medium"/>
              <a:ea typeface="Montserrat Medium"/>
              <a:cs typeface="Montserrat Medium"/>
              <a:sym typeface="Montserrat Medium"/>
            </a:endParaRPr>
          </a:p>
          <a:p>
            <a:pPr indent="457200" lvl="0" marL="457200" rtl="0" algn="l">
              <a:lnSpc>
                <a:spcPct val="150000"/>
              </a:lnSpc>
              <a:spcBef>
                <a:spcPts val="240"/>
              </a:spcBef>
              <a:spcAft>
                <a:spcPts val="0"/>
              </a:spcAft>
              <a:buNone/>
            </a:pPr>
            <a:r>
              <a:rPr lang="en-GB" sz="1800">
                <a:solidFill>
                  <a:schemeClr val="lt1"/>
                </a:solidFill>
                <a:latin typeface="Montserrat Medium"/>
                <a:ea typeface="Montserrat Medium"/>
                <a:cs typeface="Montserrat Medium"/>
                <a:sym typeface="Montserrat Medium"/>
              </a:rPr>
              <a:t>[f:ℝ</a:t>
            </a:r>
            <a:r>
              <a:rPr baseline="30000" lang="en-GB" sz="1800">
                <a:solidFill>
                  <a:schemeClr val="lt1"/>
                </a:solidFill>
                <a:latin typeface="Montserrat Medium"/>
                <a:ea typeface="Montserrat Medium"/>
                <a:cs typeface="Montserrat Medium"/>
                <a:sym typeface="Montserrat Medium"/>
              </a:rPr>
              <a:t>2</a:t>
            </a:r>
            <a:r>
              <a:rPr lang="en-GB" sz="1800">
                <a:solidFill>
                  <a:schemeClr val="lt1"/>
                </a:solidFill>
                <a:latin typeface="Montserrat Medium"/>
                <a:ea typeface="Montserrat Medium"/>
                <a:cs typeface="Montserrat Medium"/>
                <a:sym typeface="Montserrat Medium"/>
              </a:rPr>
              <a:t>→ℝ]</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P((X,Y)∈A)=∬A f(x,y)dxdy</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Joint probability density function of X and Y.</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Domain of f(x,y) is the entire ℝ</a:t>
            </a:r>
            <a:r>
              <a:rPr baseline="30000" lang="en-GB" sz="1800">
                <a:solidFill>
                  <a:schemeClr val="lt1"/>
                </a:solidFill>
                <a:latin typeface="Montserrat Medium"/>
                <a:ea typeface="Montserrat Medium"/>
                <a:cs typeface="Montserrat Medium"/>
                <a:sym typeface="Montserrat Medium"/>
              </a:rPr>
              <a:t>2</a:t>
            </a:r>
            <a:r>
              <a:rPr lang="en-GB" sz="1800">
                <a:solidFill>
                  <a:schemeClr val="lt1"/>
                </a:solidFill>
                <a:latin typeface="Montserrat Medium"/>
                <a:ea typeface="Montserrat Medium"/>
                <a:cs typeface="Montserrat Medium"/>
                <a:sym typeface="Montserrat Medium"/>
              </a:rPr>
              <a:t>.</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7">
                                            <p:txEl>
                                              <p:pRg end="0" st="0"/>
                                            </p:txEl>
                                          </p:spTgt>
                                        </p:tgtEl>
                                        <p:attrNameLst>
                                          <p:attrName>style.visibility</p:attrName>
                                        </p:attrNameLst>
                                      </p:cBhvr>
                                      <p:to>
                                        <p:strVal val="visible"/>
                                      </p:to>
                                    </p:set>
                                    <p:animEffect filter="fade" transition="in">
                                      <p:cBhvr>
                                        <p:cTn dur="1000"/>
                                        <p:tgtEl>
                                          <p:spTgt spid="21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7">
                                            <p:txEl>
                                              <p:pRg end="1" st="1"/>
                                            </p:txEl>
                                          </p:spTgt>
                                        </p:tgtEl>
                                        <p:attrNameLst>
                                          <p:attrName>style.visibility</p:attrName>
                                        </p:attrNameLst>
                                      </p:cBhvr>
                                      <p:to>
                                        <p:strVal val="visible"/>
                                      </p:to>
                                    </p:set>
                                    <p:animEffect filter="fade" transition="in">
                                      <p:cBhvr>
                                        <p:cTn dur="1000"/>
                                        <p:tgtEl>
                                          <p:spTgt spid="21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7">
                                            <p:txEl>
                                              <p:pRg end="2" st="2"/>
                                            </p:txEl>
                                          </p:spTgt>
                                        </p:tgtEl>
                                        <p:attrNameLst>
                                          <p:attrName>style.visibility</p:attrName>
                                        </p:attrNameLst>
                                      </p:cBhvr>
                                      <p:to>
                                        <p:strVal val="visible"/>
                                      </p:to>
                                    </p:set>
                                    <p:animEffect filter="fade" transition="in">
                                      <p:cBhvr>
                                        <p:cTn dur="1000"/>
                                        <p:tgtEl>
                                          <p:spTgt spid="21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7">
                                            <p:txEl>
                                              <p:pRg end="3" st="3"/>
                                            </p:txEl>
                                          </p:spTgt>
                                        </p:tgtEl>
                                        <p:attrNameLst>
                                          <p:attrName>style.visibility</p:attrName>
                                        </p:attrNameLst>
                                      </p:cBhvr>
                                      <p:to>
                                        <p:strVal val="visible"/>
                                      </p:to>
                                    </p:set>
                                    <p:animEffect filter="fade" transition="in">
                                      <p:cBhvr>
                                        <p:cTn dur="1000"/>
                                        <p:tgtEl>
                                          <p:spTgt spid="21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7">
                                            <p:txEl>
                                              <p:pRg end="4" st="4"/>
                                            </p:txEl>
                                          </p:spTgt>
                                        </p:tgtEl>
                                        <p:attrNameLst>
                                          <p:attrName>style.visibility</p:attrName>
                                        </p:attrNameLst>
                                      </p:cBhvr>
                                      <p:to>
                                        <p:strVal val="visible"/>
                                      </p:to>
                                    </p:set>
                                    <p:animEffect filter="fade" transition="in">
                                      <p:cBhvr>
                                        <p:cTn dur="1000"/>
                                        <p:tgtEl>
                                          <p:spTgt spid="21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7">
                                            <p:txEl>
                                              <p:pRg end="5" st="5"/>
                                            </p:txEl>
                                          </p:spTgt>
                                        </p:tgtEl>
                                        <p:attrNameLst>
                                          <p:attrName>style.visibility</p:attrName>
                                        </p:attrNameLst>
                                      </p:cBhvr>
                                      <p:to>
                                        <p:strVal val="visible"/>
                                      </p:to>
                                    </p:set>
                                    <p:animEffect filter="fade" transition="in">
                                      <p:cBhvr>
                                        <p:cTn dur="1000"/>
                                        <p:tgtEl>
                                          <p:spTgt spid="211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7">
                                            <p:txEl>
                                              <p:pRg end="6" st="6"/>
                                            </p:txEl>
                                          </p:spTgt>
                                        </p:tgtEl>
                                        <p:attrNameLst>
                                          <p:attrName>style.visibility</p:attrName>
                                        </p:attrNameLst>
                                      </p:cBhvr>
                                      <p:to>
                                        <p:strVal val="visible"/>
                                      </p:to>
                                    </p:set>
                                    <p:animEffect filter="fade" transition="in">
                                      <p:cBhvr>
                                        <p:cTn dur="1000"/>
                                        <p:tgtEl>
                                          <p:spTgt spid="211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1" name="Shape 2121"/>
        <p:cNvGrpSpPr/>
        <p:nvPr/>
      </p:nvGrpSpPr>
      <p:grpSpPr>
        <a:xfrm>
          <a:off x="0" y="0"/>
          <a:ext cx="0" cy="0"/>
          <a:chOff x="0" y="0"/>
          <a:chExt cx="0" cy="0"/>
        </a:xfrm>
      </p:grpSpPr>
      <p:sp>
        <p:nvSpPr>
          <p:cNvPr id="2122" name="Google Shape;2122;gebf7c8c4d5_2_201"/>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C01S05L01. Continuous vs Discrete Distributions</a:t>
            </a:r>
            <a:endParaRPr b="0" sz="2400">
              <a:latin typeface="Montserrat ExtraBold"/>
              <a:ea typeface="Montserrat ExtraBold"/>
              <a:cs typeface="Montserrat ExtraBold"/>
              <a:sym typeface="Montserrat ExtraBold"/>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gebf7c8c4d5_2_20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Continuous vs Discrete Distributions</a:t>
            </a:r>
            <a:endParaRPr>
              <a:solidFill>
                <a:schemeClr val="lt2"/>
              </a:solidFill>
              <a:latin typeface="Montserrat ExtraBold"/>
              <a:ea typeface="Montserrat ExtraBold"/>
              <a:cs typeface="Montserrat ExtraBold"/>
              <a:sym typeface="Montserrat ExtraBold"/>
            </a:endParaRPr>
          </a:p>
        </p:txBody>
      </p:sp>
      <p:sp>
        <p:nvSpPr>
          <p:cNvPr id="2128" name="Google Shape;2128;gebf7c8c4d5_2_205"/>
          <p:cNvSpPr txBox="1"/>
          <p:nvPr/>
        </p:nvSpPr>
        <p:spPr>
          <a:xfrm>
            <a:off x="462475" y="1146500"/>
            <a:ext cx="5414400" cy="2598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Either continuous probability distributions.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Discrete probability distributions.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Depending on whether they define probabilities for continuous or discrete variables.</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0" st="0"/>
                                            </p:txEl>
                                          </p:spTgt>
                                        </p:tgtEl>
                                        <p:attrNameLst>
                                          <p:attrName>style.visibility</p:attrName>
                                        </p:attrNameLst>
                                      </p:cBhvr>
                                      <p:to>
                                        <p:strVal val="visible"/>
                                      </p:to>
                                    </p:set>
                                    <p:animEffect filter="fade" transition="in">
                                      <p:cBhvr>
                                        <p:cTn dur="1000"/>
                                        <p:tgtEl>
                                          <p:spTgt spid="21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1" st="1"/>
                                            </p:txEl>
                                          </p:spTgt>
                                        </p:tgtEl>
                                        <p:attrNameLst>
                                          <p:attrName>style.visibility</p:attrName>
                                        </p:attrNameLst>
                                      </p:cBhvr>
                                      <p:to>
                                        <p:strVal val="visible"/>
                                      </p:to>
                                    </p:set>
                                    <p:animEffect filter="fade" transition="in">
                                      <p:cBhvr>
                                        <p:cTn dur="1000"/>
                                        <p:tgtEl>
                                          <p:spTgt spid="21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xEl>
                                              <p:pRg end="2" st="2"/>
                                            </p:txEl>
                                          </p:spTgt>
                                        </p:tgtEl>
                                        <p:attrNameLst>
                                          <p:attrName>style.visibility</p:attrName>
                                        </p:attrNameLst>
                                      </p:cBhvr>
                                      <p:to>
                                        <p:strVal val="visible"/>
                                      </p:to>
                                    </p:set>
                                    <p:animEffect filter="fade" transition="in">
                                      <p:cBhvr>
                                        <p:cTn dur="1000"/>
                                        <p:tgtEl>
                                          <p:spTgt spid="212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2" name="Shape 2132"/>
        <p:cNvGrpSpPr/>
        <p:nvPr/>
      </p:nvGrpSpPr>
      <p:grpSpPr>
        <a:xfrm>
          <a:off x="0" y="0"/>
          <a:ext cx="0" cy="0"/>
          <a:chOff x="0" y="0"/>
          <a:chExt cx="0" cy="0"/>
        </a:xfrm>
      </p:grpSpPr>
      <p:sp>
        <p:nvSpPr>
          <p:cNvPr id="2133" name="Google Shape;2133;gebf7c8c4d5_2_21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Continuous Distribution</a:t>
            </a:r>
            <a:endParaRPr>
              <a:solidFill>
                <a:schemeClr val="lt2"/>
              </a:solidFill>
              <a:latin typeface="Montserrat ExtraBold"/>
              <a:ea typeface="Montserrat ExtraBold"/>
              <a:cs typeface="Montserrat ExtraBold"/>
              <a:sym typeface="Montserrat ExtraBold"/>
            </a:endParaRPr>
          </a:p>
        </p:txBody>
      </p:sp>
      <p:sp>
        <p:nvSpPr>
          <p:cNvPr id="2134" name="Google Shape;2134;gebf7c8c4d5_2_210"/>
          <p:cNvSpPr txBox="1"/>
          <p:nvPr/>
        </p:nvSpPr>
        <p:spPr>
          <a:xfrm>
            <a:off x="462475" y="1146500"/>
            <a:ext cx="5092800" cy="2598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Probabilities of the possible values of a continuous random variable.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With a set of possible values, infinite and uncountable.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Defined as the area under the curve of its PDF.</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0" st="0"/>
                                            </p:txEl>
                                          </p:spTgt>
                                        </p:tgtEl>
                                        <p:attrNameLst>
                                          <p:attrName>style.visibility</p:attrName>
                                        </p:attrNameLst>
                                      </p:cBhvr>
                                      <p:to>
                                        <p:strVal val="visible"/>
                                      </p:to>
                                    </p:set>
                                    <p:animEffect filter="fade" transition="in">
                                      <p:cBhvr>
                                        <p:cTn dur="1000"/>
                                        <p:tgtEl>
                                          <p:spTgt spid="21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1" st="1"/>
                                            </p:txEl>
                                          </p:spTgt>
                                        </p:tgtEl>
                                        <p:attrNameLst>
                                          <p:attrName>style.visibility</p:attrName>
                                        </p:attrNameLst>
                                      </p:cBhvr>
                                      <p:to>
                                        <p:strVal val="visible"/>
                                      </p:to>
                                    </p:set>
                                    <p:animEffect filter="fade" transition="in">
                                      <p:cBhvr>
                                        <p:cTn dur="1000"/>
                                        <p:tgtEl>
                                          <p:spTgt spid="21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2" st="2"/>
                                            </p:txEl>
                                          </p:spTgt>
                                        </p:tgtEl>
                                        <p:attrNameLst>
                                          <p:attrName>style.visibility</p:attrName>
                                        </p:attrNameLst>
                                      </p:cBhvr>
                                      <p:to>
                                        <p:strVal val="visible"/>
                                      </p:to>
                                    </p:set>
                                    <p:animEffect filter="fade" transition="in">
                                      <p:cBhvr>
                                        <p:cTn dur="1000"/>
                                        <p:tgtEl>
                                          <p:spTgt spid="213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gebf7c8c4d5_2_21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Continuous Distribution</a:t>
            </a:r>
            <a:endParaRPr>
              <a:solidFill>
                <a:schemeClr val="lt2"/>
              </a:solidFill>
              <a:latin typeface="Montserrat ExtraBold"/>
              <a:ea typeface="Montserrat ExtraBold"/>
              <a:cs typeface="Montserrat ExtraBold"/>
              <a:sym typeface="Montserrat ExtraBold"/>
            </a:endParaRPr>
          </a:p>
        </p:txBody>
      </p:sp>
      <p:sp>
        <p:nvSpPr>
          <p:cNvPr id="2140" name="Google Shape;2140;gebf7c8c4d5_2_215"/>
          <p:cNvSpPr txBox="1"/>
          <p:nvPr/>
        </p:nvSpPr>
        <p:spPr>
          <a:xfrm>
            <a:off x="512725" y="1267050"/>
            <a:ext cx="4771500" cy="1977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Only ranges of values can have a non-zero probability.</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Continuous random variable equals some value is always zero.</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0" st="0"/>
                                            </p:txEl>
                                          </p:spTgt>
                                        </p:tgtEl>
                                        <p:attrNameLst>
                                          <p:attrName>style.visibility</p:attrName>
                                        </p:attrNameLst>
                                      </p:cBhvr>
                                      <p:to>
                                        <p:strVal val="visible"/>
                                      </p:to>
                                    </p:set>
                                    <p:animEffect filter="fade" transition="in">
                                      <p:cBhvr>
                                        <p:cTn dur="1000"/>
                                        <p:tgtEl>
                                          <p:spTgt spid="21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1" st="1"/>
                                            </p:txEl>
                                          </p:spTgt>
                                        </p:tgtEl>
                                        <p:attrNameLst>
                                          <p:attrName>style.visibility</p:attrName>
                                        </p:attrNameLst>
                                      </p:cBhvr>
                                      <p:to>
                                        <p:strVal val="visible"/>
                                      </p:to>
                                    </p:set>
                                    <p:animEffect filter="fade" transition="in">
                                      <p:cBhvr>
                                        <p:cTn dur="1000"/>
                                        <p:tgtEl>
                                          <p:spTgt spid="214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e672268506_0_154"/>
          <p:cNvSpPr txBox="1"/>
          <p:nvPr>
            <p:ph idx="1" type="body"/>
          </p:nvPr>
        </p:nvSpPr>
        <p:spPr>
          <a:xfrm>
            <a:off x="828000" y="1044900"/>
            <a:ext cx="5350200" cy="33552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Insurance companies use the theory of probability or theoretical probability for framing a policy or completing at a premium rate.</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Helps in analyzing the best plan of insurance which suits you and your family.</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For example, you are an alcoholic, and chances of getting liver disease are higher.</a:t>
            </a:r>
            <a:endParaRPr sz="1700">
              <a:latin typeface="Montserrat Medium"/>
              <a:ea typeface="Montserrat Medium"/>
              <a:cs typeface="Montserrat Medium"/>
              <a:sym typeface="Montserrat Medium"/>
            </a:endParaRPr>
          </a:p>
        </p:txBody>
      </p:sp>
      <p:sp>
        <p:nvSpPr>
          <p:cNvPr id="479" name="Google Shape;479;ge672268506_0_154"/>
          <p:cNvSpPr txBox="1"/>
          <p:nvPr>
            <p:ph type="title"/>
          </p:nvPr>
        </p:nvSpPr>
        <p:spPr>
          <a:xfrm>
            <a:off x="396000" y="394800"/>
            <a:ext cx="7671000" cy="6501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Real-life applications - </a:t>
            </a:r>
            <a:r>
              <a:rPr i="1" lang="en-GB">
                <a:solidFill>
                  <a:schemeClr val="lt2"/>
                </a:solidFill>
                <a:latin typeface="Montserrat ExtraBold"/>
                <a:ea typeface="Montserrat ExtraBold"/>
                <a:cs typeface="Montserrat ExtraBold"/>
                <a:sym typeface="Montserrat ExtraBold"/>
              </a:rPr>
              <a:t>Insurance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xEl>
                                              <p:pRg end="0" st="0"/>
                                            </p:txEl>
                                          </p:spTgt>
                                        </p:tgtEl>
                                        <p:attrNameLst>
                                          <p:attrName>style.visibility</p:attrName>
                                        </p:attrNameLst>
                                      </p:cBhvr>
                                      <p:to>
                                        <p:strVal val="visible"/>
                                      </p:to>
                                    </p:set>
                                    <p:animEffect filter="fade" transition="in">
                                      <p:cBhvr>
                                        <p:cTn dur="1000"/>
                                        <p:tgtEl>
                                          <p:spTgt spid="4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xEl>
                                              <p:pRg end="1" st="1"/>
                                            </p:txEl>
                                          </p:spTgt>
                                        </p:tgtEl>
                                        <p:attrNameLst>
                                          <p:attrName>style.visibility</p:attrName>
                                        </p:attrNameLst>
                                      </p:cBhvr>
                                      <p:to>
                                        <p:strVal val="visible"/>
                                      </p:to>
                                    </p:set>
                                    <p:animEffect filter="fade" transition="in">
                                      <p:cBhvr>
                                        <p:cTn dur="1000"/>
                                        <p:tgtEl>
                                          <p:spTgt spid="4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xEl>
                                              <p:pRg end="2" st="2"/>
                                            </p:txEl>
                                          </p:spTgt>
                                        </p:tgtEl>
                                        <p:attrNameLst>
                                          <p:attrName>style.visibility</p:attrName>
                                        </p:attrNameLst>
                                      </p:cBhvr>
                                      <p:to>
                                        <p:strVal val="visible"/>
                                      </p:to>
                                    </p:set>
                                    <p:animEffect filter="fade" transition="in">
                                      <p:cBhvr>
                                        <p:cTn dur="1000"/>
                                        <p:tgtEl>
                                          <p:spTgt spid="47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sp>
        <p:nvSpPr>
          <p:cNvPr id="2145" name="Google Shape;2145;gebf7c8c4d5_2_22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
        <p:nvSpPr>
          <p:cNvPr id="2146" name="Google Shape;2146;gebf7c8c4d5_2_220"/>
          <p:cNvSpPr txBox="1"/>
          <p:nvPr/>
        </p:nvSpPr>
        <p:spPr>
          <a:xfrm>
            <a:off x="462475" y="1146500"/>
            <a:ext cx="6338700" cy="2598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Describe the distribution of weight of adult males.</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240"/>
              </a:spcBef>
              <a:spcAft>
                <a:spcPts val="0"/>
              </a:spcAft>
              <a:buNone/>
            </a:pPr>
            <a:r>
              <a:rPr b="1" i="1" lang="en-GB" sz="1800">
                <a:solidFill>
                  <a:schemeClr val="lt1"/>
                </a:solidFill>
                <a:latin typeface="Montserrat"/>
                <a:ea typeface="Montserrat"/>
                <a:cs typeface="Montserrat"/>
                <a:sym typeface="Montserrat"/>
              </a:rPr>
              <a:t>Example:</a:t>
            </a:r>
            <a:endParaRPr b="1" i="1" sz="1800">
              <a:solidFill>
                <a:schemeClr val="lt1"/>
              </a:solidFill>
              <a:latin typeface="Montserrat"/>
              <a:ea typeface="Montserrat"/>
              <a:cs typeface="Montserrat"/>
              <a:sym typeface="Montserrat"/>
            </a:endParaRPr>
          </a:p>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Calculate the probability that a man weights between 160 and 170 pounds.</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6">
                                            <p:txEl>
                                              <p:pRg end="0" st="0"/>
                                            </p:txEl>
                                          </p:spTgt>
                                        </p:tgtEl>
                                        <p:attrNameLst>
                                          <p:attrName>style.visibility</p:attrName>
                                        </p:attrNameLst>
                                      </p:cBhvr>
                                      <p:to>
                                        <p:strVal val="visible"/>
                                      </p:to>
                                    </p:set>
                                    <p:animEffect filter="fade" transition="in">
                                      <p:cBhvr>
                                        <p:cTn dur="1000"/>
                                        <p:tgtEl>
                                          <p:spTgt spid="21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6">
                                            <p:txEl>
                                              <p:pRg end="1" st="1"/>
                                            </p:txEl>
                                          </p:spTgt>
                                        </p:tgtEl>
                                        <p:attrNameLst>
                                          <p:attrName>style.visibility</p:attrName>
                                        </p:attrNameLst>
                                      </p:cBhvr>
                                      <p:to>
                                        <p:strVal val="visible"/>
                                      </p:to>
                                    </p:set>
                                    <p:animEffect filter="fade" transition="in">
                                      <p:cBhvr>
                                        <p:cTn dur="1000"/>
                                        <p:tgtEl>
                                          <p:spTgt spid="21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6">
                                            <p:txEl>
                                              <p:pRg end="2" st="2"/>
                                            </p:txEl>
                                          </p:spTgt>
                                        </p:tgtEl>
                                        <p:attrNameLst>
                                          <p:attrName>style.visibility</p:attrName>
                                        </p:attrNameLst>
                                      </p:cBhvr>
                                      <p:to>
                                        <p:strVal val="visible"/>
                                      </p:to>
                                    </p:set>
                                    <p:animEffect filter="fade" transition="in">
                                      <p:cBhvr>
                                        <p:cTn dur="1000"/>
                                        <p:tgtEl>
                                          <p:spTgt spid="214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gebf7c8c4d5_2_22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Discrete Distribution</a:t>
            </a:r>
            <a:endParaRPr>
              <a:solidFill>
                <a:schemeClr val="lt2"/>
              </a:solidFill>
              <a:latin typeface="Montserrat ExtraBold"/>
              <a:ea typeface="Montserrat ExtraBold"/>
              <a:cs typeface="Montserrat ExtraBold"/>
              <a:sym typeface="Montserrat ExtraBold"/>
            </a:endParaRPr>
          </a:p>
        </p:txBody>
      </p:sp>
      <p:sp>
        <p:nvSpPr>
          <p:cNvPr id="2152" name="Google Shape;2152;gebf7c8c4d5_2_225"/>
          <p:cNvSpPr txBox="1"/>
          <p:nvPr/>
        </p:nvSpPr>
        <p:spPr>
          <a:xfrm>
            <a:off x="512725" y="1267050"/>
            <a:ext cx="6288600" cy="1977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of occurrence of each value.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Countable values, </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List of non-negative integers.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Each possible value of the discrete random variable.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Often presented in tabular form.</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0" st="0"/>
                                            </p:txEl>
                                          </p:spTgt>
                                        </p:tgtEl>
                                        <p:attrNameLst>
                                          <p:attrName>style.visibility</p:attrName>
                                        </p:attrNameLst>
                                      </p:cBhvr>
                                      <p:to>
                                        <p:strVal val="visible"/>
                                      </p:to>
                                    </p:set>
                                    <p:animEffect filter="fade" transition="in">
                                      <p:cBhvr>
                                        <p:cTn dur="1000"/>
                                        <p:tgtEl>
                                          <p:spTgt spid="21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1" st="1"/>
                                            </p:txEl>
                                          </p:spTgt>
                                        </p:tgtEl>
                                        <p:attrNameLst>
                                          <p:attrName>style.visibility</p:attrName>
                                        </p:attrNameLst>
                                      </p:cBhvr>
                                      <p:to>
                                        <p:strVal val="visible"/>
                                      </p:to>
                                    </p:set>
                                    <p:animEffect filter="fade" transition="in">
                                      <p:cBhvr>
                                        <p:cTn dur="1000"/>
                                        <p:tgtEl>
                                          <p:spTgt spid="21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2" st="2"/>
                                            </p:txEl>
                                          </p:spTgt>
                                        </p:tgtEl>
                                        <p:attrNameLst>
                                          <p:attrName>style.visibility</p:attrName>
                                        </p:attrNameLst>
                                      </p:cBhvr>
                                      <p:to>
                                        <p:strVal val="visible"/>
                                      </p:to>
                                    </p:set>
                                    <p:animEffect filter="fade" transition="in">
                                      <p:cBhvr>
                                        <p:cTn dur="1000"/>
                                        <p:tgtEl>
                                          <p:spTgt spid="21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3" st="3"/>
                                            </p:txEl>
                                          </p:spTgt>
                                        </p:tgtEl>
                                        <p:attrNameLst>
                                          <p:attrName>style.visibility</p:attrName>
                                        </p:attrNameLst>
                                      </p:cBhvr>
                                      <p:to>
                                        <p:strVal val="visible"/>
                                      </p:to>
                                    </p:set>
                                    <p:animEffect filter="fade" transition="in">
                                      <p:cBhvr>
                                        <p:cTn dur="1000"/>
                                        <p:tgtEl>
                                          <p:spTgt spid="21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4" st="4"/>
                                            </p:txEl>
                                          </p:spTgt>
                                        </p:tgtEl>
                                        <p:attrNameLst>
                                          <p:attrName>style.visibility</p:attrName>
                                        </p:attrNameLst>
                                      </p:cBhvr>
                                      <p:to>
                                        <p:strVal val="visible"/>
                                      </p:to>
                                    </p:set>
                                    <p:animEffect filter="fade" transition="in">
                                      <p:cBhvr>
                                        <p:cTn dur="1000"/>
                                        <p:tgtEl>
                                          <p:spTgt spid="215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6" name="Shape 2156"/>
        <p:cNvGrpSpPr/>
        <p:nvPr/>
      </p:nvGrpSpPr>
      <p:grpSpPr>
        <a:xfrm>
          <a:off x="0" y="0"/>
          <a:ext cx="0" cy="0"/>
          <a:chOff x="0" y="0"/>
          <a:chExt cx="0" cy="0"/>
        </a:xfrm>
      </p:grpSpPr>
      <p:sp>
        <p:nvSpPr>
          <p:cNvPr id="2157" name="Google Shape;2157;gebf7c8c4d5_2_23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
        <p:nvSpPr>
          <p:cNvPr id="2158" name="Google Shape;2158;gebf7c8c4d5_2_230"/>
          <p:cNvSpPr txBox="1"/>
          <p:nvPr/>
        </p:nvSpPr>
        <p:spPr>
          <a:xfrm>
            <a:off x="311800" y="1044775"/>
            <a:ext cx="6288600" cy="2240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Unlike with a continuous distribution,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that X is exactly equal to some value.</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240"/>
              </a:spcBef>
              <a:spcAft>
                <a:spcPts val="0"/>
              </a:spcAft>
              <a:buNone/>
            </a:pPr>
            <a:r>
              <a:rPr lang="en-GB" sz="1800">
                <a:solidFill>
                  <a:schemeClr val="lt1"/>
                </a:solidFill>
                <a:latin typeface="Montserrat Medium"/>
                <a:ea typeface="Montserrat Medium"/>
                <a:cs typeface="Montserrat Medium"/>
                <a:sym typeface="Montserrat Medium"/>
              </a:rPr>
              <a:t>Example: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Describe the number of customer complaints within a day.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Average number of complaints per day is 10.</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of receiving 5, 10, and 15 customer complaints in a day.</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8">
                                            <p:txEl>
                                              <p:pRg end="0" st="0"/>
                                            </p:txEl>
                                          </p:spTgt>
                                        </p:tgtEl>
                                        <p:attrNameLst>
                                          <p:attrName>style.visibility</p:attrName>
                                        </p:attrNameLst>
                                      </p:cBhvr>
                                      <p:to>
                                        <p:strVal val="visible"/>
                                      </p:to>
                                    </p:set>
                                    <p:animEffect filter="fade" transition="in">
                                      <p:cBhvr>
                                        <p:cTn dur="1000"/>
                                        <p:tgtEl>
                                          <p:spTgt spid="21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8">
                                            <p:txEl>
                                              <p:pRg end="1" st="1"/>
                                            </p:txEl>
                                          </p:spTgt>
                                        </p:tgtEl>
                                        <p:attrNameLst>
                                          <p:attrName>style.visibility</p:attrName>
                                        </p:attrNameLst>
                                      </p:cBhvr>
                                      <p:to>
                                        <p:strVal val="visible"/>
                                      </p:to>
                                    </p:set>
                                    <p:animEffect filter="fade" transition="in">
                                      <p:cBhvr>
                                        <p:cTn dur="1000"/>
                                        <p:tgtEl>
                                          <p:spTgt spid="21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8">
                                            <p:txEl>
                                              <p:pRg end="2" st="2"/>
                                            </p:txEl>
                                          </p:spTgt>
                                        </p:tgtEl>
                                        <p:attrNameLst>
                                          <p:attrName>style.visibility</p:attrName>
                                        </p:attrNameLst>
                                      </p:cBhvr>
                                      <p:to>
                                        <p:strVal val="visible"/>
                                      </p:to>
                                    </p:set>
                                    <p:animEffect filter="fade" transition="in">
                                      <p:cBhvr>
                                        <p:cTn dur="1000"/>
                                        <p:tgtEl>
                                          <p:spTgt spid="21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8">
                                            <p:txEl>
                                              <p:pRg end="3" st="3"/>
                                            </p:txEl>
                                          </p:spTgt>
                                        </p:tgtEl>
                                        <p:attrNameLst>
                                          <p:attrName>style.visibility</p:attrName>
                                        </p:attrNameLst>
                                      </p:cBhvr>
                                      <p:to>
                                        <p:strVal val="visible"/>
                                      </p:to>
                                    </p:set>
                                    <p:animEffect filter="fade" transition="in">
                                      <p:cBhvr>
                                        <p:cTn dur="1000"/>
                                        <p:tgtEl>
                                          <p:spTgt spid="21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8">
                                            <p:txEl>
                                              <p:pRg end="4" st="4"/>
                                            </p:txEl>
                                          </p:spTgt>
                                        </p:tgtEl>
                                        <p:attrNameLst>
                                          <p:attrName>style.visibility</p:attrName>
                                        </p:attrNameLst>
                                      </p:cBhvr>
                                      <p:to>
                                        <p:strVal val="visible"/>
                                      </p:to>
                                    </p:set>
                                    <p:animEffect filter="fade" transition="in">
                                      <p:cBhvr>
                                        <p:cTn dur="1000"/>
                                        <p:tgtEl>
                                          <p:spTgt spid="215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8">
                                            <p:txEl>
                                              <p:pRg end="5" st="5"/>
                                            </p:txEl>
                                          </p:spTgt>
                                        </p:tgtEl>
                                        <p:attrNameLst>
                                          <p:attrName>style.visibility</p:attrName>
                                        </p:attrNameLst>
                                      </p:cBhvr>
                                      <p:to>
                                        <p:strVal val="visible"/>
                                      </p:to>
                                    </p:set>
                                    <p:animEffect filter="fade" transition="in">
                                      <p:cBhvr>
                                        <p:cTn dur="1000"/>
                                        <p:tgtEl>
                                          <p:spTgt spid="215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gebf7c8c4d5_2_23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graphicFrame>
        <p:nvGraphicFramePr>
          <p:cNvPr id="2164" name="Google Shape;2164;gebf7c8c4d5_2_235"/>
          <p:cNvGraphicFramePr/>
          <p:nvPr/>
        </p:nvGraphicFramePr>
        <p:xfrm>
          <a:off x="1086675" y="1096725"/>
          <a:ext cx="3000000" cy="3000000"/>
        </p:xfrm>
        <a:graphic>
          <a:graphicData uri="http://schemas.openxmlformats.org/drawingml/2006/table">
            <a:tbl>
              <a:tblPr bandRow="1">
                <a:noFill/>
                <a:tableStyleId>{E0B3FC69-7B3F-4C09-80F2-402EF0E716B8}</a:tableStyleId>
              </a:tblPr>
              <a:tblGrid>
                <a:gridCol w="869475"/>
                <a:gridCol w="2170050"/>
              </a:tblGrid>
              <a:tr h="543575">
                <a:tc>
                  <a:txBody>
                    <a:bodyPr/>
                    <a:lstStyle/>
                    <a:p>
                      <a:pPr indent="0" lvl="0" marL="0" rtl="0" algn="l">
                        <a:lnSpc>
                          <a:spcPct val="115000"/>
                        </a:lnSpc>
                        <a:spcBef>
                          <a:spcPts val="1200"/>
                        </a:spcBef>
                        <a:spcAft>
                          <a:spcPts val="1200"/>
                        </a:spcAft>
                        <a:buNone/>
                      </a:pPr>
                      <a:r>
                        <a:rPr lang="en-GB" sz="1800">
                          <a:solidFill>
                            <a:schemeClr val="lt1"/>
                          </a:solidFill>
                          <a:latin typeface="Montserrat Medium"/>
                          <a:ea typeface="Montserrat Medium"/>
                          <a:cs typeface="Montserrat Medium"/>
                          <a:sym typeface="Montserrat Medium"/>
                        </a:rPr>
                        <a:t>x</a:t>
                      </a:r>
                      <a:endParaRPr sz="1800">
                        <a:solidFill>
                          <a:schemeClr val="lt1"/>
                        </a:solidFill>
                        <a:latin typeface="Montserrat Medium"/>
                        <a:ea typeface="Montserrat Medium"/>
                        <a:cs typeface="Montserrat Medium"/>
                        <a:sym typeface="Montserrat Medium"/>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800">
                          <a:solidFill>
                            <a:schemeClr val="lt1"/>
                          </a:solidFill>
                          <a:latin typeface="Montserrat Medium"/>
                          <a:ea typeface="Montserrat Medium"/>
                          <a:cs typeface="Montserrat Medium"/>
                          <a:sym typeface="Montserrat Medium"/>
                        </a:rPr>
                        <a:t>P (X = x)</a:t>
                      </a:r>
                      <a:endParaRPr sz="1800">
                        <a:solidFill>
                          <a:schemeClr val="lt1"/>
                        </a:solidFill>
                        <a:latin typeface="Montserrat Medium"/>
                        <a:ea typeface="Montserrat Medium"/>
                        <a:cs typeface="Montserrat Medium"/>
                        <a:sym typeface="Montserrat Medium"/>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12700">
                <a:tc>
                  <a:txBody>
                    <a:bodyPr/>
                    <a:lstStyle/>
                    <a:p>
                      <a:pPr indent="0" lvl="0" marL="0" rtl="0" algn="l">
                        <a:lnSpc>
                          <a:spcPct val="115000"/>
                        </a:lnSpc>
                        <a:spcBef>
                          <a:spcPts val="1200"/>
                        </a:spcBef>
                        <a:spcAft>
                          <a:spcPts val="1200"/>
                        </a:spcAft>
                        <a:buNone/>
                      </a:pPr>
                      <a:r>
                        <a:rPr lang="en-GB" sz="1800">
                          <a:solidFill>
                            <a:schemeClr val="lt1"/>
                          </a:solidFill>
                          <a:latin typeface="Montserrat Medium"/>
                          <a:ea typeface="Montserrat Medium"/>
                          <a:cs typeface="Montserrat Medium"/>
                          <a:sym typeface="Montserrat Medium"/>
                        </a:rPr>
                        <a:t>5</a:t>
                      </a:r>
                      <a:endParaRPr sz="1800">
                        <a:solidFill>
                          <a:schemeClr val="lt1"/>
                        </a:solidFill>
                        <a:latin typeface="Montserrat Medium"/>
                        <a:ea typeface="Montserrat Medium"/>
                        <a:cs typeface="Montserrat Medium"/>
                        <a:sym typeface="Montserrat Medium"/>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800">
                          <a:solidFill>
                            <a:schemeClr val="lt1"/>
                          </a:solidFill>
                          <a:latin typeface="Montserrat Medium"/>
                          <a:ea typeface="Montserrat Medium"/>
                          <a:cs typeface="Montserrat Medium"/>
                          <a:sym typeface="Montserrat Medium"/>
                        </a:rPr>
                        <a:t>0.037833</a:t>
                      </a:r>
                      <a:endParaRPr sz="1800">
                        <a:solidFill>
                          <a:schemeClr val="lt1"/>
                        </a:solidFill>
                        <a:latin typeface="Montserrat Medium"/>
                        <a:ea typeface="Montserrat Medium"/>
                        <a:cs typeface="Montserrat Medium"/>
                        <a:sym typeface="Montserrat Medium"/>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12700">
                <a:tc>
                  <a:txBody>
                    <a:bodyPr/>
                    <a:lstStyle/>
                    <a:p>
                      <a:pPr indent="0" lvl="0" marL="0" rtl="0" algn="l">
                        <a:lnSpc>
                          <a:spcPct val="115000"/>
                        </a:lnSpc>
                        <a:spcBef>
                          <a:spcPts val="1200"/>
                        </a:spcBef>
                        <a:spcAft>
                          <a:spcPts val="1200"/>
                        </a:spcAft>
                        <a:buNone/>
                      </a:pPr>
                      <a:r>
                        <a:rPr lang="en-GB" sz="1800">
                          <a:solidFill>
                            <a:schemeClr val="lt1"/>
                          </a:solidFill>
                          <a:latin typeface="Montserrat Medium"/>
                          <a:ea typeface="Montserrat Medium"/>
                          <a:cs typeface="Montserrat Medium"/>
                          <a:sym typeface="Montserrat Medium"/>
                        </a:rPr>
                        <a:t>10</a:t>
                      </a:r>
                      <a:endParaRPr sz="1800">
                        <a:solidFill>
                          <a:schemeClr val="lt1"/>
                        </a:solidFill>
                        <a:latin typeface="Montserrat Medium"/>
                        <a:ea typeface="Montserrat Medium"/>
                        <a:cs typeface="Montserrat Medium"/>
                        <a:sym typeface="Montserrat Medium"/>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800">
                          <a:solidFill>
                            <a:schemeClr val="lt1"/>
                          </a:solidFill>
                          <a:latin typeface="Montserrat Medium"/>
                          <a:ea typeface="Montserrat Medium"/>
                          <a:cs typeface="Montserrat Medium"/>
                          <a:sym typeface="Montserrat Medium"/>
                        </a:rPr>
                        <a:t>0.125110</a:t>
                      </a:r>
                      <a:endParaRPr sz="1800">
                        <a:solidFill>
                          <a:schemeClr val="lt1"/>
                        </a:solidFill>
                        <a:latin typeface="Montserrat Medium"/>
                        <a:ea typeface="Montserrat Medium"/>
                        <a:cs typeface="Montserrat Medium"/>
                        <a:sym typeface="Montserrat Medium"/>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12700">
                <a:tc>
                  <a:txBody>
                    <a:bodyPr/>
                    <a:lstStyle/>
                    <a:p>
                      <a:pPr indent="0" lvl="0" marL="0" rtl="0" algn="l">
                        <a:lnSpc>
                          <a:spcPct val="115000"/>
                        </a:lnSpc>
                        <a:spcBef>
                          <a:spcPts val="1200"/>
                        </a:spcBef>
                        <a:spcAft>
                          <a:spcPts val="1200"/>
                        </a:spcAft>
                        <a:buNone/>
                      </a:pPr>
                      <a:r>
                        <a:rPr lang="en-GB" sz="1800">
                          <a:solidFill>
                            <a:schemeClr val="lt1"/>
                          </a:solidFill>
                          <a:latin typeface="Montserrat Medium"/>
                          <a:ea typeface="Montserrat Medium"/>
                          <a:cs typeface="Montserrat Medium"/>
                          <a:sym typeface="Montserrat Medium"/>
                        </a:rPr>
                        <a:t>15</a:t>
                      </a:r>
                      <a:endParaRPr sz="1800">
                        <a:solidFill>
                          <a:schemeClr val="lt1"/>
                        </a:solidFill>
                        <a:latin typeface="Montserrat Medium"/>
                        <a:ea typeface="Montserrat Medium"/>
                        <a:cs typeface="Montserrat Medium"/>
                        <a:sym typeface="Montserrat Medium"/>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800">
                          <a:solidFill>
                            <a:schemeClr val="lt1"/>
                          </a:solidFill>
                          <a:latin typeface="Montserrat Medium"/>
                          <a:ea typeface="Montserrat Medium"/>
                          <a:cs typeface="Montserrat Medium"/>
                          <a:sym typeface="Montserrat Medium"/>
                        </a:rPr>
                        <a:t>0.034718</a:t>
                      </a:r>
                      <a:endParaRPr sz="1800">
                        <a:solidFill>
                          <a:schemeClr val="lt1"/>
                        </a:solidFill>
                        <a:latin typeface="Montserrat Medium"/>
                        <a:ea typeface="Montserrat Medium"/>
                        <a:cs typeface="Montserrat Medium"/>
                        <a:sym typeface="Montserrat Medium"/>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sp>
        <p:nvSpPr>
          <p:cNvPr id="2169" name="Google Shape;2169;gebf7c8c4d5_2_24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Continuous vs Discrete</a:t>
            </a:r>
            <a:endParaRPr>
              <a:solidFill>
                <a:schemeClr val="lt2"/>
              </a:solidFill>
              <a:latin typeface="Montserrat ExtraBold"/>
              <a:ea typeface="Montserrat ExtraBold"/>
              <a:cs typeface="Montserrat ExtraBold"/>
              <a:sym typeface="Montserrat ExtraBold"/>
            </a:endParaRPr>
          </a:p>
        </p:txBody>
      </p:sp>
      <p:sp>
        <p:nvSpPr>
          <p:cNvPr id="2170" name="Google Shape;2170;gebf7c8c4d5_2_240"/>
          <p:cNvSpPr txBox="1"/>
          <p:nvPr/>
        </p:nvSpPr>
        <p:spPr>
          <a:xfrm>
            <a:off x="365875" y="1226875"/>
            <a:ext cx="5967000" cy="2598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Discrete distribution,</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Data can only take on certain values.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Continuous distribution, </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Data can take on any value within a specified range.</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0">
                                            <p:txEl>
                                              <p:pRg end="0" st="0"/>
                                            </p:txEl>
                                          </p:spTgt>
                                        </p:tgtEl>
                                        <p:attrNameLst>
                                          <p:attrName>style.visibility</p:attrName>
                                        </p:attrNameLst>
                                      </p:cBhvr>
                                      <p:to>
                                        <p:strVal val="visible"/>
                                      </p:to>
                                    </p:set>
                                    <p:animEffect filter="fade" transition="in">
                                      <p:cBhvr>
                                        <p:cTn dur="1000"/>
                                        <p:tgtEl>
                                          <p:spTgt spid="21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0">
                                            <p:txEl>
                                              <p:pRg end="1" st="1"/>
                                            </p:txEl>
                                          </p:spTgt>
                                        </p:tgtEl>
                                        <p:attrNameLst>
                                          <p:attrName>style.visibility</p:attrName>
                                        </p:attrNameLst>
                                      </p:cBhvr>
                                      <p:to>
                                        <p:strVal val="visible"/>
                                      </p:to>
                                    </p:set>
                                    <p:animEffect filter="fade" transition="in">
                                      <p:cBhvr>
                                        <p:cTn dur="1000"/>
                                        <p:tgtEl>
                                          <p:spTgt spid="21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0">
                                            <p:txEl>
                                              <p:pRg end="2" st="2"/>
                                            </p:txEl>
                                          </p:spTgt>
                                        </p:tgtEl>
                                        <p:attrNameLst>
                                          <p:attrName>style.visibility</p:attrName>
                                        </p:attrNameLst>
                                      </p:cBhvr>
                                      <p:to>
                                        <p:strVal val="visible"/>
                                      </p:to>
                                    </p:set>
                                    <p:animEffect filter="fade" transition="in">
                                      <p:cBhvr>
                                        <p:cTn dur="1000"/>
                                        <p:tgtEl>
                                          <p:spTgt spid="21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0">
                                            <p:txEl>
                                              <p:pRg end="3" st="3"/>
                                            </p:txEl>
                                          </p:spTgt>
                                        </p:tgtEl>
                                        <p:attrNameLst>
                                          <p:attrName>style.visibility</p:attrName>
                                        </p:attrNameLst>
                                      </p:cBhvr>
                                      <p:to>
                                        <p:strVal val="visible"/>
                                      </p:to>
                                    </p:set>
                                    <p:animEffect filter="fade" transition="in">
                                      <p:cBhvr>
                                        <p:cTn dur="1000"/>
                                        <p:tgtEl>
                                          <p:spTgt spid="217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gebf7c8c4d5_2_24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Continuous vs Discrete</a:t>
            </a:r>
            <a:endParaRPr>
              <a:solidFill>
                <a:schemeClr val="lt2"/>
              </a:solidFill>
              <a:latin typeface="Montserrat ExtraBold"/>
              <a:ea typeface="Montserrat ExtraBold"/>
              <a:cs typeface="Montserrat ExtraBold"/>
              <a:sym typeface="Montserrat ExtraBold"/>
            </a:endParaRPr>
          </a:p>
        </p:txBody>
      </p:sp>
      <p:sp>
        <p:nvSpPr>
          <p:cNvPr id="2176" name="Google Shape;2176;gebf7c8c4d5_2_245"/>
          <p:cNvSpPr txBox="1"/>
          <p:nvPr/>
        </p:nvSpPr>
        <p:spPr>
          <a:xfrm>
            <a:off x="462475" y="1146500"/>
            <a:ext cx="5193300" cy="2598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Discrete distribution,</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Assigned to the values in the distribution.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Continuous distribution,</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infinite number of possible values.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Continuous distributions are normally described in terms of probability density.</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6">
                                            <p:txEl>
                                              <p:pRg end="0" st="0"/>
                                            </p:txEl>
                                          </p:spTgt>
                                        </p:tgtEl>
                                        <p:attrNameLst>
                                          <p:attrName>style.visibility</p:attrName>
                                        </p:attrNameLst>
                                      </p:cBhvr>
                                      <p:to>
                                        <p:strVal val="visible"/>
                                      </p:to>
                                    </p:set>
                                    <p:animEffect filter="fade" transition="in">
                                      <p:cBhvr>
                                        <p:cTn dur="1000"/>
                                        <p:tgtEl>
                                          <p:spTgt spid="21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6">
                                            <p:txEl>
                                              <p:pRg end="1" st="1"/>
                                            </p:txEl>
                                          </p:spTgt>
                                        </p:tgtEl>
                                        <p:attrNameLst>
                                          <p:attrName>style.visibility</p:attrName>
                                        </p:attrNameLst>
                                      </p:cBhvr>
                                      <p:to>
                                        <p:strVal val="visible"/>
                                      </p:to>
                                    </p:set>
                                    <p:animEffect filter="fade" transition="in">
                                      <p:cBhvr>
                                        <p:cTn dur="1000"/>
                                        <p:tgtEl>
                                          <p:spTgt spid="21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6">
                                            <p:txEl>
                                              <p:pRg end="2" st="2"/>
                                            </p:txEl>
                                          </p:spTgt>
                                        </p:tgtEl>
                                        <p:attrNameLst>
                                          <p:attrName>style.visibility</p:attrName>
                                        </p:attrNameLst>
                                      </p:cBhvr>
                                      <p:to>
                                        <p:strVal val="visible"/>
                                      </p:to>
                                    </p:set>
                                    <p:animEffect filter="fade" transition="in">
                                      <p:cBhvr>
                                        <p:cTn dur="1000"/>
                                        <p:tgtEl>
                                          <p:spTgt spid="21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6">
                                            <p:txEl>
                                              <p:pRg end="3" st="3"/>
                                            </p:txEl>
                                          </p:spTgt>
                                        </p:tgtEl>
                                        <p:attrNameLst>
                                          <p:attrName>style.visibility</p:attrName>
                                        </p:attrNameLst>
                                      </p:cBhvr>
                                      <p:to>
                                        <p:strVal val="visible"/>
                                      </p:to>
                                    </p:set>
                                    <p:animEffect filter="fade" transition="in">
                                      <p:cBhvr>
                                        <p:cTn dur="1000"/>
                                        <p:tgtEl>
                                          <p:spTgt spid="21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6">
                                            <p:txEl>
                                              <p:pRg end="4" st="4"/>
                                            </p:txEl>
                                          </p:spTgt>
                                        </p:tgtEl>
                                        <p:attrNameLst>
                                          <p:attrName>style.visibility</p:attrName>
                                        </p:attrNameLst>
                                      </p:cBhvr>
                                      <p:to>
                                        <p:strVal val="visible"/>
                                      </p:to>
                                    </p:set>
                                    <p:animEffect filter="fade" transition="in">
                                      <p:cBhvr>
                                        <p:cTn dur="1000"/>
                                        <p:tgtEl>
                                          <p:spTgt spid="217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sp>
        <p:nvSpPr>
          <p:cNvPr id="2181" name="Google Shape;2181;ge931ea782f_0_0"/>
          <p:cNvSpPr txBox="1"/>
          <p:nvPr>
            <p:ph type="ctrTitle"/>
          </p:nvPr>
        </p:nvSpPr>
        <p:spPr>
          <a:xfrm>
            <a:off x="842800" y="1950100"/>
            <a:ext cx="72504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C01S05</a:t>
            </a:r>
            <a:r>
              <a:rPr lang="en-GB" sz="2400">
                <a:latin typeface="Montserrat"/>
                <a:ea typeface="Montserrat"/>
                <a:cs typeface="Montserrat"/>
                <a:sym typeface="Montserrat"/>
              </a:rPr>
              <a:t>L02. Types of Continuous and Discrete Distributions</a:t>
            </a:r>
            <a:endParaRPr b="0" sz="2400">
              <a:latin typeface="Montserrat ExtraBold"/>
              <a:ea typeface="Montserrat ExtraBold"/>
              <a:cs typeface="Montserrat ExtraBold"/>
              <a:sym typeface="Montserrat ExtraBold"/>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sp>
        <p:nvSpPr>
          <p:cNvPr id="2186" name="Google Shape;2186;ge931ea782f_0_5"/>
          <p:cNvSpPr txBox="1"/>
          <p:nvPr>
            <p:ph idx="1" type="body"/>
          </p:nvPr>
        </p:nvSpPr>
        <p:spPr>
          <a:xfrm>
            <a:off x="522375" y="1145225"/>
            <a:ext cx="5685900" cy="3285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Probabilities of the possible values of a continuous random variable.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Random variable with a set of possible values that is </a:t>
            </a:r>
            <a:endParaRPr sz="1800">
              <a:latin typeface="Montserrat Medium"/>
              <a:ea typeface="Montserrat Medium"/>
              <a:cs typeface="Montserrat Medium"/>
              <a:sym typeface="Montserrat Medium"/>
            </a:endParaRPr>
          </a:p>
          <a:p>
            <a:pPr indent="-342900" lvl="0"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Infinite</a:t>
            </a:r>
            <a:endParaRPr sz="1800">
              <a:latin typeface="Montserrat Medium"/>
              <a:ea typeface="Montserrat Medium"/>
              <a:cs typeface="Montserrat Medium"/>
              <a:sym typeface="Montserrat Medium"/>
            </a:endParaRPr>
          </a:p>
          <a:p>
            <a:pPr indent="-342900" lvl="0"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uncountable.</a:t>
            </a:r>
            <a:endParaRPr sz="1800">
              <a:latin typeface="Montserrat Medium"/>
              <a:ea typeface="Montserrat Medium"/>
              <a:cs typeface="Montserrat Medium"/>
              <a:sym typeface="Montserrat Medium"/>
            </a:endParaRPr>
          </a:p>
        </p:txBody>
      </p:sp>
      <p:sp>
        <p:nvSpPr>
          <p:cNvPr id="2187" name="Google Shape;2187;ge931ea782f_0_5"/>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Continuous Distribution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6">
                                            <p:txEl>
                                              <p:pRg end="0" st="0"/>
                                            </p:txEl>
                                          </p:spTgt>
                                        </p:tgtEl>
                                        <p:attrNameLst>
                                          <p:attrName>style.visibility</p:attrName>
                                        </p:attrNameLst>
                                      </p:cBhvr>
                                      <p:to>
                                        <p:strVal val="visible"/>
                                      </p:to>
                                    </p:set>
                                    <p:animEffect filter="fade" transition="in">
                                      <p:cBhvr>
                                        <p:cTn dur="1000"/>
                                        <p:tgtEl>
                                          <p:spTgt spid="21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6">
                                            <p:txEl>
                                              <p:pRg end="1" st="1"/>
                                            </p:txEl>
                                          </p:spTgt>
                                        </p:tgtEl>
                                        <p:attrNameLst>
                                          <p:attrName>style.visibility</p:attrName>
                                        </p:attrNameLst>
                                      </p:cBhvr>
                                      <p:to>
                                        <p:strVal val="visible"/>
                                      </p:to>
                                    </p:set>
                                    <p:animEffect filter="fade" transition="in">
                                      <p:cBhvr>
                                        <p:cTn dur="1000"/>
                                        <p:tgtEl>
                                          <p:spTgt spid="21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6">
                                            <p:txEl>
                                              <p:pRg end="2" st="2"/>
                                            </p:txEl>
                                          </p:spTgt>
                                        </p:tgtEl>
                                        <p:attrNameLst>
                                          <p:attrName>style.visibility</p:attrName>
                                        </p:attrNameLst>
                                      </p:cBhvr>
                                      <p:to>
                                        <p:strVal val="visible"/>
                                      </p:to>
                                    </p:set>
                                    <p:animEffect filter="fade" transition="in">
                                      <p:cBhvr>
                                        <p:cTn dur="1000"/>
                                        <p:tgtEl>
                                          <p:spTgt spid="21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6">
                                            <p:txEl>
                                              <p:pRg end="3" st="3"/>
                                            </p:txEl>
                                          </p:spTgt>
                                        </p:tgtEl>
                                        <p:attrNameLst>
                                          <p:attrName>style.visibility</p:attrName>
                                        </p:attrNameLst>
                                      </p:cBhvr>
                                      <p:to>
                                        <p:strVal val="visible"/>
                                      </p:to>
                                    </p:set>
                                    <p:animEffect filter="fade" transition="in">
                                      <p:cBhvr>
                                        <p:cTn dur="1000"/>
                                        <p:tgtEl>
                                          <p:spTgt spid="218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1" name="Shape 2191"/>
        <p:cNvGrpSpPr/>
        <p:nvPr/>
      </p:nvGrpSpPr>
      <p:grpSpPr>
        <a:xfrm>
          <a:off x="0" y="0"/>
          <a:ext cx="0" cy="0"/>
          <a:chOff x="0" y="0"/>
          <a:chExt cx="0" cy="0"/>
        </a:xfrm>
      </p:grpSpPr>
      <p:sp>
        <p:nvSpPr>
          <p:cNvPr id="2192" name="Google Shape;2192;ge931ea782f_0_11"/>
          <p:cNvSpPr txBox="1"/>
          <p:nvPr>
            <p:ph idx="1" type="body"/>
          </p:nvPr>
        </p:nvSpPr>
        <p:spPr>
          <a:xfrm>
            <a:off x="693150" y="1285875"/>
            <a:ext cx="4219200" cy="3034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Normal Distribution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Beta Distribution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Cauchy Distribution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Exponential Distribution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Gamma Distribution</a:t>
            </a:r>
            <a:endParaRPr sz="1800">
              <a:latin typeface="Montserrat Medium"/>
              <a:ea typeface="Montserrat Medium"/>
              <a:cs typeface="Montserrat Medium"/>
              <a:sym typeface="Montserrat Medium"/>
            </a:endParaRPr>
          </a:p>
        </p:txBody>
      </p:sp>
      <p:sp>
        <p:nvSpPr>
          <p:cNvPr id="2193" name="Google Shape;2193;ge931ea782f_0_11"/>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Continuous Distribution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2">
                                            <p:txEl>
                                              <p:pRg end="0" st="0"/>
                                            </p:txEl>
                                          </p:spTgt>
                                        </p:tgtEl>
                                        <p:attrNameLst>
                                          <p:attrName>style.visibility</p:attrName>
                                        </p:attrNameLst>
                                      </p:cBhvr>
                                      <p:to>
                                        <p:strVal val="visible"/>
                                      </p:to>
                                    </p:set>
                                    <p:animEffect filter="fade" transition="in">
                                      <p:cBhvr>
                                        <p:cTn dur="1000"/>
                                        <p:tgtEl>
                                          <p:spTgt spid="21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2">
                                            <p:txEl>
                                              <p:pRg end="1" st="1"/>
                                            </p:txEl>
                                          </p:spTgt>
                                        </p:tgtEl>
                                        <p:attrNameLst>
                                          <p:attrName>style.visibility</p:attrName>
                                        </p:attrNameLst>
                                      </p:cBhvr>
                                      <p:to>
                                        <p:strVal val="visible"/>
                                      </p:to>
                                    </p:set>
                                    <p:animEffect filter="fade" transition="in">
                                      <p:cBhvr>
                                        <p:cTn dur="1000"/>
                                        <p:tgtEl>
                                          <p:spTgt spid="21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2">
                                            <p:txEl>
                                              <p:pRg end="2" st="2"/>
                                            </p:txEl>
                                          </p:spTgt>
                                        </p:tgtEl>
                                        <p:attrNameLst>
                                          <p:attrName>style.visibility</p:attrName>
                                        </p:attrNameLst>
                                      </p:cBhvr>
                                      <p:to>
                                        <p:strVal val="visible"/>
                                      </p:to>
                                    </p:set>
                                    <p:animEffect filter="fade" transition="in">
                                      <p:cBhvr>
                                        <p:cTn dur="1000"/>
                                        <p:tgtEl>
                                          <p:spTgt spid="21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2">
                                            <p:txEl>
                                              <p:pRg end="3" st="3"/>
                                            </p:txEl>
                                          </p:spTgt>
                                        </p:tgtEl>
                                        <p:attrNameLst>
                                          <p:attrName>style.visibility</p:attrName>
                                        </p:attrNameLst>
                                      </p:cBhvr>
                                      <p:to>
                                        <p:strVal val="visible"/>
                                      </p:to>
                                    </p:set>
                                    <p:animEffect filter="fade" transition="in">
                                      <p:cBhvr>
                                        <p:cTn dur="1000"/>
                                        <p:tgtEl>
                                          <p:spTgt spid="21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2">
                                            <p:txEl>
                                              <p:pRg end="4" st="4"/>
                                            </p:txEl>
                                          </p:spTgt>
                                        </p:tgtEl>
                                        <p:attrNameLst>
                                          <p:attrName>style.visibility</p:attrName>
                                        </p:attrNameLst>
                                      </p:cBhvr>
                                      <p:to>
                                        <p:strVal val="visible"/>
                                      </p:to>
                                    </p:set>
                                    <p:animEffect filter="fade" transition="in">
                                      <p:cBhvr>
                                        <p:cTn dur="1000"/>
                                        <p:tgtEl>
                                          <p:spTgt spid="219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ge931ea782f_0_16"/>
          <p:cNvSpPr txBox="1"/>
          <p:nvPr>
            <p:ph idx="1" type="body"/>
          </p:nvPr>
        </p:nvSpPr>
        <p:spPr>
          <a:xfrm>
            <a:off x="693150" y="1285875"/>
            <a:ext cx="5033100" cy="3034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Probability of occurrence of each value of a discrete random variable.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Countable values, such as a list of non-negative integers.</a:t>
            </a:r>
            <a:endParaRPr sz="1800">
              <a:latin typeface="Montserrat Medium"/>
              <a:ea typeface="Montserrat Medium"/>
              <a:cs typeface="Montserrat Medium"/>
              <a:sym typeface="Montserrat Medium"/>
            </a:endParaRPr>
          </a:p>
        </p:txBody>
      </p:sp>
      <p:sp>
        <p:nvSpPr>
          <p:cNvPr id="2199" name="Google Shape;2199;ge931ea782f_0_16"/>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Discrete Distribution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8">
                                            <p:txEl>
                                              <p:pRg end="0" st="0"/>
                                            </p:txEl>
                                          </p:spTgt>
                                        </p:tgtEl>
                                        <p:attrNameLst>
                                          <p:attrName>style.visibility</p:attrName>
                                        </p:attrNameLst>
                                      </p:cBhvr>
                                      <p:to>
                                        <p:strVal val="visible"/>
                                      </p:to>
                                    </p:set>
                                    <p:animEffect filter="fade" transition="in">
                                      <p:cBhvr>
                                        <p:cTn dur="1000"/>
                                        <p:tgtEl>
                                          <p:spTgt spid="21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8">
                                            <p:txEl>
                                              <p:pRg end="1" st="1"/>
                                            </p:txEl>
                                          </p:spTgt>
                                        </p:tgtEl>
                                        <p:attrNameLst>
                                          <p:attrName>style.visibility</p:attrName>
                                        </p:attrNameLst>
                                      </p:cBhvr>
                                      <p:to>
                                        <p:strVal val="visible"/>
                                      </p:to>
                                    </p:set>
                                    <p:animEffect filter="fade" transition="in">
                                      <p:cBhvr>
                                        <p:cTn dur="1000"/>
                                        <p:tgtEl>
                                          <p:spTgt spid="219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e672268506_0_6"/>
          <p:cNvSpPr txBox="1"/>
          <p:nvPr>
            <p:ph idx="1" type="body"/>
          </p:nvPr>
        </p:nvSpPr>
        <p:spPr>
          <a:xfrm>
            <a:off x="587550" y="1265775"/>
            <a:ext cx="6374400" cy="293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Probability is the branch of mathematics that deals with the</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Occurrence of a random event.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Value of probability is always in between 0 and 1.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Probability is used to predict how likely events are to happen.</a:t>
            </a:r>
            <a:endParaRPr sz="1800">
              <a:latin typeface="Montserrat Medium"/>
              <a:ea typeface="Montserrat Medium"/>
              <a:cs typeface="Montserrat Medium"/>
              <a:sym typeface="Montserrat Medium"/>
            </a:endParaRPr>
          </a:p>
        </p:txBody>
      </p:sp>
      <p:sp>
        <p:nvSpPr>
          <p:cNvPr id="325" name="Google Shape;325;ge672268506_0_6"/>
          <p:cNvSpPr txBox="1"/>
          <p:nvPr>
            <p:ph type="title"/>
          </p:nvPr>
        </p:nvSpPr>
        <p:spPr>
          <a:xfrm>
            <a:off x="446225" y="394800"/>
            <a:ext cx="7851600" cy="5898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 What is statistics and probability?</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0" st="0"/>
                                            </p:txEl>
                                          </p:spTgt>
                                        </p:tgtEl>
                                        <p:attrNameLst>
                                          <p:attrName>style.visibility</p:attrName>
                                        </p:attrNameLst>
                                      </p:cBhvr>
                                      <p:to>
                                        <p:strVal val="visible"/>
                                      </p:to>
                                    </p:set>
                                    <p:animEffect filter="fade" transition="in">
                                      <p:cBhvr>
                                        <p:cTn dur="1000"/>
                                        <p:tgtEl>
                                          <p:spTgt spid="3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1" st="1"/>
                                            </p:txEl>
                                          </p:spTgt>
                                        </p:tgtEl>
                                        <p:attrNameLst>
                                          <p:attrName>style.visibility</p:attrName>
                                        </p:attrNameLst>
                                      </p:cBhvr>
                                      <p:to>
                                        <p:strVal val="visible"/>
                                      </p:to>
                                    </p:set>
                                    <p:animEffect filter="fade" transition="in">
                                      <p:cBhvr>
                                        <p:cTn dur="1000"/>
                                        <p:tgtEl>
                                          <p:spTgt spid="3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2" st="2"/>
                                            </p:txEl>
                                          </p:spTgt>
                                        </p:tgtEl>
                                        <p:attrNameLst>
                                          <p:attrName>style.visibility</p:attrName>
                                        </p:attrNameLst>
                                      </p:cBhvr>
                                      <p:to>
                                        <p:strVal val="visible"/>
                                      </p:to>
                                    </p:set>
                                    <p:animEffect filter="fade" transition="in">
                                      <p:cBhvr>
                                        <p:cTn dur="1000"/>
                                        <p:tgtEl>
                                          <p:spTgt spid="3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3" st="3"/>
                                            </p:txEl>
                                          </p:spTgt>
                                        </p:tgtEl>
                                        <p:attrNameLst>
                                          <p:attrName>style.visibility</p:attrName>
                                        </p:attrNameLst>
                                      </p:cBhvr>
                                      <p:to>
                                        <p:strVal val="visible"/>
                                      </p:to>
                                    </p:set>
                                    <p:animEffect filter="fade" transition="in">
                                      <p:cBhvr>
                                        <p:cTn dur="1000"/>
                                        <p:tgtEl>
                                          <p:spTgt spid="32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e672268506_0_160"/>
          <p:cNvSpPr txBox="1"/>
          <p:nvPr>
            <p:ph idx="1" type="body"/>
          </p:nvPr>
        </p:nvSpPr>
        <p:spPr>
          <a:xfrm>
            <a:off x="828000" y="1044900"/>
            <a:ext cx="5330100" cy="33552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Instead of choosing an insurance scheme for your vehicle or house, you may go for health insurance first. Chances of you getting sick are higher.</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Nowadays people are getting their mobile phones and laptops insured because they know that the chances of their mobile phones and laptops getting damaged or lost are high.</a:t>
            </a:r>
            <a:endParaRPr sz="1700">
              <a:latin typeface="Montserrat Medium"/>
              <a:ea typeface="Montserrat Medium"/>
              <a:cs typeface="Montserrat Medium"/>
              <a:sym typeface="Montserrat Medium"/>
            </a:endParaRPr>
          </a:p>
        </p:txBody>
      </p:sp>
      <p:sp>
        <p:nvSpPr>
          <p:cNvPr id="485" name="Google Shape;485;ge672268506_0_160"/>
          <p:cNvSpPr txBox="1"/>
          <p:nvPr>
            <p:ph type="title"/>
          </p:nvPr>
        </p:nvSpPr>
        <p:spPr>
          <a:xfrm>
            <a:off x="396000" y="394800"/>
            <a:ext cx="7671000" cy="6501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Real-life applications - </a:t>
            </a:r>
            <a:r>
              <a:rPr i="1" lang="en-GB">
                <a:solidFill>
                  <a:schemeClr val="lt2"/>
                </a:solidFill>
                <a:latin typeface="Montserrat ExtraBold"/>
                <a:ea typeface="Montserrat ExtraBold"/>
                <a:cs typeface="Montserrat ExtraBold"/>
                <a:sym typeface="Montserrat ExtraBold"/>
              </a:rPr>
              <a:t>Insurance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0" st="0"/>
                                            </p:txEl>
                                          </p:spTgt>
                                        </p:tgtEl>
                                        <p:attrNameLst>
                                          <p:attrName>style.visibility</p:attrName>
                                        </p:attrNameLst>
                                      </p:cBhvr>
                                      <p:to>
                                        <p:strVal val="visible"/>
                                      </p:to>
                                    </p:set>
                                    <p:animEffect filter="fade" transition="in">
                                      <p:cBhvr>
                                        <p:cTn dur="1000"/>
                                        <p:tgtEl>
                                          <p:spTgt spid="4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1" st="1"/>
                                            </p:txEl>
                                          </p:spTgt>
                                        </p:tgtEl>
                                        <p:attrNameLst>
                                          <p:attrName>style.visibility</p:attrName>
                                        </p:attrNameLst>
                                      </p:cBhvr>
                                      <p:to>
                                        <p:strVal val="visible"/>
                                      </p:to>
                                    </p:set>
                                    <p:animEffect filter="fade" transition="in">
                                      <p:cBhvr>
                                        <p:cTn dur="1000"/>
                                        <p:tgtEl>
                                          <p:spTgt spid="48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ge931ea782f_0_22"/>
          <p:cNvSpPr txBox="1"/>
          <p:nvPr>
            <p:ph idx="1" type="body"/>
          </p:nvPr>
        </p:nvSpPr>
        <p:spPr>
          <a:xfrm>
            <a:off x="693150" y="1285875"/>
            <a:ext cx="5033100" cy="3034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Bernoulli Distribution.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Binomial Distribution.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Negative Binomial Distribution.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Hypergeometric Distribution.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Geometric Distribution.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Poisson Distribution.</a:t>
            </a:r>
            <a:endParaRPr sz="1800">
              <a:latin typeface="Montserrat Medium"/>
              <a:ea typeface="Montserrat Medium"/>
              <a:cs typeface="Montserrat Medium"/>
              <a:sym typeface="Montserrat Medium"/>
            </a:endParaRPr>
          </a:p>
        </p:txBody>
      </p:sp>
      <p:sp>
        <p:nvSpPr>
          <p:cNvPr id="2205" name="Google Shape;2205;ge931ea782f_0_22"/>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Discrete Distribution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4">
                                            <p:txEl>
                                              <p:pRg end="0" st="0"/>
                                            </p:txEl>
                                          </p:spTgt>
                                        </p:tgtEl>
                                        <p:attrNameLst>
                                          <p:attrName>style.visibility</p:attrName>
                                        </p:attrNameLst>
                                      </p:cBhvr>
                                      <p:to>
                                        <p:strVal val="visible"/>
                                      </p:to>
                                    </p:set>
                                    <p:animEffect filter="fade" transition="in">
                                      <p:cBhvr>
                                        <p:cTn dur="1000"/>
                                        <p:tgtEl>
                                          <p:spTgt spid="22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4">
                                            <p:txEl>
                                              <p:pRg end="1" st="1"/>
                                            </p:txEl>
                                          </p:spTgt>
                                        </p:tgtEl>
                                        <p:attrNameLst>
                                          <p:attrName>style.visibility</p:attrName>
                                        </p:attrNameLst>
                                      </p:cBhvr>
                                      <p:to>
                                        <p:strVal val="visible"/>
                                      </p:to>
                                    </p:set>
                                    <p:animEffect filter="fade" transition="in">
                                      <p:cBhvr>
                                        <p:cTn dur="1000"/>
                                        <p:tgtEl>
                                          <p:spTgt spid="22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4">
                                            <p:txEl>
                                              <p:pRg end="2" st="2"/>
                                            </p:txEl>
                                          </p:spTgt>
                                        </p:tgtEl>
                                        <p:attrNameLst>
                                          <p:attrName>style.visibility</p:attrName>
                                        </p:attrNameLst>
                                      </p:cBhvr>
                                      <p:to>
                                        <p:strVal val="visible"/>
                                      </p:to>
                                    </p:set>
                                    <p:animEffect filter="fade" transition="in">
                                      <p:cBhvr>
                                        <p:cTn dur="1000"/>
                                        <p:tgtEl>
                                          <p:spTgt spid="22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4">
                                            <p:txEl>
                                              <p:pRg end="3" st="3"/>
                                            </p:txEl>
                                          </p:spTgt>
                                        </p:tgtEl>
                                        <p:attrNameLst>
                                          <p:attrName>style.visibility</p:attrName>
                                        </p:attrNameLst>
                                      </p:cBhvr>
                                      <p:to>
                                        <p:strVal val="visible"/>
                                      </p:to>
                                    </p:set>
                                    <p:animEffect filter="fade" transition="in">
                                      <p:cBhvr>
                                        <p:cTn dur="1000"/>
                                        <p:tgtEl>
                                          <p:spTgt spid="22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4">
                                            <p:txEl>
                                              <p:pRg end="4" st="4"/>
                                            </p:txEl>
                                          </p:spTgt>
                                        </p:tgtEl>
                                        <p:attrNameLst>
                                          <p:attrName>style.visibility</p:attrName>
                                        </p:attrNameLst>
                                      </p:cBhvr>
                                      <p:to>
                                        <p:strVal val="visible"/>
                                      </p:to>
                                    </p:set>
                                    <p:animEffect filter="fade" transition="in">
                                      <p:cBhvr>
                                        <p:cTn dur="1000"/>
                                        <p:tgtEl>
                                          <p:spTgt spid="220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4">
                                            <p:txEl>
                                              <p:pRg end="5" st="5"/>
                                            </p:txEl>
                                          </p:spTgt>
                                        </p:tgtEl>
                                        <p:attrNameLst>
                                          <p:attrName>style.visibility</p:attrName>
                                        </p:attrNameLst>
                                      </p:cBhvr>
                                      <p:to>
                                        <p:strVal val="visible"/>
                                      </p:to>
                                    </p:set>
                                    <p:animEffect filter="fade" transition="in">
                                      <p:cBhvr>
                                        <p:cTn dur="1000"/>
                                        <p:tgtEl>
                                          <p:spTgt spid="220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gebe1d2d615_1_2404"/>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C01S05L03. Uniform Distribution</a:t>
            </a:r>
            <a:endParaRPr b="0" sz="2400">
              <a:latin typeface="Montserrat ExtraBold"/>
              <a:ea typeface="Montserrat ExtraBold"/>
              <a:cs typeface="Montserrat ExtraBold"/>
              <a:sym typeface="Montserrat ExtraBold"/>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sp>
        <p:nvSpPr>
          <p:cNvPr id="2215" name="Google Shape;2215;gebe1d2d615_1_2408"/>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Uniform Distribution </a:t>
            </a:r>
            <a:endParaRPr>
              <a:solidFill>
                <a:schemeClr val="lt2"/>
              </a:solidFill>
              <a:latin typeface="Montserrat ExtraBold"/>
              <a:ea typeface="Montserrat ExtraBold"/>
              <a:cs typeface="Montserrat ExtraBold"/>
              <a:sym typeface="Montserrat ExtraBold"/>
            </a:endParaRPr>
          </a:p>
        </p:txBody>
      </p:sp>
      <p:sp>
        <p:nvSpPr>
          <p:cNvPr id="2216" name="Google Shape;2216;gebe1d2d615_1_2408"/>
          <p:cNvSpPr txBox="1"/>
          <p:nvPr/>
        </p:nvSpPr>
        <p:spPr>
          <a:xfrm>
            <a:off x="462475" y="1146500"/>
            <a:ext cx="6338700" cy="2598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Describe a form of probability distribution.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Each variable has equal chances of being the outcome.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Simplest statistical distribution.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Form the foundation of statistical analysis and probability theory.</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6">
                                            <p:txEl>
                                              <p:pRg end="0" st="0"/>
                                            </p:txEl>
                                          </p:spTgt>
                                        </p:tgtEl>
                                        <p:attrNameLst>
                                          <p:attrName>style.visibility</p:attrName>
                                        </p:attrNameLst>
                                      </p:cBhvr>
                                      <p:to>
                                        <p:strVal val="visible"/>
                                      </p:to>
                                    </p:set>
                                    <p:animEffect filter="fade" transition="in">
                                      <p:cBhvr>
                                        <p:cTn dur="1000"/>
                                        <p:tgtEl>
                                          <p:spTgt spid="22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6">
                                            <p:txEl>
                                              <p:pRg end="1" st="1"/>
                                            </p:txEl>
                                          </p:spTgt>
                                        </p:tgtEl>
                                        <p:attrNameLst>
                                          <p:attrName>style.visibility</p:attrName>
                                        </p:attrNameLst>
                                      </p:cBhvr>
                                      <p:to>
                                        <p:strVal val="visible"/>
                                      </p:to>
                                    </p:set>
                                    <p:animEffect filter="fade" transition="in">
                                      <p:cBhvr>
                                        <p:cTn dur="1000"/>
                                        <p:tgtEl>
                                          <p:spTgt spid="22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6">
                                            <p:txEl>
                                              <p:pRg end="2" st="2"/>
                                            </p:txEl>
                                          </p:spTgt>
                                        </p:tgtEl>
                                        <p:attrNameLst>
                                          <p:attrName>style.visibility</p:attrName>
                                        </p:attrNameLst>
                                      </p:cBhvr>
                                      <p:to>
                                        <p:strVal val="visible"/>
                                      </p:to>
                                    </p:set>
                                    <p:animEffect filter="fade" transition="in">
                                      <p:cBhvr>
                                        <p:cTn dur="1000"/>
                                        <p:tgtEl>
                                          <p:spTgt spid="22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6">
                                            <p:txEl>
                                              <p:pRg end="3" st="3"/>
                                            </p:txEl>
                                          </p:spTgt>
                                        </p:tgtEl>
                                        <p:attrNameLst>
                                          <p:attrName>style.visibility</p:attrName>
                                        </p:attrNameLst>
                                      </p:cBhvr>
                                      <p:to>
                                        <p:strVal val="visible"/>
                                      </p:to>
                                    </p:set>
                                    <p:animEffect filter="fade" transition="in">
                                      <p:cBhvr>
                                        <p:cTn dur="1000"/>
                                        <p:tgtEl>
                                          <p:spTgt spid="221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gebe1d2d615_1_2413"/>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
        <p:nvSpPr>
          <p:cNvPr id="2222" name="Google Shape;2222;gebe1d2d615_1_2413"/>
          <p:cNvSpPr txBox="1"/>
          <p:nvPr/>
        </p:nvSpPr>
        <p:spPr>
          <a:xfrm>
            <a:off x="304700" y="1146500"/>
            <a:ext cx="6338700" cy="2598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A deck of cards also has a uniform distribution. An individual has an equal chance of drawing a spade, a heart, a club, or a diamond.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When a coin is tossed. Likelihood of getting a tail or head is the same. The graph of a uniform distribution is usually flat,</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Sides and top are parallel to the x- and y-axes.</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2">
                                            <p:txEl>
                                              <p:pRg end="0" st="0"/>
                                            </p:txEl>
                                          </p:spTgt>
                                        </p:tgtEl>
                                        <p:attrNameLst>
                                          <p:attrName>style.visibility</p:attrName>
                                        </p:attrNameLst>
                                      </p:cBhvr>
                                      <p:to>
                                        <p:strVal val="visible"/>
                                      </p:to>
                                    </p:set>
                                    <p:animEffect filter="fade" transition="in">
                                      <p:cBhvr>
                                        <p:cTn dur="1000"/>
                                        <p:tgtEl>
                                          <p:spTgt spid="22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2">
                                            <p:txEl>
                                              <p:pRg end="1" st="1"/>
                                            </p:txEl>
                                          </p:spTgt>
                                        </p:tgtEl>
                                        <p:attrNameLst>
                                          <p:attrName>style.visibility</p:attrName>
                                        </p:attrNameLst>
                                      </p:cBhvr>
                                      <p:to>
                                        <p:strVal val="visible"/>
                                      </p:to>
                                    </p:set>
                                    <p:animEffect filter="fade" transition="in">
                                      <p:cBhvr>
                                        <p:cTn dur="1000"/>
                                        <p:tgtEl>
                                          <p:spTgt spid="22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2">
                                            <p:txEl>
                                              <p:pRg end="2" st="2"/>
                                            </p:txEl>
                                          </p:spTgt>
                                        </p:tgtEl>
                                        <p:attrNameLst>
                                          <p:attrName>style.visibility</p:attrName>
                                        </p:attrNameLst>
                                      </p:cBhvr>
                                      <p:to>
                                        <p:strVal val="visible"/>
                                      </p:to>
                                    </p:set>
                                    <p:animEffect filter="fade" transition="in">
                                      <p:cBhvr>
                                        <p:cTn dur="1000"/>
                                        <p:tgtEl>
                                          <p:spTgt spid="222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sp>
        <p:nvSpPr>
          <p:cNvPr id="2227" name="Google Shape;2227;gebe1d2d615_1_2418"/>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Types of Uniform Distribution</a:t>
            </a:r>
            <a:endParaRPr>
              <a:solidFill>
                <a:schemeClr val="lt2"/>
              </a:solidFill>
              <a:latin typeface="Montserrat ExtraBold"/>
              <a:ea typeface="Montserrat ExtraBold"/>
              <a:cs typeface="Montserrat ExtraBold"/>
              <a:sym typeface="Montserrat ExtraBold"/>
            </a:endParaRPr>
          </a:p>
        </p:txBody>
      </p:sp>
      <p:sp>
        <p:nvSpPr>
          <p:cNvPr id="2228" name="Google Shape;2228;gebe1d2d615_1_2418"/>
          <p:cNvSpPr txBox="1"/>
          <p:nvPr/>
        </p:nvSpPr>
        <p:spPr>
          <a:xfrm>
            <a:off x="466775" y="1314825"/>
            <a:ext cx="4949400" cy="2598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Two types of the uniform distribution:</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Discrete Uniform Distribution.</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Continuous Uniform Distribution.</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8">
                                            <p:txEl>
                                              <p:pRg end="0" st="0"/>
                                            </p:txEl>
                                          </p:spTgt>
                                        </p:tgtEl>
                                        <p:attrNameLst>
                                          <p:attrName>style.visibility</p:attrName>
                                        </p:attrNameLst>
                                      </p:cBhvr>
                                      <p:to>
                                        <p:strVal val="visible"/>
                                      </p:to>
                                    </p:set>
                                    <p:animEffect filter="fade" transition="in">
                                      <p:cBhvr>
                                        <p:cTn dur="1000"/>
                                        <p:tgtEl>
                                          <p:spTgt spid="22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8">
                                            <p:txEl>
                                              <p:pRg end="1" st="1"/>
                                            </p:txEl>
                                          </p:spTgt>
                                        </p:tgtEl>
                                        <p:attrNameLst>
                                          <p:attrName>style.visibility</p:attrName>
                                        </p:attrNameLst>
                                      </p:cBhvr>
                                      <p:to>
                                        <p:strVal val="visible"/>
                                      </p:to>
                                    </p:set>
                                    <p:animEffect filter="fade" transition="in">
                                      <p:cBhvr>
                                        <p:cTn dur="1000"/>
                                        <p:tgtEl>
                                          <p:spTgt spid="22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8">
                                            <p:txEl>
                                              <p:pRg end="2" st="2"/>
                                            </p:txEl>
                                          </p:spTgt>
                                        </p:tgtEl>
                                        <p:attrNameLst>
                                          <p:attrName>style.visibility</p:attrName>
                                        </p:attrNameLst>
                                      </p:cBhvr>
                                      <p:to>
                                        <p:strVal val="visible"/>
                                      </p:to>
                                    </p:set>
                                    <p:animEffect filter="fade" transition="in">
                                      <p:cBhvr>
                                        <p:cTn dur="1000"/>
                                        <p:tgtEl>
                                          <p:spTgt spid="222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2" name="Shape 2232"/>
        <p:cNvGrpSpPr/>
        <p:nvPr/>
      </p:nvGrpSpPr>
      <p:grpSpPr>
        <a:xfrm>
          <a:off x="0" y="0"/>
          <a:ext cx="0" cy="0"/>
          <a:chOff x="0" y="0"/>
          <a:chExt cx="0" cy="0"/>
        </a:xfrm>
      </p:grpSpPr>
      <p:sp>
        <p:nvSpPr>
          <p:cNvPr id="2233" name="Google Shape;2233;gebe1d2d615_1_2423"/>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Discrete Uniform Distribution</a:t>
            </a:r>
            <a:endParaRPr>
              <a:solidFill>
                <a:schemeClr val="lt2"/>
              </a:solidFill>
              <a:latin typeface="Montserrat ExtraBold"/>
              <a:ea typeface="Montserrat ExtraBold"/>
              <a:cs typeface="Montserrat ExtraBold"/>
              <a:sym typeface="Montserrat ExtraBold"/>
            </a:endParaRPr>
          </a:p>
        </p:txBody>
      </p:sp>
      <p:sp>
        <p:nvSpPr>
          <p:cNvPr id="2234" name="Google Shape;2234;gebe1d2d615_1_2423"/>
          <p:cNvSpPr txBox="1"/>
          <p:nvPr/>
        </p:nvSpPr>
        <p:spPr>
          <a:xfrm>
            <a:off x="365875" y="1178100"/>
            <a:ext cx="5944200" cy="2598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of outcomes is equally likely and with finite values.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Possible outcomes of rolling a 6-sided dice.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The possible values would be 1, 2, 3, 4, 5, or 6.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Each time the 6-sided dice is thrown, each side has a chance of 1/6.</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4">
                                            <p:txEl>
                                              <p:pRg end="0" st="0"/>
                                            </p:txEl>
                                          </p:spTgt>
                                        </p:tgtEl>
                                        <p:attrNameLst>
                                          <p:attrName>style.visibility</p:attrName>
                                        </p:attrNameLst>
                                      </p:cBhvr>
                                      <p:to>
                                        <p:strVal val="visible"/>
                                      </p:to>
                                    </p:set>
                                    <p:animEffect filter="fade" transition="in">
                                      <p:cBhvr>
                                        <p:cTn dur="1000"/>
                                        <p:tgtEl>
                                          <p:spTgt spid="22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4">
                                            <p:txEl>
                                              <p:pRg end="1" st="1"/>
                                            </p:txEl>
                                          </p:spTgt>
                                        </p:tgtEl>
                                        <p:attrNameLst>
                                          <p:attrName>style.visibility</p:attrName>
                                        </p:attrNameLst>
                                      </p:cBhvr>
                                      <p:to>
                                        <p:strVal val="visible"/>
                                      </p:to>
                                    </p:set>
                                    <p:animEffect filter="fade" transition="in">
                                      <p:cBhvr>
                                        <p:cTn dur="1000"/>
                                        <p:tgtEl>
                                          <p:spTgt spid="22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4">
                                            <p:txEl>
                                              <p:pRg end="2" st="2"/>
                                            </p:txEl>
                                          </p:spTgt>
                                        </p:tgtEl>
                                        <p:attrNameLst>
                                          <p:attrName>style.visibility</p:attrName>
                                        </p:attrNameLst>
                                      </p:cBhvr>
                                      <p:to>
                                        <p:strVal val="visible"/>
                                      </p:to>
                                    </p:set>
                                    <p:animEffect filter="fade" transition="in">
                                      <p:cBhvr>
                                        <p:cTn dur="1000"/>
                                        <p:tgtEl>
                                          <p:spTgt spid="22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4">
                                            <p:txEl>
                                              <p:pRg end="3" st="3"/>
                                            </p:txEl>
                                          </p:spTgt>
                                        </p:tgtEl>
                                        <p:attrNameLst>
                                          <p:attrName>style.visibility</p:attrName>
                                        </p:attrNameLst>
                                      </p:cBhvr>
                                      <p:to>
                                        <p:strVal val="visible"/>
                                      </p:to>
                                    </p:set>
                                    <p:animEffect filter="fade" transition="in">
                                      <p:cBhvr>
                                        <p:cTn dur="1000"/>
                                        <p:tgtEl>
                                          <p:spTgt spid="223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8" name="Shape 2238"/>
        <p:cNvGrpSpPr/>
        <p:nvPr/>
      </p:nvGrpSpPr>
      <p:grpSpPr>
        <a:xfrm>
          <a:off x="0" y="0"/>
          <a:ext cx="0" cy="0"/>
          <a:chOff x="0" y="0"/>
          <a:chExt cx="0" cy="0"/>
        </a:xfrm>
      </p:grpSpPr>
      <p:sp>
        <p:nvSpPr>
          <p:cNvPr id="2239" name="Google Shape;2239;gebe1d2d615_1_2428"/>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Discrete Uniform Distribution</a:t>
            </a:r>
            <a:endParaRPr>
              <a:solidFill>
                <a:schemeClr val="lt2"/>
              </a:solidFill>
              <a:latin typeface="Montserrat ExtraBold"/>
              <a:ea typeface="Montserrat ExtraBold"/>
              <a:cs typeface="Montserrat ExtraBold"/>
              <a:sym typeface="Montserrat ExtraBold"/>
            </a:endParaRPr>
          </a:p>
        </p:txBody>
      </p:sp>
      <p:sp>
        <p:nvSpPr>
          <p:cNvPr id="2240" name="Google Shape;2240;gebe1d2d615_1_2428"/>
          <p:cNvSpPr txBox="1"/>
          <p:nvPr/>
        </p:nvSpPr>
        <p:spPr>
          <a:xfrm>
            <a:off x="445750" y="1230675"/>
            <a:ext cx="5748600" cy="2598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24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The number of values of discrete uniform distribution is finite.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1.3, 4.2, or 5.7 when rolling a fair dice.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Distribution of a coin being flipped.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Possible outcomes in such a scenario can only be two.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Finite value is 2.</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0">
                                            <p:txEl>
                                              <p:pRg end="0" st="0"/>
                                            </p:txEl>
                                          </p:spTgt>
                                        </p:tgtEl>
                                        <p:attrNameLst>
                                          <p:attrName>style.visibility</p:attrName>
                                        </p:attrNameLst>
                                      </p:cBhvr>
                                      <p:to>
                                        <p:strVal val="visible"/>
                                      </p:to>
                                    </p:set>
                                    <p:animEffect filter="fade" transition="in">
                                      <p:cBhvr>
                                        <p:cTn dur="1000"/>
                                        <p:tgtEl>
                                          <p:spTgt spid="22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0">
                                            <p:txEl>
                                              <p:pRg end="1" st="1"/>
                                            </p:txEl>
                                          </p:spTgt>
                                        </p:tgtEl>
                                        <p:attrNameLst>
                                          <p:attrName>style.visibility</p:attrName>
                                        </p:attrNameLst>
                                      </p:cBhvr>
                                      <p:to>
                                        <p:strVal val="visible"/>
                                      </p:to>
                                    </p:set>
                                    <p:animEffect filter="fade" transition="in">
                                      <p:cBhvr>
                                        <p:cTn dur="1000"/>
                                        <p:tgtEl>
                                          <p:spTgt spid="22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0">
                                            <p:txEl>
                                              <p:pRg end="2" st="2"/>
                                            </p:txEl>
                                          </p:spTgt>
                                        </p:tgtEl>
                                        <p:attrNameLst>
                                          <p:attrName>style.visibility</p:attrName>
                                        </p:attrNameLst>
                                      </p:cBhvr>
                                      <p:to>
                                        <p:strVal val="visible"/>
                                      </p:to>
                                    </p:set>
                                    <p:animEffect filter="fade" transition="in">
                                      <p:cBhvr>
                                        <p:cTn dur="1000"/>
                                        <p:tgtEl>
                                          <p:spTgt spid="22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0">
                                            <p:txEl>
                                              <p:pRg end="3" st="3"/>
                                            </p:txEl>
                                          </p:spTgt>
                                        </p:tgtEl>
                                        <p:attrNameLst>
                                          <p:attrName>style.visibility</p:attrName>
                                        </p:attrNameLst>
                                      </p:cBhvr>
                                      <p:to>
                                        <p:strVal val="visible"/>
                                      </p:to>
                                    </p:set>
                                    <p:animEffect filter="fade" transition="in">
                                      <p:cBhvr>
                                        <p:cTn dur="1000"/>
                                        <p:tgtEl>
                                          <p:spTgt spid="22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0">
                                            <p:txEl>
                                              <p:pRg end="4" st="4"/>
                                            </p:txEl>
                                          </p:spTgt>
                                        </p:tgtEl>
                                        <p:attrNameLst>
                                          <p:attrName>style.visibility</p:attrName>
                                        </p:attrNameLst>
                                      </p:cBhvr>
                                      <p:to>
                                        <p:strVal val="visible"/>
                                      </p:to>
                                    </p:set>
                                    <p:animEffect filter="fade" transition="in">
                                      <p:cBhvr>
                                        <p:cTn dur="1000"/>
                                        <p:tgtEl>
                                          <p:spTgt spid="224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4" name="Shape 2244"/>
        <p:cNvGrpSpPr/>
        <p:nvPr/>
      </p:nvGrpSpPr>
      <p:grpSpPr>
        <a:xfrm>
          <a:off x="0" y="0"/>
          <a:ext cx="0" cy="0"/>
          <a:chOff x="0" y="0"/>
          <a:chExt cx="0" cy="0"/>
        </a:xfrm>
      </p:grpSpPr>
      <p:sp>
        <p:nvSpPr>
          <p:cNvPr id="2245" name="Google Shape;2245;gebe1d2d615_1_2433"/>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Discrete Uniform Distribution</a:t>
            </a:r>
            <a:endParaRPr>
              <a:solidFill>
                <a:schemeClr val="lt2"/>
              </a:solidFill>
              <a:latin typeface="Montserrat ExtraBold"/>
              <a:ea typeface="Montserrat ExtraBold"/>
              <a:cs typeface="Montserrat ExtraBold"/>
              <a:sym typeface="Montserrat ExtraBold"/>
            </a:endParaRPr>
          </a:p>
        </p:txBody>
      </p:sp>
      <p:pic>
        <p:nvPicPr>
          <p:cNvPr descr="Uniform PDF" id="2246" name="Google Shape;2246;gebe1d2d615_1_2433"/>
          <p:cNvPicPr preferRelativeResize="0"/>
          <p:nvPr/>
        </p:nvPicPr>
        <p:blipFill rotWithShape="1">
          <a:blip r:embed="rId3">
            <a:alphaModFix/>
          </a:blip>
          <a:srcRect b="19395" l="10966" r="6884" t="27983"/>
          <a:stretch/>
        </p:blipFill>
        <p:spPr>
          <a:xfrm>
            <a:off x="1425475" y="2081950"/>
            <a:ext cx="3568300" cy="1553750"/>
          </a:xfrm>
          <a:prstGeom prst="rect">
            <a:avLst/>
          </a:prstGeom>
          <a:noFill/>
          <a:ln>
            <a:noFill/>
          </a:ln>
        </p:spPr>
      </p:pic>
      <p:cxnSp>
        <p:nvCxnSpPr>
          <p:cNvPr id="2247" name="Google Shape;2247;gebe1d2d615_1_2433"/>
          <p:cNvCxnSpPr/>
          <p:nvPr/>
        </p:nvCxnSpPr>
        <p:spPr>
          <a:xfrm flipH="1">
            <a:off x="1350975" y="1607350"/>
            <a:ext cx="9900" cy="2129400"/>
          </a:xfrm>
          <a:prstGeom prst="straightConnector1">
            <a:avLst/>
          </a:prstGeom>
          <a:noFill/>
          <a:ln cap="flat" cmpd="sng" w="38100">
            <a:solidFill>
              <a:srgbClr val="FFFFFF"/>
            </a:solidFill>
            <a:prstDash val="solid"/>
            <a:round/>
            <a:headEnd len="med" w="med" type="stealth"/>
            <a:tailEnd len="med" w="med" type="none"/>
          </a:ln>
        </p:spPr>
      </p:cxnSp>
      <p:cxnSp>
        <p:nvCxnSpPr>
          <p:cNvPr id="2248" name="Google Shape;2248;gebe1d2d615_1_2433"/>
          <p:cNvCxnSpPr/>
          <p:nvPr/>
        </p:nvCxnSpPr>
        <p:spPr>
          <a:xfrm flipH="1" rot="10800000">
            <a:off x="1350825" y="3718475"/>
            <a:ext cx="3707100" cy="18300"/>
          </a:xfrm>
          <a:prstGeom prst="straightConnector1">
            <a:avLst/>
          </a:prstGeom>
          <a:noFill/>
          <a:ln cap="flat" cmpd="sng" w="38100">
            <a:solidFill>
              <a:srgbClr val="FFFFFF"/>
            </a:solidFill>
            <a:prstDash val="solid"/>
            <a:round/>
            <a:headEnd len="med" w="med" type="none"/>
            <a:tailEnd len="med" w="med" type="stealth"/>
          </a:ln>
        </p:spPr>
      </p:cxnSp>
      <p:sp>
        <p:nvSpPr>
          <p:cNvPr id="2249" name="Google Shape;2249;gebe1d2d615_1_2433"/>
          <p:cNvSpPr txBox="1"/>
          <p:nvPr/>
        </p:nvSpPr>
        <p:spPr>
          <a:xfrm>
            <a:off x="1478750" y="1209000"/>
            <a:ext cx="92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600">
                <a:solidFill>
                  <a:schemeClr val="lt1"/>
                </a:solidFill>
                <a:latin typeface="EB Garamond Regular"/>
                <a:ea typeface="EB Garamond Regular"/>
                <a:cs typeface="EB Garamond Regular"/>
                <a:sym typeface="EB Garamond Regular"/>
              </a:rPr>
              <a:t>P(x)</a:t>
            </a:r>
            <a:endParaRPr i="1" sz="1600">
              <a:solidFill>
                <a:schemeClr val="lt1"/>
              </a:solidFill>
              <a:latin typeface="EB Garamond Regular"/>
              <a:ea typeface="EB Garamond Regular"/>
              <a:cs typeface="EB Garamond Regular"/>
              <a:sym typeface="EB Garamond Regular"/>
            </a:endParaRPr>
          </a:p>
        </p:txBody>
      </p:sp>
      <p:sp>
        <p:nvSpPr>
          <p:cNvPr id="2250" name="Google Shape;2250;gebe1d2d615_1_2433"/>
          <p:cNvSpPr txBox="1"/>
          <p:nvPr/>
        </p:nvSpPr>
        <p:spPr>
          <a:xfrm>
            <a:off x="1478750" y="1568075"/>
            <a:ext cx="3857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rgbClr val="C27BA0"/>
                </a:solidFill>
                <a:latin typeface="EB Garamond Regular"/>
                <a:ea typeface="EB Garamond Regular"/>
                <a:cs typeface="EB Garamond Regular"/>
                <a:sym typeface="EB Garamond Regular"/>
              </a:rPr>
              <a:t>Equal probability of any outcome</a:t>
            </a:r>
            <a:endParaRPr sz="1700">
              <a:solidFill>
                <a:srgbClr val="C27BA0"/>
              </a:solidFill>
              <a:latin typeface="EB Garamond Regular"/>
              <a:ea typeface="EB Garamond Regular"/>
              <a:cs typeface="EB Garamond Regular"/>
              <a:sym typeface="EB Garamond Regular"/>
            </a:endParaRPr>
          </a:p>
        </p:txBody>
      </p:sp>
      <p:sp>
        <p:nvSpPr>
          <p:cNvPr id="2251" name="Google Shape;2251;gebe1d2d615_1_2433"/>
          <p:cNvSpPr txBox="1"/>
          <p:nvPr/>
        </p:nvSpPr>
        <p:spPr>
          <a:xfrm rot="-5400000">
            <a:off x="463775" y="2813100"/>
            <a:ext cx="121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C27BA0"/>
                </a:solidFill>
                <a:latin typeface="EB Garamond Regular"/>
                <a:ea typeface="EB Garamond Regular"/>
                <a:cs typeface="EB Garamond Regular"/>
                <a:sym typeface="EB Garamond Regular"/>
              </a:rPr>
              <a:t>Probability </a:t>
            </a:r>
            <a:endParaRPr sz="1500">
              <a:solidFill>
                <a:schemeClr val="lt1"/>
              </a:solidFill>
              <a:latin typeface="EB Garamond Regular"/>
              <a:ea typeface="EB Garamond Regular"/>
              <a:cs typeface="EB Garamond Regular"/>
              <a:sym typeface="EB Garamond Regular"/>
            </a:endParaRPr>
          </a:p>
        </p:txBody>
      </p:sp>
      <p:sp>
        <p:nvSpPr>
          <p:cNvPr id="2252" name="Google Shape;2252;gebe1d2d615_1_2433"/>
          <p:cNvSpPr txBox="1"/>
          <p:nvPr/>
        </p:nvSpPr>
        <p:spPr>
          <a:xfrm>
            <a:off x="761375" y="1640100"/>
            <a:ext cx="525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rgbClr val="C27BA0"/>
                </a:solidFill>
                <a:latin typeface="EB Garamond Regular"/>
                <a:ea typeface="EB Garamond Regular"/>
                <a:cs typeface="EB Garamond Regular"/>
                <a:sym typeface="EB Garamond Regular"/>
              </a:rPr>
              <a:t>1/6</a:t>
            </a:r>
            <a:endParaRPr sz="1700">
              <a:solidFill>
                <a:srgbClr val="C27BA0"/>
              </a:solidFill>
              <a:latin typeface="EB Garamond Regular"/>
              <a:ea typeface="EB Garamond Regular"/>
              <a:cs typeface="EB Garamond Regular"/>
              <a:sym typeface="EB Garamond Regular"/>
            </a:endParaRPr>
          </a:p>
        </p:txBody>
      </p:sp>
      <p:sp>
        <p:nvSpPr>
          <p:cNvPr id="2253" name="Google Shape;2253;gebe1d2d615_1_2433"/>
          <p:cNvSpPr txBox="1"/>
          <p:nvPr/>
        </p:nvSpPr>
        <p:spPr>
          <a:xfrm>
            <a:off x="2155375" y="4077550"/>
            <a:ext cx="1683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solidFill>
                  <a:srgbClr val="C27BA0"/>
                </a:solidFill>
                <a:latin typeface="EB Garamond Regular"/>
                <a:ea typeface="EB Garamond Regular"/>
                <a:cs typeface="EB Garamond Regular"/>
                <a:sym typeface="EB Garamond Regular"/>
              </a:rPr>
              <a:t>Outcome</a:t>
            </a:r>
            <a:endParaRPr sz="1700">
              <a:solidFill>
                <a:srgbClr val="C27BA0"/>
              </a:solidFill>
              <a:latin typeface="EB Garamond Regular"/>
              <a:ea typeface="EB Garamond Regular"/>
              <a:cs typeface="EB Garamond Regular"/>
              <a:sym typeface="EB Garamond Regular"/>
            </a:endParaRPr>
          </a:p>
        </p:txBody>
      </p:sp>
      <p:sp>
        <p:nvSpPr>
          <p:cNvPr id="2254" name="Google Shape;2254;gebe1d2d615_1_2433"/>
          <p:cNvSpPr txBox="1"/>
          <p:nvPr/>
        </p:nvSpPr>
        <p:spPr>
          <a:xfrm>
            <a:off x="5058375" y="3512075"/>
            <a:ext cx="431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D5A6BD"/>
                </a:solidFill>
                <a:latin typeface="EB Garamond Regular"/>
                <a:ea typeface="EB Garamond Regular"/>
                <a:cs typeface="EB Garamond Regular"/>
                <a:sym typeface="EB Garamond Regular"/>
              </a:rPr>
              <a:t>X</a:t>
            </a:r>
            <a:endParaRPr sz="1600">
              <a:solidFill>
                <a:srgbClr val="D5A6BD"/>
              </a:solidFill>
              <a:latin typeface="EB Garamond Regular"/>
              <a:ea typeface="EB Garamond Regular"/>
              <a:cs typeface="EB Garamond Regular"/>
              <a:sym typeface="EB Garamond Regular"/>
            </a:endParaRPr>
          </a:p>
        </p:txBody>
      </p:sp>
      <p:sp>
        <p:nvSpPr>
          <p:cNvPr id="2255" name="Google Shape;2255;gebe1d2d615_1_2433"/>
          <p:cNvSpPr txBox="1"/>
          <p:nvPr/>
        </p:nvSpPr>
        <p:spPr>
          <a:xfrm>
            <a:off x="1425475" y="3703175"/>
            <a:ext cx="3857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rgbClr val="C27BA0"/>
                </a:solidFill>
                <a:latin typeface="EB Garamond Regular"/>
                <a:ea typeface="EB Garamond Regular"/>
                <a:cs typeface="EB Garamond Regular"/>
                <a:sym typeface="EB Garamond Regular"/>
              </a:rPr>
              <a:t>1	    2		3	  4	    5		6</a:t>
            </a:r>
            <a:endParaRPr sz="1700">
              <a:solidFill>
                <a:srgbClr val="C27BA0"/>
              </a:solidFill>
              <a:latin typeface="EB Garamond Regular"/>
              <a:ea typeface="EB Garamond Regular"/>
              <a:cs typeface="EB Garamond Regular"/>
              <a:sym typeface="EB Garamond Regular"/>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9" name="Shape 2259"/>
        <p:cNvGrpSpPr/>
        <p:nvPr/>
      </p:nvGrpSpPr>
      <p:grpSpPr>
        <a:xfrm>
          <a:off x="0" y="0"/>
          <a:ext cx="0" cy="0"/>
          <a:chOff x="0" y="0"/>
          <a:chExt cx="0" cy="0"/>
        </a:xfrm>
      </p:grpSpPr>
      <p:sp>
        <p:nvSpPr>
          <p:cNvPr id="2260" name="Google Shape;2260;gebe1d2d615_1_244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Continuous Uniform Distribution</a:t>
            </a:r>
            <a:endParaRPr>
              <a:solidFill>
                <a:schemeClr val="lt2"/>
              </a:solidFill>
              <a:latin typeface="Montserrat ExtraBold"/>
              <a:ea typeface="Montserrat ExtraBold"/>
              <a:cs typeface="Montserrat ExtraBold"/>
              <a:sym typeface="Montserrat ExtraBold"/>
            </a:endParaRPr>
          </a:p>
        </p:txBody>
      </p:sp>
      <p:sp>
        <p:nvSpPr>
          <p:cNvPr id="2261" name="Google Shape;2261;gebe1d2d615_1_2447"/>
          <p:cNvSpPr txBox="1"/>
          <p:nvPr/>
        </p:nvSpPr>
        <p:spPr>
          <a:xfrm>
            <a:off x="504925" y="1237000"/>
            <a:ext cx="52689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An infinite number of equally likely measurable values.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Any real value within a specified range.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Rectangular shape.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An idealized random number generator.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Infinite number of points that can exist.</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1">
                                            <p:txEl>
                                              <p:pRg end="0" st="0"/>
                                            </p:txEl>
                                          </p:spTgt>
                                        </p:tgtEl>
                                        <p:attrNameLst>
                                          <p:attrName>style.visibility</p:attrName>
                                        </p:attrNameLst>
                                      </p:cBhvr>
                                      <p:to>
                                        <p:strVal val="visible"/>
                                      </p:to>
                                    </p:set>
                                    <p:animEffect filter="fade" transition="in">
                                      <p:cBhvr>
                                        <p:cTn dur="1000"/>
                                        <p:tgtEl>
                                          <p:spTgt spid="22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1">
                                            <p:txEl>
                                              <p:pRg end="1" st="1"/>
                                            </p:txEl>
                                          </p:spTgt>
                                        </p:tgtEl>
                                        <p:attrNameLst>
                                          <p:attrName>style.visibility</p:attrName>
                                        </p:attrNameLst>
                                      </p:cBhvr>
                                      <p:to>
                                        <p:strVal val="visible"/>
                                      </p:to>
                                    </p:set>
                                    <p:animEffect filter="fade" transition="in">
                                      <p:cBhvr>
                                        <p:cTn dur="1000"/>
                                        <p:tgtEl>
                                          <p:spTgt spid="22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1">
                                            <p:txEl>
                                              <p:pRg end="2" st="2"/>
                                            </p:txEl>
                                          </p:spTgt>
                                        </p:tgtEl>
                                        <p:attrNameLst>
                                          <p:attrName>style.visibility</p:attrName>
                                        </p:attrNameLst>
                                      </p:cBhvr>
                                      <p:to>
                                        <p:strVal val="visible"/>
                                      </p:to>
                                    </p:set>
                                    <p:animEffect filter="fade" transition="in">
                                      <p:cBhvr>
                                        <p:cTn dur="1000"/>
                                        <p:tgtEl>
                                          <p:spTgt spid="22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1">
                                            <p:txEl>
                                              <p:pRg end="3" st="3"/>
                                            </p:txEl>
                                          </p:spTgt>
                                        </p:tgtEl>
                                        <p:attrNameLst>
                                          <p:attrName>style.visibility</p:attrName>
                                        </p:attrNameLst>
                                      </p:cBhvr>
                                      <p:to>
                                        <p:strVal val="visible"/>
                                      </p:to>
                                    </p:set>
                                    <p:animEffect filter="fade" transition="in">
                                      <p:cBhvr>
                                        <p:cTn dur="1000"/>
                                        <p:tgtEl>
                                          <p:spTgt spid="22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1">
                                            <p:txEl>
                                              <p:pRg end="4" st="4"/>
                                            </p:txEl>
                                          </p:spTgt>
                                        </p:tgtEl>
                                        <p:attrNameLst>
                                          <p:attrName>style.visibility</p:attrName>
                                        </p:attrNameLst>
                                      </p:cBhvr>
                                      <p:to>
                                        <p:strVal val="visible"/>
                                      </p:to>
                                    </p:set>
                                    <p:animEffect filter="fade" transition="in">
                                      <p:cBhvr>
                                        <p:cTn dur="1000"/>
                                        <p:tgtEl>
                                          <p:spTgt spid="226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sp>
        <p:nvSpPr>
          <p:cNvPr id="2266" name="Google Shape;2266;gebe1d2d615_1_245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Continuous Uniform Distribution</a:t>
            </a:r>
            <a:endParaRPr>
              <a:solidFill>
                <a:schemeClr val="lt2"/>
              </a:solidFill>
              <a:latin typeface="Montserrat ExtraBold"/>
              <a:ea typeface="Montserrat ExtraBold"/>
              <a:cs typeface="Montserrat ExtraBold"/>
              <a:sym typeface="Montserrat ExtraBold"/>
            </a:endParaRPr>
          </a:p>
        </p:txBody>
      </p:sp>
      <p:sp>
        <p:nvSpPr>
          <p:cNvPr id="2267" name="Google Shape;2267;gebe1d2d615_1_2452"/>
          <p:cNvSpPr txBox="1"/>
          <p:nvPr/>
        </p:nvSpPr>
        <p:spPr>
          <a:xfrm>
            <a:off x="252450" y="984575"/>
            <a:ext cx="6299700" cy="3370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By two parameters, x and y,</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x = minimum value and,</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y = maximum value.</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Denoted by u(x, y).</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Continuous random variable X is f(b)=1/y-x,</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Denoted by U(x,y)</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x and y are constants x&lt;a&lt;y.</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X ∼ U(a,b)</a:t>
            </a:r>
            <a:endParaRPr sz="1800">
              <a:solidFill>
                <a:schemeClr val="lt1"/>
              </a:solidFill>
              <a:latin typeface="Montserrat Medium"/>
              <a:ea typeface="Montserrat Medium"/>
              <a:cs typeface="Montserrat Medium"/>
              <a:sym typeface="Montserrat Medium"/>
            </a:endParaRPr>
          </a:p>
        </p:txBody>
      </p:sp>
      <p:cxnSp>
        <p:nvCxnSpPr>
          <p:cNvPr id="2268" name="Google Shape;2268;gebe1d2d615_1_2452"/>
          <p:cNvCxnSpPr/>
          <p:nvPr/>
        </p:nvCxnSpPr>
        <p:spPr>
          <a:xfrm flipH="1">
            <a:off x="6041825" y="695075"/>
            <a:ext cx="21300" cy="2298900"/>
          </a:xfrm>
          <a:prstGeom prst="straightConnector1">
            <a:avLst/>
          </a:prstGeom>
          <a:noFill/>
          <a:ln cap="flat" cmpd="sng" w="38100">
            <a:solidFill>
              <a:srgbClr val="FFFFFF"/>
            </a:solidFill>
            <a:prstDash val="solid"/>
            <a:round/>
            <a:headEnd len="med" w="med" type="stealth"/>
            <a:tailEnd len="med" w="med" type="none"/>
          </a:ln>
        </p:spPr>
      </p:cxnSp>
      <p:cxnSp>
        <p:nvCxnSpPr>
          <p:cNvPr id="2269" name="Google Shape;2269;gebe1d2d615_1_2452"/>
          <p:cNvCxnSpPr/>
          <p:nvPr/>
        </p:nvCxnSpPr>
        <p:spPr>
          <a:xfrm>
            <a:off x="6016775" y="2973075"/>
            <a:ext cx="2517600" cy="13200"/>
          </a:xfrm>
          <a:prstGeom prst="straightConnector1">
            <a:avLst/>
          </a:prstGeom>
          <a:noFill/>
          <a:ln cap="flat" cmpd="sng" w="38100">
            <a:solidFill>
              <a:srgbClr val="FFFFFF"/>
            </a:solidFill>
            <a:prstDash val="solid"/>
            <a:round/>
            <a:headEnd len="med" w="med" type="none"/>
            <a:tailEnd len="med" w="med" type="stealth"/>
          </a:ln>
        </p:spPr>
      </p:cxnSp>
      <p:cxnSp>
        <p:nvCxnSpPr>
          <p:cNvPr id="2270" name="Google Shape;2270;gebe1d2d615_1_2452"/>
          <p:cNvCxnSpPr/>
          <p:nvPr/>
        </p:nvCxnSpPr>
        <p:spPr>
          <a:xfrm>
            <a:off x="6198450" y="2836763"/>
            <a:ext cx="353700" cy="0"/>
          </a:xfrm>
          <a:prstGeom prst="straightConnector1">
            <a:avLst/>
          </a:prstGeom>
          <a:noFill/>
          <a:ln cap="flat" cmpd="sng" w="38100">
            <a:solidFill>
              <a:schemeClr val="lt1"/>
            </a:solidFill>
            <a:prstDash val="solid"/>
            <a:round/>
            <a:headEnd len="med" w="med" type="none"/>
            <a:tailEnd len="med" w="med" type="none"/>
          </a:ln>
        </p:spPr>
      </p:cxnSp>
      <p:cxnSp>
        <p:nvCxnSpPr>
          <p:cNvPr id="2271" name="Google Shape;2271;gebe1d2d615_1_2452"/>
          <p:cNvCxnSpPr/>
          <p:nvPr/>
        </p:nvCxnSpPr>
        <p:spPr>
          <a:xfrm>
            <a:off x="7270175" y="2792588"/>
            <a:ext cx="764400" cy="0"/>
          </a:xfrm>
          <a:prstGeom prst="straightConnector1">
            <a:avLst/>
          </a:prstGeom>
          <a:noFill/>
          <a:ln cap="flat" cmpd="sng" w="38100">
            <a:solidFill>
              <a:schemeClr val="lt1"/>
            </a:solidFill>
            <a:prstDash val="solid"/>
            <a:round/>
            <a:headEnd len="med" w="med" type="none"/>
            <a:tailEnd len="med" w="med" type="none"/>
          </a:ln>
        </p:spPr>
      </p:cxnSp>
      <p:cxnSp>
        <p:nvCxnSpPr>
          <p:cNvPr id="2272" name="Google Shape;2272;gebe1d2d615_1_2452"/>
          <p:cNvCxnSpPr/>
          <p:nvPr/>
        </p:nvCxnSpPr>
        <p:spPr>
          <a:xfrm flipH="1">
            <a:off x="6509375" y="1253088"/>
            <a:ext cx="10800" cy="1564500"/>
          </a:xfrm>
          <a:prstGeom prst="straightConnector1">
            <a:avLst/>
          </a:prstGeom>
          <a:noFill/>
          <a:ln cap="flat" cmpd="sng" w="38100">
            <a:solidFill>
              <a:schemeClr val="lt1"/>
            </a:solidFill>
            <a:prstDash val="solid"/>
            <a:round/>
            <a:headEnd len="med" w="med" type="none"/>
            <a:tailEnd len="med" w="med" type="none"/>
          </a:ln>
        </p:spPr>
      </p:cxnSp>
      <p:cxnSp>
        <p:nvCxnSpPr>
          <p:cNvPr id="2273" name="Google Shape;2273;gebe1d2d615_1_2452"/>
          <p:cNvCxnSpPr/>
          <p:nvPr/>
        </p:nvCxnSpPr>
        <p:spPr>
          <a:xfrm>
            <a:off x="6509375" y="1229538"/>
            <a:ext cx="760800" cy="0"/>
          </a:xfrm>
          <a:prstGeom prst="straightConnector1">
            <a:avLst/>
          </a:prstGeom>
          <a:noFill/>
          <a:ln cap="flat" cmpd="sng" w="38100">
            <a:solidFill>
              <a:schemeClr val="lt1"/>
            </a:solidFill>
            <a:prstDash val="solid"/>
            <a:round/>
            <a:headEnd len="med" w="med" type="none"/>
            <a:tailEnd len="med" w="med" type="none"/>
          </a:ln>
        </p:spPr>
      </p:cxnSp>
      <p:cxnSp>
        <p:nvCxnSpPr>
          <p:cNvPr id="2274" name="Google Shape;2274;gebe1d2d615_1_2452"/>
          <p:cNvCxnSpPr/>
          <p:nvPr/>
        </p:nvCxnSpPr>
        <p:spPr>
          <a:xfrm>
            <a:off x="7270175" y="1229550"/>
            <a:ext cx="10800" cy="1596600"/>
          </a:xfrm>
          <a:prstGeom prst="straightConnector1">
            <a:avLst/>
          </a:prstGeom>
          <a:noFill/>
          <a:ln cap="flat" cmpd="sng" w="38100">
            <a:solidFill>
              <a:schemeClr val="lt1"/>
            </a:solidFill>
            <a:prstDash val="solid"/>
            <a:round/>
            <a:headEnd len="med" w="med" type="none"/>
            <a:tailEnd len="med" w="med" type="none"/>
          </a:ln>
        </p:spPr>
      </p:cxnSp>
      <p:sp>
        <p:nvSpPr>
          <p:cNvPr id="2275" name="Google Shape;2275;gebe1d2d615_1_2452"/>
          <p:cNvSpPr txBox="1"/>
          <p:nvPr/>
        </p:nvSpPr>
        <p:spPr>
          <a:xfrm>
            <a:off x="6091475" y="3086125"/>
            <a:ext cx="236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lt1"/>
                </a:solidFill>
                <a:latin typeface="EB Garamond Regular"/>
                <a:ea typeface="EB Garamond Regular"/>
                <a:cs typeface="EB Garamond Regular"/>
                <a:sym typeface="EB Garamond Regular"/>
              </a:rPr>
              <a:t>0      1        2        3        4      5</a:t>
            </a:r>
            <a:endParaRPr sz="1600">
              <a:solidFill>
                <a:schemeClr val="lt1"/>
              </a:solidFill>
              <a:latin typeface="EB Garamond Regular"/>
              <a:ea typeface="EB Garamond Regular"/>
              <a:cs typeface="EB Garamond Regular"/>
              <a:sym typeface="EB Garamond Regular"/>
            </a:endParaRPr>
          </a:p>
        </p:txBody>
      </p:sp>
      <p:sp>
        <p:nvSpPr>
          <p:cNvPr id="2276" name="Google Shape;2276;gebe1d2d615_1_2452"/>
          <p:cNvSpPr txBox="1"/>
          <p:nvPr/>
        </p:nvSpPr>
        <p:spPr>
          <a:xfrm rot="-5400000">
            <a:off x="4489326" y="1557575"/>
            <a:ext cx="271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lt1"/>
                </a:solidFill>
                <a:latin typeface="EB Garamond Regular"/>
                <a:ea typeface="EB Garamond Regular"/>
                <a:cs typeface="EB Garamond Regular"/>
                <a:sym typeface="EB Garamond Regular"/>
              </a:rPr>
              <a:t>0.0    0.1    0.2   0. 3    0.4    0.5</a:t>
            </a:r>
            <a:endParaRPr sz="1600">
              <a:solidFill>
                <a:schemeClr val="lt1"/>
              </a:solidFill>
              <a:latin typeface="EB Garamond Regular"/>
              <a:ea typeface="EB Garamond Regular"/>
              <a:cs typeface="EB Garamond Regular"/>
              <a:sym typeface="EB Garamond Regul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7">
                                            <p:txEl>
                                              <p:pRg end="0" st="0"/>
                                            </p:txEl>
                                          </p:spTgt>
                                        </p:tgtEl>
                                        <p:attrNameLst>
                                          <p:attrName>style.visibility</p:attrName>
                                        </p:attrNameLst>
                                      </p:cBhvr>
                                      <p:to>
                                        <p:strVal val="visible"/>
                                      </p:to>
                                    </p:set>
                                    <p:animEffect filter="fade" transition="in">
                                      <p:cBhvr>
                                        <p:cTn dur="1000"/>
                                        <p:tgtEl>
                                          <p:spTgt spid="22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7">
                                            <p:txEl>
                                              <p:pRg end="1" st="1"/>
                                            </p:txEl>
                                          </p:spTgt>
                                        </p:tgtEl>
                                        <p:attrNameLst>
                                          <p:attrName>style.visibility</p:attrName>
                                        </p:attrNameLst>
                                      </p:cBhvr>
                                      <p:to>
                                        <p:strVal val="visible"/>
                                      </p:to>
                                    </p:set>
                                    <p:animEffect filter="fade" transition="in">
                                      <p:cBhvr>
                                        <p:cTn dur="1000"/>
                                        <p:tgtEl>
                                          <p:spTgt spid="22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7">
                                            <p:txEl>
                                              <p:pRg end="2" st="2"/>
                                            </p:txEl>
                                          </p:spTgt>
                                        </p:tgtEl>
                                        <p:attrNameLst>
                                          <p:attrName>style.visibility</p:attrName>
                                        </p:attrNameLst>
                                      </p:cBhvr>
                                      <p:to>
                                        <p:strVal val="visible"/>
                                      </p:to>
                                    </p:set>
                                    <p:animEffect filter="fade" transition="in">
                                      <p:cBhvr>
                                        <p:cTn dur="1000"/>
                                        <p:tgtEl>
                                          <p:spTgt spid="22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7">
                                            <p:txEl>
                                              <p:pRg end="3" st="3"/>
                                            </p:txEl>
                                          </p:spTgt>
                                        </p:tgtEl>
                                        <p:attrNameLst>
                                          <p:attrName>style.visibility</p:attrName>
                                        </p:attrNameLst>
                                      </p:cBhvr>
                                      <p:to>
                                        <p:strVal val="visible"/>
                                      </p:to>
                                    </p:set>
                                    <p:animEffect filter="fade" transition="in">
                                      <p:cBhvr>
                                        <p:cTn dur="1000"/>
                                        <p:tgtEl>
                                          <p:spTgt spid="22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7">
                                            <p:txEl>
                                              <p:pRg end="4" st="4"/>
                                            </p:txEl>
                                          </p:spTgt>
                                        </p:tgtEl>
                                        <p:attrNameLst>
                                          <p:attrName>style.visibility</p:attrName>
                                        </p:attrNameLst>
                                      </p:cBhvr>
                                      <p:to>
                                        <p:strVal val="visible"/>
                                      </p:to>
                                    </p:set>
                                    <p:animEffect filter="fade" transition="in">
                                      <p:cBhvr>
                                        <p:cTn dur="1000"/>
                                        <p:tgtEl>
                                          <p:spTgt spid="22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7">
                                            <p:txEl>
                                              <p:pRg end="5" st="5"/>
                                            </p:txEl>
                                          </p:spTgt>
                                        </p:tgtEl>
                                        <p:attrNameLst>
                                          <p:attrName>style.visibility</p:attrName>
                                        </p:attrNameLst>
                                      </p:cBhvr>
                                      <p:to>
                                        <p:strVal val="visible"/>
                                      </p:to>
                                    </p:set>
                                    <p:animEffect filter="fade" transition="in">
                                      <p:cBhvr>
                                        <p:cTn dur="1000"/>
                                        <p:tgtEl>
                                          <p:spTgt spid="226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7">
                                            <p:txEl>
                                              <p:pRg end="6" st="6"/>
                                            </p:txEl>
                                          </p:spTgt>
                                        </p:tgtEl>
                                        <p:attrNameLst>
                                          <p:attrName>style.visibility</p:attrName>
                                        </p:attrNameLst>
                                      </p:cBhvr>
                                      <p:to>
                                        <p:strVal val="visible"/>
                                      </p:to>
                                    </p:set>
                                    <p:animEffect filter="fade" transition="in">
                                      <p:cBhvr>
                                        <p:cTn dur="1000"/>
                                        <p:tgtEl>
                                          <p:spTgt spid="226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7">
                                            <p:txEl>
                                              <p:pRg end="7" st="7"/>
                                            </p:txEl>
                                          </p:spTgt>
                                        </p:tgtEl>
                                        <p:attrNameLst>
                                          <p:attrName>style.visibility</p:attrName>
                                        </p:attrNameLst>
                                      </p:cBhvr>
                                      <p:to>
                                        <p:strVal val="visible"/>
                                      </p:to>
                                    </p:set>
                                    <p:animEffect filter="fade" transition="in">
                                      <p:cBhvr>
                                        <p:cTn dur="1000"/>
                                        <p:tgtEl>
                                          <p:spTgt spid="226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e672268506_0_165"/>
          <p:cNvSpPr txBox="1"/>
          <p:nvPr>
            <p:ph idx="1" type="body"/>
          </p:nvPr>
        </p:nvSpPr>
        <p:spPr>
          <a:xfrm>
            <a:off x="828000" y="1245700"/>
            <a:ext cx="4436100" cy="31545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Blackjack, poker, cards, gambling, all sports, board games, video games use probability to know how likely a team or person has chances to win.</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When we randomly pick one out of 52. </a:t>
            </a:r>
            <a:endParaRPr sz="1700">
              <a:latin typeface="Montserrat Medium"/>
              <a:ea typeface="Montserrat Medium"/>
              <a:cs typeface="Montserrat Medium"/>
              <a:sym typeface="Montserrat Medium"/>
            </a:endParaRPr>
          </a:p>
        </p:txBody>
      </p:sp>
      <p:sp>
        <p:nvSpPr>
          <p:cNvPr id="491" name="Google Shape;491;ge672268506_0_165"/>
          <p:cNvSpPr txBox="1"/>
          <p:nvPr>
            <p:ph type="title"/>
          </p:nvPr>
        </p:nvSpPr>
        <p:spPr>
          <a:xfrm>
            <a:off x="396000" y="394800"/>
            <a:ext cx="7671000" cy="6501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Real-life applications - </a:t>
            </a:r>
            <a:r>
              <a:rPr i="1" lang="en-GB">
                <a:solidFill>
                  <a:schemeClr val="lt2"/>
                </a:solidFill>
                <a:latin typeface="Montserrat ExtraBold"/>
                <a:ea typeface="Montserrat ExtraBold"/>
                <a:cs typeface="Montserrat ExtraBold"/>
                <a:sym typeface="Montserrat ExtraBold"/>
              </a:rPr>
              <a:t>Games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0" st="0"/>
                                            </p:txEl>
                                          </p:spTgt>
                                        </p:tgtEl>
                                        <p:attrNameLst>
                                          <p:attrName>style.visibility</p:attrName>
                                        </p:attrNameLst>
                                      </p:cBhvr>
                                      <p:to>
                                        <p:strVal val="visible"/>
                                      </p:to>
                                    </p:set>
                                    <p:animEffect filter="fade" transition="in">
                                      <p:cBhvr>
                                        <p:cTn dur="1000"/>
                                        <p:tgtEl>
                                          <p:spTgt spid="4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1" st="1"/>
                                            </p:txEl>
                                          </p:spTgt>
                                        </p:tgtEl>
                                        <p:attrNameLst>
                                          <p:attrName>style.visibility</p:attrName>
                                        </p:attrNameLst>
                                      </p:cBhvr>
                                      <p:to>
                                        <p:strVal val="visible"/>
                                      </p:to>
                                    </p:set>
                                    <p:animEffect filter="fade" transition="in">
                                      <p:cBhvr>
                                        <p:cTn dur="1000"/>
                                        <p:tgtEl>
                                          <p:spTgt spid="49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sp>
        <p:nvSpPr>
          <p:cNvPr id="2281" name="Google Shape;2281;gebe1d2d615_1_2466"/>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C01S05L04. Bernoulli Distribution</a:t>
            </a:r>
            <a:endParaRPr b="0" sz="2400">
              <a:latin typeface="Montserrat ExtraBold"/>
              <a:ea typeface="Montserrat ExtraBold"/>
              <a:cs typeface="Montserrat ExtraBold"/>
              <a:sym typeface="Montserrat ExtraBold"/>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5" name="Shape 2285"/>
        <p:cNvGrpSpPr/>
        <p:nvPr/>
      </p:nvGrpSpPr>
      <p:grpSpPr>
        <a:xfrm>
          <a:off x="0" y="0"/>
          <a:ext cx="0" cy="0"/>
          <a:chOff x="0" y="0"/>
          <a:chExt cx="0" cy="0"/>
        </a:xfrm>
      </p:grpSpPr>
      <p:sp>
        <p:nvSpPr>
          <p:cNvPr id="2286" name="Google Shape;2286;gebe1d2d615_1_247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Bernoulli Distribution</a:t>
            </a:r>
            <a:endParaRPr>
              <a:solidFill>
                <a:schemeClr val="lt2"/>
              </a:solidFill>
              <a:latin typeface="Montserrat ExtraBold"/>
              <a:ea typeface="Montserrat ExtraBold"/>
              <a:cs typeface="Montserrat ExtraBold"/>
              <a:sym typeface="Montserrat ExtraBold"/>
            </a:endParaRPr>
          </a:p>
        </p:txBody>
      </p:sp>
      <p:sp>
        <p:nvSpPr>
          <p:cNvPr id="2287" name="Google Shape;2287;gebe1d2d615_1_2470"/>
          <p:cNvSpPr txBox="1"/>
          <p:nvPr/>
        </p:nvSpPr>
        <p:spPr>
          <a:xfrm>
            <a:off x="315575" y="1079250"/>
            <a:ext cx="5815800" cy="3370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Discrete probability distribution for Bernoulli trial.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Two outcomes.</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800">
                <a:solidFill>
                  <a:schemeClr val="lt1"/>
                </a:solidFill>
                <a:latin typeface="Montserrat Medium"/>
                <a:ea typeface="Montserrat Medium"/>
                <a:cs typeface="Montserrat Medium"/>
                <a:sym typeface="Montserrat Medium"/>
              </a:rPr>
              <a:t>Example: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Getting a heads while flipping a coin is 0.5.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of “failure” is 1 – P.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Special case of the binomial distribution for n = 1. </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7">
                                            <p:txEl>
                                              <p:pRg end="0" st="0"/>
                                            </p:txEl>
                                          </p:spTgt>
                                        </p:tgtEl>
                                        <p:attrNameLst>
                                          <p:attrName>style.visibility</p:attrName>
                                        </p:attrNameLst>
                                      </p:cBhvr>
                                      <p:to>
                                        <p:strVal val="visible"/>
                                      </p:to>
                                    </p:set>
                                    <p:animEffect filter="fade" transition="in">
                                      <p:cBhvr>
                                        <p:cTn dur="1000"/>
                                        <p:tgtEl>
                                          <p:spTgt spid="22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7">
                                            <p:txEl>
                                              <p:pRg end="1" st="1"/>
                                            </p:txEl>
                                          </p:spTgt>
                                        </p:tgtEl>
                                        <p:attrNameLst>
                                          <p:attrName>style.visibility</p:attrName>
                                        </p:attrNameLst>
                                      </p:cBhvr>
                                      <p:to>
                                        <p:strVal val="visible"/>
                                      </p:to>
                                    </p:set>
                                    <p:animEffect filter="fade" transition="in">
                                      <p:cBhvr>
                                        <p:cTn dur="1000"/>
                                        <p:tgtEl>
                                          <p:spTgt spid="22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7">
                                            <p:txEl>
                                              <p:pRg end="2" st="2"/>
                                            </p:txEl>
                                          </p:spTgt>
                                        </p:tgtEl>
                                        <p:attrNameLst>
                                          <p:attrName>style.visibility</p:attrName>
                                        </p:attrNameLst>
                                      </p:cBhvr>
                                      <p:to>
                                        <p:strVal val="visible"/>
                                      </p:to>
                                    </p:set>
                                    <p:animEffect filter="fade" transition="in">
                                      <p:cBhvr>
                                        <p:cTn dur="1000"/>
                                        <p:tgtEl>
                                          <p:spTgt spid="22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7">
                                            <p:txEl>
                                              <p:pRg end="3" st="3"/>
                                            </p:txEl>
                                          </p:spTgt>
                                        </p:tgtEl>
                                        <p:attrNameLst>
                                          <p:attrName>style.visibility</p:attrName>
                                        </p:attrNameLst>
                                      </p:cBhvr>
                                      <p:to>
                                        <p:strVal val="visible"/>
                                      </p:to>
                                    </p:set>
                                    <p:animEffect filter="fade" transition="in">
                                      <p:cBhvr>
                                        <p:cTn dur="1000"/>
                                        <p:tgtEl>
                                          <p:spTgt spid="22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7">
                                            <p:txEl>
                                              <p:pRg end="4" st="4"/>
                                            </p:txEl>
                                          </p:spTgt>
                                        </p:tgtEl>
                                        <p:attrNameLst>
                                          <p:attrName>style.visibility</p:attrName>
                                        </p:attrNameLst>
                                      </p:cBhvr>
                                      <p:to>
                                        <p:strVal val="visible"/>
                                      </p:to>
                                    </p:set>
                                    <p:animEffect filter="fade" transition="in">
                                      <p:cBhvr>
                                        <p:cTn dur="1000"/>
                                        <p:tgtEl>
                                          <p:spTgt spid="22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7">
                                            <p:txEl>
                                              <p:pRg end="5" st="5"/>
                                            </p:txEl>
                                          </p:spTgt>
                                        </p:tgtEl>
                                        <p:attrNameLst>
                                          <p:attrName>style.visibility</p:attrName>
                                        </p:attrNameLst>
                                      </p:cBhvr>
                                      <p:to>
                                        <p:strVal val="visible"/>
                                      </p:to>
                                    </p:set>
                                    <p:animEffect filter="fade" transition="in">
                                      <p:cBhvr>
                                        <p:cTn dur="1000"/>
                                        <p:tgtEl>
                                          <p:spTgt spid="228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gebe1d2d615_1_247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Bernoulli Distribution</a:t>
            </a:r>
            <a:endParaRPr>
              <a:solidFill>
                <a:schemeClr val="lt2"/>
              </a:solidFill>
              <a:latin typeface="Montserrat ExtraBold"/>
              <a:ea typeface="Montserrat ExtraBold"/>
              <a:cs typeface="Montserrat ExtraBold"/>
              <a:sym typeface="Montserrat ExtraBold"/>
            </a:endParaRPr>
          </a:p>
        </p:txBody>
      </p:sp>
      <p:sp>
        <p:nvSpPr>
          <p:cNvPr id="2293" name="Google Shape;2293;gebe1d2d615_1_2475"/>
          <p:cNvSpPr txBox="1"/>
          <p:nvPr/>
        </p:nvSpPr>
        <p:spPr>
          <a:xfrm>
            <a:off x="315575" y="1079250"/>
            <a:ext cx="6285300" cy="8772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of a SUCCESS or FAILURE outcome.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Binomial distribution with a single trial.</a:t>
            </a:r>
            <a:endParaRPr sz="1800">
              <a:solidFill>
                <a:schemeClr val="lt1"/>
              </a:solidFill>
              <a:latin typeface="Montserrat Medium"/>
              <a:ea typeface="Montserrat Medium"/>
              <a:cs typeface="Montserrat Medium"/>
              <a:sym typeface="Montserrat Medium"/>
            </a:endParaRPr>
          </a:p>
        </p:txBody>
      </p:sp>
      <p:sp>
        <p:nvSpPr>
          <p:cNvPr id="2294" name="Google Shape;2294;gebe1d2d615_1_2475"/>
          <p:cNvSpPr txBox="1"/>
          <p:nvPr/>
        </p:nvSpPr>
        <p:spPr>
          <a:xfrm>
            <a:off x="1313225" y="2381975"/>
            <a:ext cx="533100" cy="184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solidFill>
                  <a:srgbClr val="C27BA0"/>
                </a:solidFill>
                <a:latin typeface="EB Garamond Regular"/>
                <a:ea typeface="EB Garamond Regular"/>
                <a:cs typeface="EB Garamond Regular"/>
                <a:sym typeface="EB Garamond Regular"/>
              </a:rPr>
              <a:t>0.6</a:t>
            </a:r>
            <a:endParaRPr sz="1600">
              <a:solidFill>
                <a:srgbClr val="C27BA0"/>
              </a:solidFill>
              <a:latin typeface="EB Garamond Regular"/>
              <a:ea typeface="EB Garamond Regular"/>
              <a:cs typeface="EB Garamond Regular"/>
              <a:sym typeface="EB Garamond Regular"/>
            </a:endParaRPr>
          </a:p>
          <a:p>
            <a:pPr indent="0" lvl="0" marL="0" rtl="0" algn="l">
              <a:lnSpc>
                <a:spcPct val="115000"/>
              </a:lnSpc>
              <a:spcBef>
                <a:spcPts val="0"/>
              </a:spcBef>
              <a:spcAft>
                <a:spcPts val="0"/>
              </a:spcAft>
              <a:buNone/>
            </a:pPr>
            <a:r>
              <a:rPr lang="en-GB" sz="1600">
                <a:solidFill>
                  <a:srgbClr val="C27BA0"/>
                </a:solidFill>
                <a:latin typeface="EB Garamond Regular"/>
                <a:ea typeface="EB Garamond Regular"/>
                <a:cs typeface="EB Garamond Regular"/>
                <a:sym typeface="EB Garamond Regular"/>
              </a:rPr>
              <a:t>0.5</a:t>
            </a:r>
            <a:endParaRPr sz="1600">
              <a:solidFill>
                <a:srgbClr val="C27BA0"/>
              </a:solidFill>
              <a:latin typeface="EB Garamond Regular"/>
              <a:ea typeface="EB Garamond Regular"/>
              <a:cs typeface="EB Garamond Regular"/>
              <a:sym typeface="EB Garamond Regular"/>
            </a:endParaRPr>
          </a:p>
          <a:p>
            <a:pPr indent="0" lvl="0" marL="0" rtl="0" algn="l">
              <a:lnSpc>
                <a:spcPct val="115000"/>
              </a:lnSpc>
              <a:spcBef>
                <a:spcPts val="0"/>
              </a:spcBef>
              <a:spcAft>
                <a:spcPts val="0"/>
              </a:spcAft>
              <a:buNone/>
            </a:pPr>
            <a:r>
              <a:rPr lang="en-GB" sz="1600">
                <a:solidFill>
                  <a:srgbClr val="C27BA0"/>
                </a:solidFill>
                <a:latin typeface="EB Garamond Regular"/>
                <a:ea typeface="EB Garamond Regular"/>
                <a:cs typeface="EB Garamond Regular"/>
                <a:sym typeface="EB Garamond Regular"/>
              </a:rPr>
              <a:t>0.4</a:t>
            </a:r>
            <a:endParaRPr sz="1600">
              <a:solidFill>
                <a:srgbClr val="C27BA0"/>
              </a:solidFill>
              <a:latin typeface="EB Garamond Regular"/>
              <a:ea typeface="EB Garamond Regular"/>
              <a:cs typeface="EB Garamond Regular"/>
              <a:sym typeface="EB Garamond Regular"/>
            </a:endParaRPr>
          </a:p>
          <a:p>
            <a:pPr indent="0" lvl="0" marL="0" rtl="0" algn="l">
              <a:lnSpc>
                <a:spcPct val="115000"/>
              </a:lnSpc>
              <a:spcBef>
                <a:spcPts val="0"/>
              </a:spcBef>
              <a:spcAft>
                <a:spcPts val="0"/>
              </a:spcAft>
              <a:buNone/>
            </a:pPr>
            <a:r>
              <a:rPr lang="en-GB" sz="1600">
                <a:solidFill>
                  <a:srgbClr val="C27BA0"/>
                </a:solidFill>
                <a:latin typeface="EB Garamond Regular"/>
                <a:ea typeface="EB Garamond Regular"/>
                <a:cs typeface="EB Garamond Regular"/>
                <a:sym typeface="EB Garamond Regular"/>
              </a:rPr>
              <a:t>0.3</a:t>
            </a:r>
            <a:endParaRPr sz="1600">
              <a:solidFill>
                <a:srgbClr val="C27BA0"/>
              </a:solidFill>
              <a:latin typeface="EB Garamond Regular"/>
              <a:ea typeface="EB Garamond Regular"/>
              <a:cs typeface="EB Garamond Regular"/>
              <a:sym typeface="EB Garamond Regular"/>
            </a:endParaRPr>
          </a:p>
          <a:p>
            <a:pPr indent="0" lvl="0" marL="0" rtl="0" algn="l">
              <a:lnSpc>
                <a:spcPct val="115000"/>
              </a:lnSpc>
              <a:spcBef>
                <a:spcPts val="0"/>
              </a:spcBef>
              <a:spcAft>
                <a:spcPts val="0"/>
              </a:spcAft>
              <a:buNone/>
            </a:pPr>
            <a:r>
              <a:rPr lang="en-GB" sz="1600">
                <a:solidFill>
                  <a:srgbClr val="C27BA0"/>
                </a:solidFill>
                <a:latin typeface="EB Garamond Regular"/>
                <a:ea typeface="EB Garamond Regular"/>
                <a:cs typeface="EB Garamond Regular"/>
                <a:sym typeface="EB Garamond Regular"/>
              </a:rPr>
              <a:t>0.2</a:t>
            </a:r>
            <a:endParaRPr sz="1600">
              <a:solidFill>
                <a:srgbClr val="C27BA0"/>
              </a:solidFill>
              <a:latin typeface="EB Garamond Regular"/>
              <a:ea typeface="EB Garamond Regular"/>
              <a:cs typeface="EB Garamond Regular"/>
              <a:sym typeface="EB Garamond Regular"/>
            </a:endParaRPr>
          </a:p>
          <a:p>
            <a:pPr indent="0" lvl="0" marL="0" rtl="0" algn="l">
              <a:lnSpc>
                <a:spcPct val="115000"/>
              </a:lnSpc>
              <a:spcBef>
                <a:spcPts val="0"/>
              </a:spcBef>
              <a:spcAft>
                <a:spcPts val="0"/>
              </a:spcAft>
              <a:buNone/>
            </a:pPr>
            <a:r>
              <a:rPr lang="en-GB" sz="1600">
                <a:solidFill>
                  <a:srgbClr val="C27BA0"/>
                </a:solidFill>
                <a:latin typeface="EB Garamond Regular"/>
                <a:ea typeface="EB Garamond Regular"/>
                <a:cs typeface="EB Garamond Regular"/>
                <a:sym typeface="EB Garamond Regular"/>
              </a:rPr>
              <a:t>0.1</a:t>
            </a:r>
            <a:endParaRPr sz="1600">
              <a:solidFill>
                <a:srgbClr val="C27BA0"/>
              </a:solidFill>
              <a:latin typeface="EB Garamond Regular"/>
              <a:ea typeface="EB Garamond Regular"/>
              <a:cs typeface="EB Garamond Regular"/>
              <a:sym typeface="EB Garamond Regular"/>
            </a:endParaRPr>
          </a:p>
        </p:txBody>
      </p:sp>
      <p:pic>
        <p:nvPicPr>
          <p:cNvPr id="2295" name="Google Shape;2295;gebe1d2d615_1_2475"/>
          <p:cNvPicPr preferRelativeResize="0"/>
          <p:nvPr/>
        </p:nvPicPr>
        <p:blipFill>
          <a:blip r:embed="rId3">
            <a:alphaModFix/>
          </a:blip>
          <a:stretch>
            <a:fillRect/>
          </a:stretch>
        </p:blipFill>
        <p:spPr>
          <a:xfrm>
            <a:off x="1846325" y="2381975"/>
            <a:ext cx="2838450" cy="1752600"/>
          </a:xfrm>
          <a:prstGeom prst="rect">
            <a:avLst/>
          </a:prstGeom>
          <a:noFill/>
          <a:ln>
            <a:noFill/>
          </a:ln>
        </p:spPr>
      </p:pic>
      <p:sp>
        <p:nvSpPr>
          <p:cNvPr id="2296" name="Google Shape;2296;gebe1d2d615_1_2475"/>
          <p:cNvSpPr txBox="1"/>
          <p:nvPr/>
        </p:nvSpPr>
        <p:spPr>
          <a:xfrm>
            <a:off x="2306450" y="4185050"/>
            <a:ext cx="191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C27BA0"/>
                </a:solidFill>
                <a:latin typeface="EB Garamond Regular"/>
                <a:ea typeface="EB Garamond Regular"/>
                <a:cs typeface="EB Garamond Regular"/>
                <a:sym typeface="EB Garamond Regular"/>
              </a:rPr>
              <a:t>0			  1</a:t>
            </a:r>
            <a:endParaRPr sz="1600">
              <a:solidFill>
                <a:srgbClr val="C27BA0"/>
              </a:solidFill>
              <a:latin typeface="EB Garamond Regular"/>
              <a:ea typeface="EB Garamond Regular"/>
              <a:cs typeface="EB Garamond Regular"/>
              <a:sym typeface="EB Garamond Regular"/>
            </a:endParaRPr>
          </a:p>
        </p:txBody>
      </p:sp>
      <p:sp>
        <p:nvSpPr>
          <p:cNvPr id="2297" name="Google Shape;2297;gebe1d2d615_1_2475"/>
          <p:cNvSpPr txBox="1"/>
          <p:nvPr/>
        </p:nvSpPr>
        <p:spPr>
          <a:xfrm>
            <a:off x="4741275" y="3855250"/>
            <a:ext cx="3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C27BA0"/>
                </a:solidFill>
                <a:latin typeface="EB Garamond Regular"/>
                <a:ea typeface="EB Garamond Regular"/>
                <a:cs typeface="EB Garamond Regular"/>
                <a:sym typeface="EB Garamond Regular"/>
              </a:rPr>
              <a:t>n</a:t>
            </a:r>
            <a:endParaRPr sz="1600">
              <a:solidFill>
                <a:srgbClr val="C27BA0"/>
              </a:solidFill>
              <a:latin typeface="EB Garamond Regular"/>
              <a:ea typeface="EB Garamond Regular"/>
              <a:cs typeface="EB Garamond Regular"/>
              <a:sym typeface="EB Garamond Regular"/>
            </a:endParaRPr>
          </a:p>
        </p:txBody>
      </p:sp>
      <p:sp>
        <p:nvSpPr>
          <p:cNvPr id="2298" name="Google Shape;2298;gebe1d2d615_1_2475"/>
          <p:cNvSpPr txBox="1"/>
          <p:nvPr/>
        </p:nvSpPr>
        <p:spPr>
          <a:xfrm>
            <a:off x="2188575" y="1999325"/>
            <a:ext cx="294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C27BA0"/>
                </a:solidFill>
                <a:latin typeface="EB Garamond Regular"/>
                <a:ea typeface="EB Garamond Regular"/>
                <a:cs typeface="EB Garamond Regular"/>
                <a:sym typeface="EB Garamond Regular"/>
              </a:rPr>
              <a:t>Bernoulli Distribution for p = 0.4</a:t>
            </a:r>
            <a:endParaRPr sz="1600">
              <a:solidFill>
                <a:srgbClr val="C27BA0"/>
              </a:solidFill>
              <a:latin typeface="EB Garamond Regular"/>
              <a:ea typeface="EB Garamond Regular"/>
              <a:cs typeface="EB Garamond Regular"/>
              <a:sym typeface="EB Garamond Regul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3">
                                            <p:txEl>
                                              <p:pRg end="0" st="0"/>
                                            </p:txEl>
                                          </p:spTgt>
                                        </p:tgtEl>
                                        <p:attrNameLst>
                                          <p:attrName>style.visibility</p:attrName>
                                        </p:attrNameLst>
                                      </p:cBhvr>
                                      <p:to>
                                        <p:strVal val="visible"/>
                                      </p:to>
                                    </p:set>
                                    <p:animEffect filter="fade" transition="in">
                                      <p:cBhvr>
                                        <p:cTn dur="1000"/>
                                        <p:tgtEl>
                                          <p:spTgt spid="22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3">
                                            <p:txEl>
                                              <p:pRg end="1" st="1"/>
                                            </p:txEl>
                                          </p:spTgt>
                                        </p:tgtEl>
                                        <p:attrNameLst>
                                          <p:attrName>style.visibility</p:attrName>
                                        </p:attrNameLst>
                                      </p:cBhvr>
                                      <p:to>
                                        <p:strVal val="visible"/>
                                      </p:to>
                                    </p:set>
                                    <p:animEffect filter="fade" transition="in">
                                      <p:cBhvr>
                                        <p:cTn dur="1000"/>
                                        <p:tgtEl>
                                          <p:spTgt spid="229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2" name="Shape 2302"/>
        <p:cNvGrpSpPr/>
        <p:nvPr/>
      </p:nvGrpSpPr>
      <p:grpSpPr>
        <a:xfrm>
          <a:off x="0" y="0"/>
          <a:ext cx="0" cy="0"/>
          <a:chOff x="0" y="0"/>
          <a:chExt cx="0" cy="0"/>
        </a:xfrm>
      </p:grpSpPr>
      <p:sp>
        <p:nvSpPr>
          <p:cNvPr id="2303" name="Google Shape;2303;gebe1d2d615_1_248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Examples</a:t>
            </a:r>
            <a:endParaRPr>
              <a:solidFill>
                <a:schemeClr val="lt2"/>
              </a:solidFill>
              <a:latin typeface="Montserrat ExtraBold"/>
              <a:ea typeface="Montserrat ExtraBold"/>
              <a:cs typeface="Montserrat ExtraBold"/>
              <a:sym typeface="Montserrat ExtraBold"/>
            </a:endParaRPr>
          </a:p>
        </p:txBody>
      </p:sp>
      <p:sp>
        <p:nvSpPr>
          <p:cNvPr id="2304" name="Google Shape;2304;gebe1d2d615_1_2485"/>
          <p:cNvSpPr txBox="1"/>
          <p:nvPr/>
        </p:nvSpPr>
        <p:spPr>
          <a:xfrm>
            <a:off x="557500" y="1300125"/>
            <a:ext cx="5815800" cy="1708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800">
                <a:solidFill>
                  <a:schemeClr val="lt1"/>
                </a:solidFill>
                <a:latin typeface="Montserrat Medium"/>
                <a:ea typeface="Montserrat Medium"/>
                <a:cs typeface="Montserrat Medium"/>
                <a:sym typeface="Montserrat Medium"/>
              </a:rPr>
              <a:t>Include: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Coin tosses,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Births,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Rolling dice, etc.</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4">
                                            <p:txEl>
                                              <p:pRg end="0" st="0"/>
                                            </p:txEl>
                                          </p:spTgt>
                                        </p:tgtEl>
                                        <p:attrNameLst>
                                          <p:attrName>style.visibility</p:attrName>
                                        </p:attrNameLst>
                                      </p:cBhvr>
                                      <p:to>
                                        <p:strVal val="visible"/>
                                      </p:to>
                                    </p:set>
                                    <p:animEffect filter="fade" transition="in">
                                      <p:cBhvr>
                                        <p:cTn dur="1000"/>
                                        <p:tgtEl>
                                          <p:spTgt spid="23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4">
                                            <p:txEl>
                                              <p:pRg end="1" st="1"/>
                                            </p:txEl>
                                          </p:spTgt>
                                        </p:tgtEl>
                                        <p:attrNameLst>
                                          <p:attrName>style.visibility</p:attrName>
                                        </p:attrNameLst>
                                      </p:cBhvr>
                                      <p:to>
                                        <p:strVal val="visible"/>
                                      </p:to>
                                    </p:set>
                                    <p:animEffect filter="fade" transition="in">
                                      <p:cBhvr>
                                        <p:cTn dur="1000"/>
                                        <p:tgtEl>
                                          <p:spTgt spid="23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4">
                                            <p:txEl>
                                              <p:pRg end="2" st="2"/>
                                            </p:txEl>
                                          </p:spTgt>
                                        </p:tgtEl>
                                        <p:attrNameLst>
                                          <p:attrName>style.visibility</p:attrName>
                                        </p:attrNameLst>
                                      </p:cBhvr>
                                      <p:to>
                                        <p:strVal val="visible"/>
                                      </p:to>
                                    </p:set>
                                    <p:animEffect filter="fade" transition="in">
                                      <p:cBhvr>
                                        <p:cTn dur="1000"/>
                                        <p:tgtEl>
                                          <p:spTgt spid="23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4">
                                            <p:txEl>
                                              <p:pRg end="3" st="3"/>
                                            </p:txEl>
                                          </p:spTgt>
                                        </p:tgtEl>
                                        <p:attrNameLst>
                                          <p:attrName>style.visibility</p:attrName>
                                        </p:attrNameLst>
                                      </p:cBhvr>
                                      <p:to>
                                        <p:strVal val="visible"/>
                                      </p:to>
                                    </p:set>
                                    <p:animEffect filter="fade" transition="in">
                                      <p:cBhvr>
                                        <p:cTn dur="1000"/>
                                        <p:tgtEl>
                                          <p:spTgt spid="230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gebe1d2d615_1_249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Examples</a:t>
            </a:r>
            <a:endParaRPr>
              <a:solidFill>
                <a:schemeClr val="lt2"/>
              </a:solidFill>
              <a:latin typeface="Montserrat ExtraBold"/>
              <a:ea typeface="Montserrat ExtraBold"/>
              <a:cs typeface="Montserrat ExtraBold"/>
              <a:sym typeface="Montserrat ExtraBold"/>
            </a:endParaRPr>
          </a:p>
        </p:txBody>
      </p:sp>
      <p:sp>
        <p:nvSpPr>
          <p:cNvPr id="2310" name="Google Shape;2310;gebe1d2d615_1_2490"/>
          <p:cNvSpPr txBox="1"/>
          <p:nvPr/>
        </p:nvSpPr>
        <p:spPr>
          <a:xfrm>
            <a:off x="546975" y="1301850"/>
            <a:ext cx="57105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How many tosses of coins resulted in heads and how many coin tosses resulted in tails.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There are two possible outcomes “boy” or “girl”.</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of a roll of two dice resulting in a double six.</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0">
                                            <p:txEl>
                                              <p:pRg end="0" st="0"/>
                                            </p:txEl>
                                          </p:spTgt>
                                        </p:tgtEl>
                                        <p:attrNameLst>
                                          <p:attrName>style.visibility</p:attrName>
                                        </p:attrNameLst>
                                      </p:cBhvr>
                                      <p:to>
                                        <p:strVal val="visible"/>
                                      </p:to>
                                    </p:set>
                                    <p:animEffect filter="fade" transition="in">
                                      <p:cBhvr>
                                        <p:cTn dur="1000"/>
                                        <p:tgtEl>
                                          <p:spTgt spid="23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0">
                                            <p:txEl>
                                              <p:pRg end="1" st="1"/>
                                            </p:txEl>
                                          </p:spTgt>
                                        </p:tgtEl>
                                        <p:attrNameLst>
                                          <p:attrName>style.visibility</p:attrName>
                                        </p:attrNameLst>
                                      </p:cBhvr>
                                      <p:to>
                                        <p:strVal val="visible"/>
                                      </p:to>
                                    </p:set>
                                    <p:animEffect filter="fade" transition="in">
                                      <p:cBhvr>
                                        <p:cTn dur="1000"/>
                                        <p:tgtEl>
                                          <p:spTgt spid="23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0">
                                            <p:txEl>
                                              <p:pRg end="2" st="2"/>
                                            </p:txEl>
                                          </p:spTgt>
                                        </p:tgtEl>
                                        <p:attrNameLst>
                                          <p:attrName>style.visibility</p:attrName>
                                        </p:attrNameLst>
                                      </p:cBhvr>
                                      <p:to>
                                        <p:strVal val="visible"/>
                                      </p:to>
                                    </p:set>
                                    <p:animEffect filter="fade" transition="in">
                                      <p:cBhvr>
                                        <p:cTn dur="1000"/>
                                        <p:tgtEl>
                                          <p:spTgt spid="231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4" name="Shape 2314"/>
        <p:cNvGrpSpPr/>
        <p:nvPr/>
      </p:nvGrpSpPr>
      <p:grpSpPr>
        <a:xfrm>
          <a:off x="0" y="0"/>
          <a:ext cx="0" cy="0"/>
          <a:chOff x="0" y="0"/>
          <a:chExt cx="0" cy="0"/>
        </a:xfrm>
      </p:grpSpPr>
      <p:sp>
        <p:nvSpPr>
          <p:cNvPr id="2315" name="Google Shape;2315;gebe1d2d615_1_249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Bernoulli Trial</a:t>
            </a:r>
            <a:endParaRPr>
              <a:solidFill>
                <a:schemeClr val="lt2"/>
              </a:solidFill>
              <a:latin typeface="Montserrat ExtraBold"/>
              <a:ea typeface="Montserrat ExtraBold"/>
              <a:cs typeface="Montserrat ExtraBold"/>
              <a:sym typeface="Montserrat ExtraBold"/>
            </a:endParaRPr>
          </a:p>
        </p:txBody>
      </p:sp>
      <p:sp>
        <p:nvSpPr>
          <p:cNvPr id="2316" name="Google Shape;2316;gebe1d2d615_1_2495"/>
          <p:cNvSpPr txBox="1"/>
          <p:nvPr/>
        </p:nvSpPr>
        <p:spPr>
          <a:xfrm>
            <a:off x="462825" y="1354450"/>
            <a:ext cx="4900800" cy="1708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Bernoulli trials are usually phrased </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Success and failure.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Success doesn’t mean success.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Refers to an outcome.</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6">
                                            <p:txEl>
                                              <p:pRg end="0" st="0"/>
                                            </p:txEl>
                                          </p:spTgt>
                                        </p:tgtEl>
                                        <p:attrNameLst>
                                          <p:attrName>style.visibility</p:attrName>
                                        </p:attrNameLst>
                                      </p:cBhvr>
                                      <p:to>
                                        <p:strVal val="visible"/>
                                      </p:to>
                                    </p:set>
                                    <p:animEffect filter="fade" transition="in">
                                      <p:cBhvr>
                                        <p:cTn dur="1000"/>
                                        <p:tgtEl>
                                          <p:spTgt spid="23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6">
                                            <p:txEl>
                                              <p:pRg end="1" st="1"/>
                                            </p:txEl>
                                          </p:spTgt>
                                        </p:tgtEl>
                                        <p:attrNameLst>
                                          <p:attrName>style.visibility</p:attrName>
                                        </p:attrNameLst>
                                      </p:cBhvr>
                                      <p:to>
                                        <p:strVal val="visible"/>
                                      </p:to>
                                    </p:set>
                                    <p:animEffect filter="fade" transition="in">
                                      <p:cBhvr>
                                        <p:cTn dur="1000"/>
                                        <p:tgtEl>
                                          <p:spTgt spid="23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6">
                                            <p:txEl>
                                              <p:pRg end="2" st="2"/>
                                            </p:txEl>
                                          </p:spTgt>
                                        </p:tgtEl>
                                        <p:attrNameLst>
                                          <p:attrName>style.visibility</p:attrName>
                                        </p:attrNameLst>
                                      </p:cBhvr>
                                      <p:to>
                                        <p:strVal val="visible"/>
                                      </p:to>
                                    </p:set>
                                    <p:animEffect filter="fade" transition="in">
                                      <p:cBhvr>
                                        <p:cTn dur="1000"/>
                                        <p:tgtEl>
                                          <p:spTgt spid="23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6">
                                            <p:txEl>
                                              <p:pRg end="3" st="3"/>
                                            </p:txEl>
                                          </p:spTgt>
                                        </p:tgtEl>
                                        <p:attrNameLst>
                                          <p:attrName>style.visibility</p:attrName>
                                        </p:attrNameLst>
                                      </p:cBhvr>
                                      <p:to>
                                        <p:strVal val="visible"/>
                                      </p:to>
                                    </p:set>
                                    <p:animEffect filter="fade" transition="in">
                                      <p:cBhvr>
                                        <p:cTn dur="1000"/>
                                        <p:tgtEl>
                                          <p:spTgt spid="231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0" name="Shape 2320"/>
        <p:cNvGrpSpPr/>
        <p:nvPr/>
      </p:nvGrpSpPr>
      <p:grpSpPr>
        <a:xfrm>
          <a:off x="0" y="0"/>
          <a:ext cx="0" cy="0"/>
          <a:chOff x="0" y="0"/>
          <a:chExt cx="0" cy="0"/>
        </a:xfrm>
      </p:grpSpPr>
      <p:sp>
        <p:nvSpPr>
          <p:cNvPr id="2321" name="Google Shape;2321;gebe1d2d615_1_250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
        <p:nvSpPr>
          <p:cNvPr id="2322" name="Google Shape;2322;gebe1d2d615_1_2500"/>
          <p:cNvSpPr txBox="1"/>
          <p:nvPr/>
        </p:nvSpPr>
        <p:spPr>
          <a:xfrm>
            <a:off x="452300" y="1217700"/>
            <a:ext cx="5710500" cy="36018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If an experiment has only two possible outcomes, “success” and “failure”.</a:t>
            </a:r>
            <a:endParaRPr sz="1800">
              <a:solidFill>
                <a:schemeClr val="lt1"/>
              </a:solidFill>
              <a:latin typeface="Montserrat Medium"/>
              <a:ea typeface="Montserrat Medium"/>
              <a:cs typeface="Montserrat Medium"/>
              <a:sym typeface="Montserrat Medium"/>
            </a:endParaRPr>
          </a:p>
          <a:p>
            <a:pPr indent="457200" lvl="0" marL="914400" rtl="0" algn="l">
              <a:lnSpc>
                <a:spcPct val="200000"/>
              </a:lnSpc>
              <a:spcBef>
                <a:spcPts val="0"/>
              </a:spcBef>
              <a:spcAft>
                <a:spcPts val="0"/>
              </a:spcAft>
              <a:buNone/>
            </a:pPr>
            <a:r>
              <a:rPr i="1" lang="en-GB" sz="2300">
                <a:solidFill>
                  <a:schemeClr val="lt1"/>
                </a:solidFill>
                <a:latin typeface="EB Garamond Regular"/>
                <a:ea typeface="EB Garamond Regular"/>
                <a:cs typeface="EB Garamond Regular"/>
                <a:sym typeface="EB Garamond Regular"/>
              </a:rPr>
              <a:t>P</a:t>
            </a:r>
            <a:r>
              <a:rPr lang="en-GB" sz="2300">
                <a:solidFill>
                  <a:schemeClr val="lt1"/>
                </a:solidFill>
                <a:latin typeface="EB Garamond Regular"/>
                <a:ea typeface="EB Garamond Regular"/>
                <a:cs typeface="EB Garamond Regular"/>
                <a:sym typeface="EB Garamond Regular"/>
              </a:rPr>
              <a:t> (</a:t>
            </a:r>
            <a:r>
              <a:rPr i="1" lang="en-GB" sz="2300">
                <a:solidFill>
                  <a:schemeClr val="lt1"/>
                </a:solidFill>
                <a:latin typeface="EB Garamond Regular"/>
                <a:ea typeface="EB Garamond Regular"/>
                <a:cs typeface="EB Garamond Regular"/>
                <a:sym typeface="EB Garamond Regular"/>
              </a:rPr>
              <a:t>n</a:t>
            </a:r>
            <a:r>
              <a:rPr lang="en-GB" sz="2300">
                <a:solidFill>
                  <a:schemeClr val="lt1"/>
                </a:solidFill>
                <a:latin typeface="EB Garamond Regular"/>
                <a:ea typeface="EB Garamond Regular"/>
                <a:cs typeface="EB Garamond Regular"/>
                <a:sym typeface="EB Garamond Regular"/>
              </a:rPr>
              <a:t>) = </a:t>
            </a:r>
            <a:r>
              <a:rPr i="1" lang="en-GB" sz="2300">
                <a:solidFill>
                  <a:schemeClr val="lt1"/>
                </a:solidFill>
                <a:latin typeface="EB Garamond Regular"/>
                <a:ea typeface="EB Garamond Regular"/>
                <a:cs typeface="EB Garamond Regular"/>
                <a:sym typeface="EB Garamond Regular"/>
              </a:rPr>
              <a:t>p</a:t>
            </a:r>
            <a:r>
              <a:rPr baseline="30000" i="1" lang="en-GB" sz="2300">
                <a:solidFill>
                  <a:schemeClr val="lt1"/>
                </a:solidFill>
                <a:latin typeface="EB Garamond Regular"/>
                <a:ea typeface="EB Garamond Regular"/>
                <a:cs typeface="EB Garamond Regular"/>
                <a:sym typeface="EB Garamond Regular"/>
              </a:rPr>
              <a:t>n</a:t>
            </a:r>
            <a:r>
              <a:rPr baseline="30000" lang="en-GB" sz="2300">
                <a:solidFill>
                  <a:schemeClr val="lt1"/>
                </a:solidFill>
                <a:latin typeface="EB Garamond Regular"/>
                <a:ea typeface="EB Garamond Regular"/>
                <a:cs typeface="EB Garamond Regular"/>
                <a:sym typeface="EB Garamond Regular"/>
              </a:rPr>
              <a:t> </a:t>
            </a:r>
            <a:r>
              <a:rPr lang="en-GB" sz="2300">
                <a:solidFill>
                  <a:schemeClr val="lt1"/>
                </a:solidFill>
                <a:latin typeface="EB Garamond Regular"/>
                <a:ea typeface="EB Garamond Regular"/>
                <a:cs typeface="EB Garamond Regular"/>
                <a:sym typeface="EB Garamond Regular"/>
              </a:rPr>
              <a:t>(1 - </a:t>
            </a:r>
            <a:r>
              <a:rPr i="1" lang="en-GB" sz="2300">
                <a:solidFill>
                  <a:schemeClr val="lt1"/>
                </a:solidFill>
                <a:latin typeface="EB Garamond Regular"/>
                <a:ea typeface="EB Garamond Regular"/>
                <a:cs typeface="EB Garamond Regular"/>
                <a:sym typeface="EB Garamond Regular"/>
              </a:rPr>
              <a:t>p</a:t>
            </a:r>
            <a:r>
              <a:rPr lang="en-GB" sz="2300">
                <a:solidFill>
                  <a:schemeClr val="lt1"/>
                </a:solidFill>
                <a:latin typeface="EB Garamond Regular"/>
                <a:ea typeface="EB Garamond Regular"/>
                <a:cs typeface="EB Garamond Regular"/>
                <a:sym typeface="EB Garamond Regular"/>
              </a:rPr>
              <a:t>)</a:t>
            </a:r>
            <a:r>
              <a:rPr baseline="30000" lang="en-GB" sz="2300">
                <a:solidFill>
                  <a:schemeClr val="lt1"/>
                </a:solidFill>
                <a:latin typeface="EB Garamond Regular"/>
                <a:ea typeface="EB Garamond Regular"/>
                <a:cs typeface="EB Garamond Regular"/>
                <a:sym typeface="EB Garamond Regular"/>
              </a:rPr>
              <a:t>1-</a:t>
            </a:r>
            <a:r>
              <a:rPr baseline="30000" i="1" lang="en-GB" sz="2300">
                <a:solidFill>
                  <a:schemeClr val="lt1"/>
                </a:solidFill>
                <a:latin typeface="EB Garamond Regular"/>
                <a:ea typeface="EB Garamond Regular"/>
                <a:cs typeface="EB Garamond Regular"/>
                <a:sym typeface="EB Garamond Regular"/>
              </a:rPr>
              <a:t>n</a:t>
            </a:r>
            <a:endParaRPr i="1" sz="2300">
              <a:solidFill>
                <a:schemeClr val="lt1"/>
              </a:solidFill>
              <a:latin typeface="EB Garamond Regular"/>
              <a:ea typeface="EB Garamond Regular"/>
              <a:cs typeface="EB Garamond Regular"/>
              <a:sym typeface="EB Garamond Regular"/>
            </a:endParaRPr>
          </a:p>
          <a:p>
            <a:pPr indent="0" lvl="0" marL="0" rtl="0" algn="l">
              <a:lnSpc>
                <a:spcPct val="150000"/>
              </a:lnSpc>
              <a:spcBef>
                <a:spcPts val="0"/>
              </a:spcBef>
              <a:spcAft>
                <a:spcPts val="0"/>
              </a:spcAft>
              <a:buNone/>
            </a:pPr>
            <a:r>
              <a:rPr lang="en-GB" sz="1800">
                <a:solidFill>
                  <a:schemeClr val="lt1"/>
                </a:solidFill>
                <a:latin typeface="Montserrat Medium"/>
                <a:ea typeface="Montserrat Medium"/>
                <a:cs typeface="Montserrat Medium"/>
                <a:sym typeface="Montserrat Medium"/>
              </a:rPr>
              <a:t>n = probability of success raised to n multiplied by the probability of failure raised to 1-n. </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1800">
              <a:solidFill>
                <a:schemeClr val="lt1"/>
              </a:solidFill>
              <a:latin typeface="Montserrat Medium"/>
              <a:ea typeface="Montserrat Medium"/>
              <a:cs typeface="Montserrat Medium"/>
              <a:sym typeface="Montserrat Medium"/>
            </a:endParaRPr>
          </a:p>
          <a:p>
            <a:pPr indent="0" lvl="0" marL="0" rtl="0" algn="l">
              <a:lnSpc>
                <a:spcPct val="200000"/>
              </a:lnSpc>
              <a:spcBef>
                <a:spcPts val="0"/>
              </a:spcBef>
              <a:spcAft>
                <a:spcPts val="0"/>
              </a:spcAft>
              <a:buNone/>
            </a:pPr>
            <a:r>
              <a:t/>
            </a:r>
            <a:endParaRPr i="1" sz="2300">
              <a:solidFill>
                <a:schemeClr val="lt1"/>
              </a:solidFill>
              <a:latin typeface="EB Garamond Regular"/>
              <a:ea typeface="EB Garamond Regular"/>
              <a:cs typeface="EB Garamond Regular"/>
              <a:sym typeface="EB Garamond Regul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2">
                                            <p:txEl>
                                              <p:pRg end="0" st="0"/>
                                            </p:txEl>
                                          </p:spTgt>
                                        </p:tgtEl>
                                        <p:attrNameLst>
                                          <p:attrName>style.visibility</p:attrName>
                                        </p:attrNameLst>
                                      </p:cBhvr>
                                      <p:to>
                                        <p:strVal val="visible"/>
                                      </p:to>
                                    </p:set>
                                    <p:animEffect filter="fade" transition="in">
                                      <p:cBhvr>
                                        <p:cTn dur="1000"/>
                                        <p:tgtEl>
                                          <p:spTgt spid="23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2">
                                            <p:txEl>
                                              <p:pRg end="1" st="1"/>
                                            </p:txEl>
                                          </p:spTgt>
                                        </p:tgtEl>
                                        <p:attrNameLst>
                                          <p:attrName>style.visibility</p:attrName>
                                        </p:attrNameLst>
                                      </p:cBhvr>
                                      <p:to>
                                        <p:strVal val="visible"/>
                                      </p:to>
                                    </p:set>
                                    <p:animEffect filter="fade" transition="in">
                                      <p:cBhvr>
                                        <p:cTn dur="1000"/>
                                        <p:tgtEl>
                                          <p:spTgt spid="23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2">
                                            <p:txEl>
                                              <p:pRg end="2" st="2"/>
                                            </p:txEl>
                                          </p:spTgt>
                                        </p:tgtEl>
                                        <p:attrNameLst>
                                          <p:attrName>style.visibility</p:attrName>
                                        </p:attrNameLst>
                                      </p:cBhvr>
                                      <p:to>
                                        <p:strVal val="visible"/>
                                      </p:to>
                                    </p:set>
                                    <p:animEffect filter="fade" transition="in">
                                      <p:cBhvr>
                                        <p:cTn dur="1000"/>
                                        <p:tgtEl>
                                          <p:spTgt spid="23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2">
                                            <p:txEl>
                                              <p:pRg end="3" st="3"/>
                                            </p:txEl>
                                          </p:spTgt>
                                        </p:tgtEl>
                                        <p:attrNameLst>
                                          <p:attrName>style.visibility</p:attrName>
                                        </p:attrNameLst>
                                      </p:cBhvr>
                                      <p:to>
                                        <p:strVal val="visible"/>
                                      </p:to>
                                    </p:set>
                                    <p:animEffect filter="fade" transition="in">
                                      <p:cBhvr>
                                        <p:cTn dur="1000"/>
                                        <p:tgtEl>
                                          <p:spTgt spid="23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2">
                                            <p:txEl>
                                              <p:pRg end="4" st="4"/>
                                            </p:txEl>
                                          </p:spTgt>
                                        </p:tgtEl>
                                        <p:attrNameLst>
                                          <p:attrName>style.visibility</p:attrName>
                                        </p:attrNameLst>
                                      </p:cBhvr>
                                      <p:to>
                                        <p:strVal val="visible"/>
                                      </p:to>
                                    </p:set>
                                    <p:animEffect filter="fade" transition="in">
                                      <p:cBhvr>
                                        <p:cTn dur="1000"/>
                                        <p:tgtEl>
                                          <p:spTgt spid="232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6" name="Shape 2326"/>
        <p:cNvGrpSpPr/>
        <p:nvPr/>
      </p:nvGrpSpPr>
      <p:grpSpPr>
        <a:xfrm>
          <a:off x="0" y="0"/>
          <a:ext cx="0" cy="0"/>
          <a:chOff x="0" y="0"/>
          <a:chExt cx="0" cy="0"/>
        </a:xfrm>
      </p:grpSpPr>
      <p:sp>
        <p:nvSpPr>
          <p:cNvPr id="2327" name="Google Shape;2327;gebe1d2d615_1_250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
        <p:nvSpPr>
          <p:cNvPr id="2328" name="Google Shape;2328;gebe1d2d615_1_2505"/>
          <p:cNvSpPr txBox="1"/>
          <p:nvPr/>
        </p:nvSpPr>
        <p:spPr>
          <a:xfrm>
            <a:off x="452300" y="1172950"/>
            <a:ext cx="5710500" cy="2955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GB" sz="1800">
                <a:solidFill>
                  <a:schemeClr val="lt1"/>
                </a:solidFill>
                <a:latin typeface="Montserrat"/>
                <a:ea typeface="Montserrat"/>
                <a:cs typeface="Montserrat"/>
                <a:sym typeface="Montserrat"/>
              </a:rPr>
              <a:t>Note:</a:t>
            </a:r>
            <a:r>
              <a:rPr lang="en-GB" sz="1800">
                <a:solidFill>
                  <a:schemeClr val="lt1"/>
                </a:solidFill>
                <a:latin typeface="Montserrat Medium"/>
                <a:ea typeface="Montserrat Medium"/>
                <a:cs typeface="Montserrat Medium"/>
                <a:sym typeface="Montserrat Medium"/>
              </a:rPr>
              <a:t>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of failure is represented by 1-p.</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1 minus the probability of success.</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800">
                <a:solidFill>
                  <a:schemeClr val="lt1"/>
                </a:solidFill>
                <a:latin typeface="Montserrat Medium"/>
                <a:ea typeface="Montserrat Medium"/>
                <a:cs typeface="Montserrat Medium"/>
                <a:sym typeface="Montserrat Medium"/>
              </a:rPr>
              <a:t>Another common way to write: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P(n)= 1 minus p for n=0 and</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P(n)= p for n=1</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8">
                                            <p:txEl>
                                              <p:pRg end="0" st="0"/>
                                            </p:txEl>
                                          </p:spTgt>
                                        </p:tgtEl>
                                        <p:attrNameLst>
                                          <p:attrName>style.visibility</p:attrName>
                                        </p:attrNameLst>
                                      </p:cBhvr>
                                      <p:to>
                                        <p:strVal val="visible"/>
                                      </p:to>
                                    </p:set>
                                    <p:animEffect filter="fade" transition="in">
                                      <p:cBhvr>
                                        <p:cTn dur="1000"/>
                                        <p:tgtEl>
                                          <p:spTgt spid="23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8">
                                            <p:txEl>
                                              <p:pRg end="1" st="1"/>
                                            </p:txEl>
                                          </p:spTgt>
                                        </p:tgtEl>
                                        <p:attrNameLst>
                                          <p:attrName>style.visibility</p:attrName>
                                        </p:attrNameLst>
                                      </p:cBhvr>
                                      <p:to>
                                        <p:strVal val="visible"/>
                                      </p:to>
                                    </p:set>
                                    <p:animEffect filter="fade" transition="in">
                                      <p:cBhvr>
                                        <p:cTn dur="1000"/>
                                        <p:tgtEl>
                                          <p:spTgt spid="23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8">
                                            <p:txEl>
                                              <p:pRg end="2" st="2"/>
                                            </p:txEl>
                                          </p:spTgt>
                                        </p:tgtEl>
                                        <p:attrNameLst>
                                          <p:attrName>style.visibility</p:attrName>
                                        </p:attrNameLst>
                                      </p:cBhvr>
                                      <p:to>
                                        <p:strVal val="visible"/>
                                      </p:to>
                                    </p:set>
                                    <p:animEffect filter="fade" transition="in">
                                      <p:cBhvr>
                                        <p:cTn dur="1000"/>
                                        <p:tgtEl>
                                          <p:spTgt spid="23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8">
                                            <p:txEl>
                                              <p:pRg end="3" st="3"/>
                                            </p:txEl>
                                          </p:spTgt>
                                        </p:tgtEl>
                                        <p:attrNameLst>
                                          <p:attrName>style.visibility</p:attrName>
                                        </p:attrNameLst>
                                      </p:cBhvr>
                                      <p:to>
                                        <p:strVal val="visible"/>
                                      </p:to>
                                    </p:set>
                                    <p:animEffect filter="fade" transition="in">
                                      <p:cBhvr>
                                        <p:cTn dur="1000"/>
                                        <p:tgtEl>
                                          <p:spTgt spid="23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8">
                                            <p:txEl>
                                              <p:pRg end="4" st="4"/>
                                            </p:txEl>
                                          </p:spTgt>
                                        </p:tgtEl>
                                        <p:attrNameLst>
                                          <p:attrName>style.visibility</p:attrName>
                                        </p:attrNameLst>
                                      </p:cBhvr>
                                      <p:to>
                                        <p:strVal val="visible"/>
                                      </p:to>
                                    </p:set>
                                    <p:animEffect filter="fade" transition="in">
                                      <p:cBhvr>
                                        <p:cTn dur="1000"/>
                                        <p:tgtEl>
                                          <p:spTgt spid="23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8">
                                            <p:txEl>
                                              <p:pRg end="5" st="5"/>
                                            </p:txEl>
                                          </p:spTgt>
                                        </p:tgtEl>
                                        <p:attrNameLst>
                                          <p:attrName>style.visibility</p:attrName>
                                        </p:attrNameLst>
                                      </p:cBhvr>
                                      <p:to>
                                        <p:strVal val="visible"/>
                                      </p:to>
                                    </p:set>
                                    <p:animEffect filter="fade" transition="in">
                                      <p:cBhvr>
                                        <p:cTn dur="1000"/>
                                        <p:tgtEl>
                                          <p:spTgt spid="23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8">
                                            <p:txEl>
                                              <p:pRg end="6" st="6"/>
                                            </p:txEl>
                                          </p:spTgt>
                                        </p:tgtEl>
                                        <p:attrNameLst>
                                          <p:attrName>style.visibility</p:attrName>
                                        </p:attrNameLst>
                                      </p:cBhvr>
                                      <p:to>
                                        <p:strVal val="visible"/>
                                      </p:to>
                                    </p:set>
                                    <p:animEffect filter="fade" transition="in">
                                      <p:cBhvr>
                                        <p:cTn dur="1000"/>
                                        <p:tgtEl>
                                          <p:spTgt spid="232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gebe1d2d615_1_251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Properties</a:t>
            </a:r>
            <a:endParaRPr>
              <a:solidFill>
                <a:schemeClr val="lt2"/>
              </a:solidFill>
              <a:latin typeface="Montserrat ExtraBold"/>
              <a:ea typeface="Montserrat ExtraBold"/>
              <a:cs typeface="Montserrat ExtraBold"/>
              <a:sym typeface="Montserrat ExtraBold"/>
            </a:endParaRPr>
          </a:p>
        </p:txBody>
      </p:sp>
      <p:sp>
        <p:nvSpPr>
          <p:cNvPr id="2334" name="Google Shape;2334;gebe1d2d615_1_2510"/>
          <p:cNvSpPr txBox="1"/>
          <p:nvPr/>
        </p:nvSpPr>
        <p:spPr>
          <a:xfrm>
            <a:off x="452300" y="1094100"/>
            <a:ext cx="59526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Two possible outcomes a 1 or 0,</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Success or failure in each trial.</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Encompass all the possible outcomes need to sum up to one.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of failure is given as 1-p.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Must remain the same across each successive trial. </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4">
                                            <p:txEl>
                                              <p:pRg end="0" st="0"/>
                                            </p:txEl>
                                          </p:spTgt>
                                        </p:tgtEl>
                                        <p:attrNameLst>
                                          <p:attrName>style.visibility</p:attrName>
                                        </p:attrNameLst>
                                      </p:cBhvr>
                                      <p:to>
                                        <p:strVal val="visible"/>
                                      </p:to>
                                    </p:set>
                                    <p:animEffect filter="fade" transition="in">
                                      <p:cBhvr>
                                        <p:cTn dur="1000"/>
                                        <p:tgtEl>
                                          <p:spTgt spid="23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4">
                                            <p:txEl>
                                              <p:pRg end="1" st="1"/>
                                            </p:txEl>
                                          </p:spTgt>
                                        </p:tgtEl>
                                        <p:attrNameLst>
                                          <p:attrName>style.visibility</p:attrName>
                                        </p:attrNameLst>
                                      </p:cBhvr>
                                      <p:to>
                                        <p:strVal val="visible"/>
                                      </p:to>
                                    </p:set>
                                    <p:animEffect filter="fade" transition="in">
                                      <p:cBhvr>
                                        <p:cTn dur="1000"/>
                                        <p:tgtEl>
                                          <p:spTgt spid="23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4">
                                            <p:txEl>
                                              <p:pRg end="2" st="2"/>
                                            </p:txEl>
                                          </p:spTgt>
                                        </p:tgtEl>
                                        <p:attrNameLst>
                                          <p:attrName>style.visibility</p:attrName>
                                        </p:attrNameLst>
                                      </p:cBhvr>
                                      <p:to>
                                        <p:strVal val="visible"/>
                                      </p:to>
                                    </p:set>
                                    <p:animEffect filter="fade" transition="in">
                                      <p:cBhvr>
                                        <p:cTn dur="1000"/>
                                        <p:tgtEl>
                                          <p:spTgt spid="23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4">
                                            <p:txEl>
                                              <p:pRg end="3" st="3"/>
                                            </p:txEl>
                                          </p:spTgt>
                                        </p:tgtEl>
                                        <p:attrNameLst>
                                          <p:attrName>style.visibility</p:attrName>
                                        </p:attrNameLst>
                                      </p:cBhvr>
                                      <p:to>
                                        <p:strVal val="visible"/>
                                      </p:to>
                                    </p:set>
                                    <p:animEffect filter="fade" transition="in">
                                      <p:cBhvr>
                                        <p:cTn dur="1000"/>
                                        <p:tgtEl>
                                          <p:spTgt spid="23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4">
                                            <p:txEl>
                                              <p:pRg end="4" st="4"/>
                                            </p:txEl>
                                          </p:spTgt>
                                        </p:tgtEl>
                                        <p:attrNameLst>
                                          <p:attrName>style.visibility</p:attrName>
                                        </p:attrNameLst>
                                      </p:cBhvr>
                                      <p:to>
                                        <p:strVal val="visible"/>
                                      </p:to>
                                    </p:set>
                                    <p:animEffect filter="fade" transition="in">
                                      <p:cBhvr>
                                        <p:cTn dur="1000"/>
                                        <p:tgtEl>
                                          <p:spTgt spid="233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gebe1d2d615_1_251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Properties</a:t>
            </a:r>
            <a:endParaRPr>
              <a:solidFill>
                <a:schemeClr val="lt2"/>
              </a:solidFill>
              <a:latin typeface="Montserrat ExtraBold"/>
              <a:ea typeface="Montserrat ExtraBold"/>
              <a:cs typeface="Montserrat ExtraBold"/>
              <a:sym typeface="Montserrat ExtraBold"/>
            </a:endParaRPr>
          </a:p>
        </p:txBody>
      </p:sp>
      <p:sp>
        <p:nvSpPr>
          <p:cNvPr id="2340" name="Google Shape;2340;gebe1d2d615_1_2515"/>
          <p:cNvSpPr txBox="1"/>
          <p:nvPr/>
        </p:nvSpPr>
        <p:spPr>
          <a:xfrm>
            <a:off x="462825" y="1216000"/>
            <a:ext cx="4711200" cy="1708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Completely separate.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Probabilities are not affected by the outcomes,</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the trials are independent.</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0">
                                            <p:txEl>
                                              <p:pRg end="0" st="0"/>
                                            </p:txEl>
                                          </p:spTgt>
                                        </p:tgtEl>
                                        <p:attrNameLst>
                                          <p:attrName>style.visibility</p:attrName>
                                        </p:attrNameLst>
                                      </p:cBhvr>
                                      <p:to>
                                        <p:strVal val="visible"/>
                                      </p:to>
                                    </p:set>
                                    <p:animEffect filter="fade" transition="in">
                                      <p:cBhvr>
                                        <p:cTn dur="1000"/>
                                        <p:tgtEl>
                                          <p:spTgt spid="23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0">
                                            <p:txEl>
                                              <p:pRg end="1" st="1"/>
                                            </p:txEl>
                                          </p:spTgt>
                                        </p:tgtEl>
                                        <p:attrNameLst>
                                          <p:attrName>style.visibility</p:attrName>
                                        </p:attrNameLst>
                                      </p:cBhvr>
                                      <p:to>
                                        <p:strVal val="visible"/>
                                      </p:to>
                                    </p:set>
                                    <p:animEffect filter="fade" transition="in">
                                      <p:cBhvr>
                                        <p:cTn dur="1000"/>
                                        <p:tgtEl>
                                          <p:spTgt spid="23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0">
                                            <p:txEl>
                                              <p:pRg end="2" st="2"/>
                                            </p:txEl>
                                          </p:spTgt>
                                        </p:tgtEl>
                                        <p:attrNameLst>
                                          <p:attrName>style.visibility</p:attrName>
                                        </p:attrNameLst>
                                      </p:cBhvr>
                                      <p:to>
                                        <p:strVal val="visible"/>
                                      </p:to>
                                    </p:set>
                                    <p:animEffect filter="fade" transition="in">
                                      <p:cBhvr>
                                        <p:cTn dur="1000"/>
                                        <p:tgtEl>
                                          <p:spTgt spid="234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e672268506_0_170"/>
          <p:cNvSpPr txBox="1"/>
          <p:nvPr>
            <p:ph idx="1" type="body"/>
          </p:nvPr>
        </p:nvSpPr>
        <p:spPr>
          <a:xfrm>
            <a:off x="828000" y="984500"/>
            <a:ext cx="5561100" cy="34155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In a typical Lottery game, each player chooses six distinct numbers from a particular range.</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If all the six numbers on a ticket match with that of the winning lottery ticket, the ticket holder is a Jackpot winner- regardless of the order of the numbers.</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The probability of this happening is 1 out of 10 lakhs.</a:t>
            </a:r>
            <a:endParaRPr sz="1700">
              <a:latin typeface="Montserrat Medium"/>
              <a:ea typeface="Montserrat Medium"/>
              <a:cs typeface="Montserrat Medium"/>
              <a:sym typeface="Montserrat Medium"/>
            </a:endParaRPr>
          </a:p>
        </p:txBody>
      </p:sp>
      <p:sp>
        <p:nvSpPr>
          <p:cNvPr id="497" name="Google Shape;497;ge672268506_0_170"/>
          <p:cNvSpPr txBox="1"/>
          <p:nvPr>
            <p:ph type="title"/>
          </p:nvPr>
        </p:nvSpPr>
        <p:spPr>
          <a:xfrm>
            <a:off x="396000" y="394800"/>
            <a:ext cx="7671000" cy="5394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Real-life applications - </a:t>
            </a:r>
            <a:r>
              <a:rPr i="1" lang="en-GB">
                <a:solidFill>
                  <a:schemeClr val="lt2"/>
                </a:solidFill>
                <a:latin typeface="Montserrat ExtraBold"/>
                <a:ea typeface="Montserrat ExtraBold"/>
                <a:cs typeface="Montserrat ExtraBold"/>
                <a:sym typeface="Montserrat ExtraBold"/>
              </a:rPr>
              <a:t>Lottery Tickets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0" st="0"/>
                                            </p:txEl>
                                          </p:spTgt>
                                        </p:tgtEl>
                                        <p:attrNameLst>
                                          <p:attrName>style.visibility</p:attrName>
                                        </p:attrNameLst>
                                      </p:cBhvr>
                                      <p:to>
                                        <p:strVal val="visible"/>
                                      </p:to>
                                    </p:set>
                                    <p:animEffect filter="fade" transition="in">
                                      <p:cBhvr>
                                        <p:cTn dur="1000"/>
                                        <p:tgtEl>
                                          <p:spTgt spid="4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1" st="1"/>
                                            </p:txEl>
                                          </p:spTgt>
                                        </p:tgtEl>
                                        <p:attrNameLst>
                                          <p:attrName>style.visibility</p:attrName>
                                        </p:attrNameLst>
                                      </p:cBhvr>
                                      <p:to>
                                        <p:strVal val="visible"/>
                                      </p:to>
                                    </p:set>
                                    <p:animEffect filter="fade" transition="in">
                                      <p:cBhvr>
                                        <p:cTn dur="1000"/>
                                        <p:tgtEl>
                                          <p:spTgt spid="4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2" st="2"/>
                                            </p:txEl>
                                          </p:spTgt>
                                        </p:tgtEl>
                                        <p:attrNameLst>
                                          <p:attrName>style.visibility</p:attrName>
                                        </p:attrNameLst>
                                      </p:cBhvr>
                                      <p:to>
                                        <p:strVal val="visible"/>
                                      </p:to>
                                    </p:set>
                                    <p:animEffect filter="fade" transition="in">
                                      <p:cBhvr>
                                        <p:cTn dur="1000"/>
                                        <p:tgtEl>
                                          <p:spTgt spid="49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gebe1d2d615_1_252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0"/>
              </a:spcAft>
              <a:buNone/>
            </a:pPr>
            <a:r>
              <a:rPr lang="en-GB">
                <a:solidFill>
                  <a:schemeClr val="lt2"/>
                </a:solidFill>
                <a:latin typeface="Montserrat ExtraBold"/>
                <a:ea typeface="Montserrat ExtraBold"/>
                <a:cs typeface="Montserrat ExtraBold"/>
                <a:sym typeface="Montserrat ExtraBold"/>
              </a:rPr>
              <a:t>Relation of Bernoulli to Binomial Distribution</a:t>
            </a:r>
            <a:endParaRPr>
              <a:solidFill>
                <a:schemeClr val="lt2"/>
              </a:solidFill>
              <a:latin typeface="Montserrat ExtraBold"/>
              <a:ea typeface="Montserrat ExtraBold"/>
              <a:cs typeface="Montserrat ExtraBold"/>
              <a:sym typeface="Montserrat ExtraBold"/>
            </a:endParaRPr>
          </a:p>
          <a:p>
            <a:pPr indent="0" lvl="0" marL="0" rtl="0" algn="l">
              <a:spcBef>
                <a:spcPts val="100"/>
              </a:spcBef>
              <a:spcAft>
                <a:spcPts val="0"/>
              </a:spcAft>
              <a:buNone/>
            </a:pPr>
            <a:r>
              <a:t/>
            </a:r>
            <a:endParaRPr>
              <a:solidFill>
                <a:schemeClr val="lt2"/>
              </a:solidFill>
              <a:latin typeface="Montserrat ExtraBold"/>
              <a:ea typeface="Montserrat ExtraBold"/>
              <a:cs typeface="Montserrat ExtraBold"/>
              <a:sym typeface="Montserrat ExtraBold"/>
            </a:endParaRPr>
          </a:p>
          <a:p>
            <a:pPr indent="0" lvl="0" marL="0" rtl="0" algn="l">
              <a:spcBef>
                <a:spcPts val="100"/>
              </a:spcBef>
              <a:spcAft>
                <a:spcPts val="100"/>
              </a:spcAft>
              <a:buNone/>
            </a:pPr>
            <a:r>
              <a:t/>
            </a:r>
            <a:endParaRPr>
              <a:solidFill>
                <a:schemeClr val="lt2"/>
              </a:solidFill>
              <a:latin typeface="Montserrat ExtraBold"/>
              <a:ea typeface="Montserrat ExtraBold"/>
              <a:cs typeface="Montserrat ExtraBold"/>
              <a:sym typeface="Montserrat ExtraBold"/>
            </a:endParaRPr>
          </a:p>
        </p:txBody>
      </p:sp>
      <p:sp>
        <p:nvSpPr>
          <p:cNvPr id="2346" name="Google Shape;2346;gebe1d2d615_1_2520"/>
          <p:cNvSpPr txBox="1"/>
          <p:nvPr/>
        </p:nvSpPr>
        <p:spPr>
          <a:xfrm>
            <a:off x="409300" y="1584125"/>
            <a:ext cx="57432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Closely related to the Binomial distribution.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Independent,</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Number of successes in a series.</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Defined as the Binomial distribution with n = 1.</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6">
                                            <p:txEl>
                                              <p:pRg end="0" st="0"/>
                                            </p:txEl>
                                          </p:spTgt>
                                        </p:tgtEl>
                                        <p:attrNameLst>
                                          <p:attrName>style.visibility</p:attrName>
                                        </p:attrNameLst>
                                      </p:cBhvr>
                                      <p:to>
                                        <p:strVal val="visible"/>
                                      </p:to>
                                    </p:set>
                                    <p:animEffect filter="fade" transition="in">
                                      <p:cBhvr>
                                        <p:cTn dur="1000"/>
                                        <p:tgtEl>
                                          <p:spTgt spid="23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6">
                                            <p:txEl>
                                              <p:pRg end="1" st="1"/>
                                            </p:txEl>
                                          </p:spTgt>
                                        </p:tgtEl>
                                        <p:attrNameLst>
                                          <p:attrName>style.visibility</p:attrName>
                                        </p:attrNameLst>
                                      </p:cBhvr>
                                      <p:to>
                                        <p:strVal val="visible"/>
                                      </p:to>
                                    </p:set>
                                    <p:animEffect filter="fade" transition="in">
                                      <p:cBhvr>
                                        <p:cTn dur="1000"/>
                                        <p:tgtEl>
                                          <p:spTgt spid="23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6">
                                            <p:txEl>
                                              <p:pRg end="2" st="2"/>
                                            </p:txEl>
                                          </p:spTgt>
                                        </p:tgtEl>
                                        <p:attrNameLst>
                                          <p:attrName>style.visibility</p:attrName>
                                        </p:attrNameLst>
                                      </p:cBhvr>
                                      <p:to>
                                        <p:strVal val="visible"/>
                                      </p:to>
                                    </p:set>
                                    <p:animEffect filter="fade" transition="in">
                                      <p:cBhvr>
                                        <p:cTn dur="1000"/>
                                        <p:tgtEl>
                                          <p:spTgt spid="23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6">
                                            <p:txEl>
                                              <p:pRg end="3" st="3"/>
                                            </p:txEl>
                                          </p:spTgt>
                                        </p:tgtEl>
                                        <p:attrNameLst>
                                          <p:attrName>style.visibility</p:attrName>
                                        </p:attrNameLst>
                                      </p:cBhvr>
                                      <p:to>
                                        <p:strVal val="visible"/>
                                      </p:to>
                                    </p:set>
                                    <p:animEffect filter="fade" transition="in">
                                      <p:cBhvr>
                                        <p:cTn dur="1000"/>
                                        <p:tgtEl>
                                          <p:spTgt spid="234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sp>
        <p:nvSpPr>
          <p:cNvPr id="2351" name="Google Shape;2351;gebe1d2d615_1_2908"/>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C01S05L05. Binomial Distribution</a:t>
            </a:r>
            <a:endParaRPr b="0" sz="2400">
              <a:latin typeface="Montserrat ExtraBold"/>
              <a:ea typeface="Montserrat ExtraBold"/>
              <a:cs typeface="Montserrat ExtraBold"/>
              <a:sym typeface="Montserrat ExtraBold"/>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5" name="Shape 2355"/>
        <p:cNvGrpSpPr/>
        <p:nvPr/>
      </p:nvGrpSpPr>
      <p:grpSpPr>
        <a:xfrm>
          <a:off x="0" y="0"/>
          <a:ext cx="0" cy="0"/>
          <a:chOff x="0" y="0"/>
          <a:chExt cx="0" cy="0"/>
        </a:xfrm>
      </p:grpSpPr>
      <p:sp>
        <p:nvSpPr>
          <p:cNvPr id="2356" name="Google Shape;2356;gebe1d2d615_1_291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Binomial Distribution</a:t>
            </a:r>
            <a:endParaRPr>
              <a:solidFill>
                <a:schemeClr val="lt2"/>
              </a:solidFill>
              <a:latin typeface="Montserrat ExtraBold"/>
              <a:ea typeface="Montserrat ExtraBold"/>
              <a:cs typeface="Montserrat ExtraBold"/>
              <a:sym typeface="Montserrat ExtraBold"/>
            </a:endParaRPr>
          </a:p>
        </p:txBody>
      </p:sp>
      <p:sp>
        <p:nvSpPr>
          <p:cNvPr id="2357" name="Google Shape;2357;gebe1d2d615_1_2912"/>
          <p:cNvSpPr txBox="1"/>
          <p:nvPr/>
        </p:nvSpPr>
        <p:spPr>
          <a:xfrm>
            <a:off x="462825" y="1163050"/>
            <a:ext cx="68565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Discrete probability distribution</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Success or Failure.</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i="1" lang="en-GB" sz="1800">
                <a:solidFill>
                  <a:schemeClr val="lt1"/>
                </a:solidFill>
                <a:latin typeface="Montserrat"/>
                <a:ea typeface="Montserrat"/>
                <a:cs typeface="Montserrat"/>
                <a:sym typeface="Montserrat"/>
              </a:rPr>
              <a:t>Example:</a:t>
            </a:r>
            <a:r>
              <a:rPr lang="en-GB" sz="1800">
                <a:solidFill>
                  <a:schemeClr val="lt1"/>
                </a:solidFill>
                <a:latin typeface="Montserrat Medium"/>
                <a:ea typeface="Montserrat Medium"/>
                <a:cs typeface="Montserrat Medium"/>
                <a:sym typeface="Montserrat Medium"/>
              </a:rPr>
              <a:t> If we toss a coin, there could be only two possible outcomes: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Heads or tails.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Two results: pass or fail.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Binomial probability distribution.</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7">
                                            <p:txEl>
                                              <p:pRg end="0" st="0"/>
                                            </p:txEl>
                                          </p:spTgt>
                                        </p:tgtEl>
                                        <p:attrNameLst>
                                          <p:attrName>style.visibility</p:attrName>
                                        </p:attrNameLst>
                                      </p:cBhvr>
                                      <p:to>
                                        <p:strVal val="visible"/>
                                      </p:to>
                                    </p:set>
                                    <p:animEffect filter="fade" transition="in">
                                      <p:cBhvr>
                                        <p:cTn dur="1000"/>
                                        <p:tgtEl>
                                          <p:spTgt spid="23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7">
                                            <p:txEl>
                                              <p:pRg end="1" st="1"/>
                                            </p:txEl>
                                          </p:spTgt>
                                        </p:tgtEl>
                                        <p:attrNameLst>
                                          <p:attrName>style.visibility</p:attrName>
                                        </p:attrNameLst>
                                      </p:cBhvr>
                                      <p:to>
                                        <p:strVal val="visible"/>
                                      </p:to>
                                    </p:set>
                                    <p:animEffect filter="fade" transition="in">
                                      <p:cBhvr>
                                        <p:cTn dur="1000"/>
                                        <p:tgtEl>
                                          <p:spTgt spid="23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7">
                                            <p:txEl>
                                              <p:pRg end="2" st="2"/>
                                            </p:txEl>
                                          </p:spTgt>
                                        </p:tgtEl>
                                        <p:attrNameLst>
                                          <p:attrName>style.visibility</p:attrName>
                                        </p:attrNameLst>
                                      </p:cBhvr>
                                      <p:to>
                                        <p:strVal val="visible"/>
                                      </p:to>
                                    </p:set>
                                    <p:animEffect filter="fade" transition="in">
                                      <p:cBhvr>
                                        <p:cTn dur="1000"/>
                                        <p:tgtEl>
                                          <p:spTgt spid="23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7">
                                            <p:txEl>
                                              <p:pRg end="3" st="3"/>
                                            </p:txEl>
                                          </p:spTgt>
                                        </p:tgtEl>
                                        <p:attrNameLst>
                                          <p:attrName>style.visibility</p:attrName>
                                        </p:attrNameLst>
                                      </p:cBhvr>
                                      <p:to>
                                        <p:strVal val="visible"/>
                                      </p:to>
                                    </p:set>
                                    <p:animEffect filter="fade" transition="in">
                                      <p:cBhvr>
                                        <p:cTn dur="1000"/>
                                        <p:tgtEl>
                                          <p:spTgt spid="23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7">
                                            <p:txEl>
                                              <p:pRg end="4" st="4"/>
                                            </p:txEl>
                                          </p:spTgt>
                                        </p:tgtEl>
                                        <p:attrNameLst>
                                          <p:attrName>style.visibility</p:attrName>
                                        </p:attrNameLst>
                                      </p:cBhvr>
                                      <p:to>
                                        <p:strVal val="visible"/>
                                      </p:to>
                                    </p:set>
                                    <p:animEffect filter="fade" transition="in">
                                      <p:cBhvr>
                                        <p:cTn dur="1000"/>
                                        <p:tgtEl>
                                          <p:spTgt spid="23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7">
                                            <p:txEl>
                                              <p:pRg end="5" st="5"/>
                                            </p:txEl>
                                          </p:spTgt>
                                        </p:tgtEl>
                                        <p:attrNameLst>
                                          <p:attrName>style.visibility</p:attrName>
                                        </p:attrNameLst>
                                      </p:cBhvr>
                                      <p:to>
                                        <p:strVal val="visible"/>
                                      </p:to>
                                    </p:set>
                                    <p:animEffect filter="fade" transition="in">
                                      <p:cBhvr>
                                        <p:cTn dur="1000"/>
                                        <p:tgtEl>
                                          <p:spTgt spid="235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sp>
        <p:nvSpPr>
          <p:cNvPr id="2362" name="Google Shape;2362;gebe1d2d615_1_291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Binomial Distribution</a:t>
            </a:r>
            <a:endParaRPr>
              <a:solidFill>
                <a:schemeClr val="lt2"/>
              </a:solidFill>
              <a:latin typeface="Montserrat ExtraBold"/>
              <a:ea typeface="Montserrat ExtraBold"/>
              <a:cs typeface="Montserrat ExtraBold"/>
              <a:sym typeface="Montserrat ExtraBold"/>
            </a:endParaRPr>
          </a:p>
        </p:txBody>
      </p:sp>
      <p:sp>
        <p:nvSpPr>
          <p:cNvPr id="2363" name="Google Shape;2363;gebe1d2d615_1_2917"/>
          <p:cNvSpPr txBox="1"/>
          <p:nvPr/>
        </p:nvSpPr>
        <p:spPr>
          <a:xfrm>
            <a:off x="462825" y="1163050"/>
            <a:ext cx="68565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Number of ‘Success’ in a sequence of n experiments, </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yes-no.</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Boolean-valued outcome is represented either with success/yes/true/one (probability p)</a:t>
            </a:r>
            <a:endParaRPr sz="1800">
              <a:solidFill>
                <a:schemeClr val="lt1"/>
              </a:solidFill>
              <a:latin typeface="Montserrat Medium"/>
              <a:ea typeface="Montserrat Medium"/>
              <a:cs typeface="Montserrat Medium"/>
              <a:sym typeface="Montserrat Medium"/>
            </a:endParaRPr>
          </a:p>
          <a:p>
            <a:pPr indent="0" lvl="0" marL="457200" rtl="0" algn="l">
              <a:lnSpc>
                <a:spcPct val="150000"/>
              </a:lnSpc>
              <a:spcBef>
                <a:spcPts val="0"/>
              </a:spcBef>
              <a:spcAft>
                <a:spcPts val="0"/>
              </a:spcAft>
              <a:buNone/>
            </a:pPr>
            <a:r>
              <a:rPr lang="en-GB" sz="1800">
                <a:solidFill>
                  <a:schemeClr val="lt1"/>
                </a:solidFill>
                <a:latin typeface="Montserrat Medium"/>
                <a:ea typeface="Montserrat Medium"/>
                <a:cs typeface="Montserrat Medium"/>
                <a:sym typeface="Montserrat Medium"/>
              </a:rPr>
              <a:t>			Or</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failure/no/false/zero (probability q = 1 − p).</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3">
                                            <p:txEl>
                                              <p:pRg end="0" st="0"/>
                                            </p:txEl>
                                          </p:spTgt>
                                        </p:tgtEl>
                                        <p:attrNameLst>
                                          <p:attrName>style.visibility</p:attrName>
                                        </p:attrNameLst>
                                      </p:cBhvr>
                                      <p:to>
                                        <p:strVal val="visible"/>
                                      </p:to>
                                    </p:set>
                                    <p:animEffect filter="fade" transition="in">
                                      <p:cBhvr>
                                        <p:cTn dur="1000"/>
                                        <p:tgtEl>
                                          <p:spTgt spid="23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3">
                                            <p:txEl>
                                              <p:pRg end="1" st="1"/>
                                            </p:txEl>
                                          </p:spTgt>
                                        </p:tgtEl>
                                        <p:attrNameLst>
                                          <p:attrName>style.visibility</p:attrName>
                                        </p:attrNameLst>
                                      </p:cBhvr>
                                      <p:to>
                                        <p:strVal val="visible"/>
                                      </p:to>
                                    </p:set>
                                    <p:animEffect filter="fade" transition="in">
                                      <p:cBhvr>
                                        <p:cTn dur="1000"/>
                                        <p:tgtEl>
                                          <p:spTgt spid="23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3">
                                            <p:txEl>
                                              <p:pRg end="2" st="2"/>
                                            </p:txEl>
                                          </p:spTgt>
                                        </p:tgtEl>
                                        <p:attrNameLst>
                                          <p:attrName>style.visibility</p:attrName>
                                        </p:attrNameLst>
                                      </p:cBhvr>
                                      <p:to>
                                        <p:strVal val="visible"/>
                                      </p:to>
                                    </p:set>
                                    <p:animEffect filter="fade" transition="in">
                                      <p:cBhvr>
                                        <p:cTn dur="1000"/>
                                        <p:tgtEl>
                                          <p:spTgt spid="23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3">
                                            <p:txEl>
                                              <p:pRg end="3" st="3"/>
                                            </p:txEl>
                                          </p:spTgt>
                                        </p:tgtEl>
                                        <p:attrNameLst>
                                          <p:attrName>style.visibility</p:attrName>
                                        </p:attrNameLst>
                                      </p:cBhvr>
                                      <p:to>
                                        <p:strVal val="visible"/>
                                      </p:to>
                                    </p:set>
                                    <p:animEffect filter="fade" transition="in">
                                      <p:cBhvr>
                                        <p:cTn dur="1000"/>
                                        <p:tgtEl>
                                          <p:spTgt spid="23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3">
                                            <p:txEl>
                                              <p:pRg end="4" st="4"/>
                                            </p:txEl>
                                          </p:spTgt>
                                        </p:tgtEl>
                                        <p:attrNameLst>
                                          <p:attrName>style.visibility</p:attrName>
                                        </p:attrNameLst>
                                      </p:cBhvr>
                                      <p:to>
                                        <p:strVal val="visible"/>
                                      </p:to>
                                    </p:set>
                                    <p:animEffect filter="fade" transition="in">
                                      <p:cBhvr>
                                        <p:cTn dur="1000"/>
                                        <p:tgtEl>
                                          <p:spTgt spid="236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sp>
        <p:nvSpPr>
          <p:cNvPr id="2368" name="Google Shape;2368;gebe1d2d615_1_292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Binomial Distribution</a:t>
            </a:r>
            <a:endParaRPr>
              <a:solidFill>
                <a:schemeClr val="lt2"/>
              </a:solidFill>
              <a:latin typeface="Montserrat ExtraBold"/>
              <a:ea typeface="Montserrat ExtraBold"/>
              <a:cs typeface="Montserrat ExtraBold"/>
              <a:sym typeface="Montserrat ExtraBold"/>
            </a:endParaRPr>
          </a:p>
        </p:txBody>
      </p:sp>
      <p:sp>
        <p:nvSpPr>
          <p:cNvPr id="2369" name="Google Shape;2369;gebe1d2d615_1_2922"/>
          <p:cNvSpPr txBox="1"/>
          <p:nvPr/>
        </p:nvSpPr>
        <p:spPr>
          <a:xfrm>
            <a:off x="462825" y="1163050"/>
            <a:ext cx="57936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Bernoulli trial or Bernoulli experiment.</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Bernoulli process.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For n = 1, i.e. a single experiment.</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Binomial distribution is the base for the famous binomial test of statistical importance.</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0" st="0"/>
                                            </p:txEl>
                                          </p:spTgt>
                                        </p:tgtEl>
                                        <p:attrNameLst>
                                          <p:attrName>style.visibility</p:attrName>
                                        </p:attrNameLst>
                                      </p:cBhvr>
                                      <p:to>
                                        <p:strVal val="visible"/>
                                      </p:to>
                                    </p:set>
                                    <p:animEffect filter="fade" transition="in">
                                      <p:cBhvr>
                                        <p:cTn dur="1000"/>
                                        <p:tgtEl>
                                          <p:spTgt spid="23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1" st="1"/>
                                            </p:txEl>
                                          </p:spTgt>
                                        </p:tgtEl>
                                        <p:attrNameLst>
                                          <p:attrName>style.visibility</p:attrName>
                                        </p:attrNameLst>
                                      </p:cBhvr>
                                      <p:to>
                                        <p:strVal val="visible"/>
                                      </p:to>
                                    </p:set>
                                    <p:animEffect filter="fade" transition="in">
                                      <p:cBhvr>
                                        <p:cTn dur="1000"/>
                                        <p:tgtEl>
                                          <p:spTgt spid="23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2" st="2"/>
                                            </p:txEl>
                                          </p:spTgt>
                                        </p:tgtEl>
                                        <p:attrNameLst>
                                          <p:attrName>style.visibility</p:attrName>
                                        </p:attrNameLst>
                                      </p:cBhvr>
                                      <p:to>
                                        <p:strVal val="visible"/>
                                      </p:to>
                                    </p:set>
                                    <p:animEffect filter="fade" transition="in">
                                      <p:cBhvr>
                                        <p:cTn dur="1000"/>
                                        <p:tgtEl>
                                          <p:spTgt spid="23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3" st="3"/>
                                            </p:txEl>
                                          </p:spTgt>
                                        </p:tgtEl>
                                        <p:attrNameLst>
                                          <p:attrName>style.visibility</p:attrName>
                                        </p:attrNameLst>
                                      </p:cBhvr>
                                      <p:to>
                                        <p:strVal val="visible"/>
                                      </p:to>
                                    </p:set>
                                    <p:animEffect filter="fade" transition="in">
                                      <p:cBhvr>
                                        <p:cTn dur="1000"/>
                                        <p:tgtEl>
                                          <p:spTgt spid="236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3" name="Shape 2373"/>
        <p:cNvGrpSpPr/>
        <p:nvPr/>
      </p:nvGrpSpPr>
      <p:grpSpPr>
        <a:xfrm>
          <a:off x="0" y="0"/>
          <a:ext cx="0" cy="0"/>
          <a:chOff x="0" y="0"/>
          <a:chExt cx="0" cy="0"/>
        </a:xfrm>
      </p:grpSpPr>
      <p:sp>
        <p:nvSpPr>
          <p:cNvPr id="2374" name="Google Shape;2374;gebe1d2d615_1_292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Negative Binomial Distribution</a:t>
            </a:r>
            <a:endParaRPr>
              <a:solidFill>
                <a:schemeClr val="lt2"/>
              </a:solidFill>
              <a:latin typeface="Montserrat ExtraBold"/>
              <a:ea typeface="Montserrat ExtraBold"/>
              <a:cs typeface="Montserrat ExtraBold"/>
              <a:sym typeface="Montserrat ExtraBold"/>
            </a:endParaRPr>
          </a:p>
        </p:txBody>
      </p:sp>
      <p:sp>
        <p:nvSpPr>
          <p:cNvPr id="2375" name="Google Shape;2375;gebe1d2d615_1_2927"/>
          <p:cNvSpPr txBox="1"/>
          <p:nvPr/>
        </p:nvSpPr>
        <p:spPr>
          <a:xfrm>
            <a:off x="462825" y="1403675"/>
            <a:ext cx="56634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Number of successes in a series of independent.</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Distributed Bernoulli trials before a particularized number of failures happens.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Denoted by ‘r’. </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5">
                                            <p:txEl>
                                              <p:pRg end="0" st="0"/>
                                            </p:txEl>
                                          </p:spTgt>
                                        </p:tgtEl>
                                        <p:attrNameLst>
                                          <p:attrName>style.visibility</p:attrName>
                                        </p:attrNameLst>
                                      </p:cBhvr>
                                      <p:to>
                                        <p:strVal val="visible"/>
                                      </p:to>
                                    </p:set>
                                    <p:animEffect filter="fade" transition="in">
                                      <p:cBhvr>
                                        <p:cTn dur="1000"/>
                                        <p:tgtEl>
                                          <p:spTgt spid="23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5">
                                            <p:txEl>
                                              <p:pRg end="1" st="1"/>
                                            </p:txEl>
                                          </p:spTgt>
                                        </p:tgtEl>
                                        <p:attrNameLst>
                                          <p:attrName>style.visibility</p:attrName>
                                        </p:attrNameLst>
                                      </p:cBhvr>
                                      <p:to>
                                        <p:strVal val="visible"/>
                                      </p:to>
                                    </p:set>
                                    <p:animEffect filter="fade" transition="in">
                                      <p:cBhvr>
                                        <p:cTn dur="1000"/>
                                        <p:tgtEl>
                                          <p:spTgt spid="23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5">
                                            <p:txEl>
                                              <p:pRg end="2" st="2"/>
                                            </p:txEl>
                                          </p:spTgt>
                                        </p:tgtEl>
                                        <p:attrNameLst>
                                          <p:attrName>style.visibility</p:attrName>
                                        </p:attrNameLst>
                                      </p:cBhvr>
                                      <p:to>
                                        <p:strVal val="visible"/>
                                      </p:to>
                                    </p:set>
                                    <p:animEffect filter="fade" transition="in">
                                      <p:cBhvr>
                                        <p:cTn dur="1000"/>
                                        <p:tgtEl>
                                          <p:spTgt spid="237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9" name="Shape 2379"/>
        <p:cNvGrpSpPr/>
        <p:nvPr/>
      </p:nvGrpSpPr>
      <p:grpSpPr>
        <a:xfrm>
          <a:off x="0" y="0"/>
          <a:ext cx="0" cy="0"/>
          <a:chOff x="0" y="0"/>
          <a:chExt cx="0" cy="0"/>
        </a:xfrm>
      </p:grpSpPr>
      <p:sp>
        <p:nvSpPr>
          <p:cNvPr id="2380" name="Google Shape;2380;gebe1d2d615_1_293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Negative Binomial Distribution</a:t>
            </a:r>
            <a:endParaRPr>
              <a:solidFill>
                <a:schemeClr val="lt2"/>
              </a:solidFill>
              <a:latin typeface="Montserrat ExtraBold"/>
              <a:ea typeface="Montserrat ExtraBold"/>
              <a:cs typeface="Montserrat ExtraBold"/>
              <a:sym typeface="Montserrat ExtraBold"/>
            </a:endParaRPr>
          </a:p>
        </p:txBody>
      </p:sp>
      <p:sp>
        <p:nvSpPr>
          <p:cNvPr id="2381" name="Google Shape;2381;gebe1d2d615_1_2932"/>
          <p:cNvSpPr txBox="1"/>
          <p:nvPr/>
        </p:nvSpPr>
        <p:spPr>
          <a:xfrm>
            <a:off x="462825" y="1216000"/>
            <a:ext cx="6294900" cy="2955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GB" sz="1800">
                <a:solidFill>
                  <a:schemeClr val="lt1"/>
                </a:solidFill>
                <a:latin typeface="Montserrat"/>
                <a:ea typeface="Montserrat"/>
                <a:cs typeface="Montserrat"/>
                <a:sym typeface="Montserrat"/>
              </a:rPr>
              <a:t>For instance:</a:t>
            </a:r>
            <a:endParaRPr b="1" i="1"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If we throw a dice and determine the occurrence of 1 as a failure and all non-1’s as successes.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If we throw a dice frequently until 1 appears the third time.</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r = three failures.</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1">
                                            <p:txEl>
                                              <p:pRg end="0" st="0"/>
                                            </p:txEl>
                                          </p:spTgt>
                                        </p:tgtEl>
                                        <p:attrNameLst>
                                          <p:attrName>style.visibility</p:attrName>
                                        </p:attrNameLst>
                                      </p:cBhvr>
                                      <p:to>
                                        <p:strVal val="visible"/>
                                      </p:to>
                                    </p:set>
                                    <p:animEffect filter="fade" transition="in">
                                      <p:cBhvr>
                                        <p:cTn dur="1000"/>
                                        <p:tgtEl>
                                          <p:spTgt spid="23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1">
                                            <p:txEl>
                                              <p:pRg end="1" st="1"/>
                                            </p:txEl>
                                          </p:spTgt>
                                        </p:tgtEl>
                                        <p:attrNameLst>
                                          <p:attrName>style.visibility</p:attrName>
                                        </p:attrNameLst>
                                      </p:cBhvr>
                                      <p:to>
                                        <p:strVal val="visible"/>
                                      </p:to>
                                    </p:set>
                                    <p:animEffect filter="fade" transition="in">
                                      <p:cBhvr>
                                        <p:cTn dur="1000"/>
                                        <p:tgtEl>
                                          <p:spTgt spid="23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1">
                                            <p:txEl>
                                              <p:pRg end="2" st="2"/>
                                            </p:txEl>
                                          </p:spTgt>
                                        </p:tgtEl>
                                        <p:attrNameLst>
                                          <p:attrName>style.visibility</p:attrName>
                                        </p:attrNameLst>
                                      </p:cBhvr>
                                      <p:to>
                                        <p:strVal val="visible"/>
                                      </p:to>
                                    </p:set>
                                    <p:animEffect filter="fade" transition="in">
                                      <p:cBhvr>
                                        <p:cTn dur="1000"/>
                                        <p:tgtEl>
                                          <p:spTgt spid="23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1">
                                            <p:txEl>
                                              <p:pRg end="3" st="3"/>
                                            </p:txEl>
                                          </p:spTgt>
                                        </p:tgtEl>
                                        <p:attrNameLst>
                                          <p:attrName>style.visibility</p:attrName>
                                        </p:attrNameLst>
                                      </p:cBhvr>
                                      <p:to>
                                        <p:strVal val="visible"/>
                                      </p:to>
                                    </p:set>
                                    <p:animEffect filter="fade" transition="in">
                                      <p:cBhvr>
                                        <p:cTn dur="1000"/>
                                        <p:tgtEl>
                                          <p:spTgt spid="238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sp>
        <p:nvSpPr>
          <p:cNvPr id="2386" name="Google Shape;2386;gebe1d2d615_1_293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Set of Outcomes</a:t>
            </a:r>
            <a:endParaRPr>
              <a:solidFill>
                <a:schemeClr val="lt2"/>
              </a:solidFill>
              <a:latin typeface="Montserrat ExtraBold"/>
              <a:ea typeface="Montserrat ExtraBold"/>
              <a:cs typeface="Montserrat ExtraBold"/>
              <a:sym typeface="Montserrat ExtraBold"/>
            </a:endParaRPr>
          </a:p>
        </p:txBody>
      </p:sp>
      <p:sp>
        <p:nvSpPr>
          <p:cNvPr id="2387" name="Google Shape;2387;gebe1d2d615_1_2937"/>
          <p:cNvSpPr txBox="1"/>
          <p:nvPr/>
        </p:nvSpPr>
        <p:spPr>
          <a:xfrm>
            <a:off x="322450" y="1175900"/>
            <a:ext cx="67962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Finding the quantity of raw and used materials.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Survey of positive and negative reviews from public.</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By using the YES/ NO survey.</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Find the number of male and female employees in an organization.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Number of votes collected by a candidate,</a:t>
            </a:r>
            <a:endParaRPr sz="1800">
              <a:solidFill>
                <a:schemeClr val="lt1"/>
              </a:solidFill>
              <a:latin typeface="Montserrat Medium"/>
              <a:ea typeface="Montserrat Medium"/>
              <a:cs typeface="Montserrat Medium"/>
              <a:sym typeface="Montserrat Medium"/>
            </a:endParaRPr>
          </a:p>
          <a:p>
            <a:pPr indent="-342900" lvl="1" marL="13716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0 or 1 probability.</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7">
                                            <p:txEl>
                                              <p:pRg end="0" st="0"/>
                                            </p:txEl>
                                          </p:spTgt>
                                        </p:tgtEl>
                                        <p:attrNameLst>
                                          <p:attrName>style.visibility</p:attrName>
                                        </p:attrNameLst>
                                      </p:cBhvr>
                                      <p:to>
                                        <p:strVal val="visible"/>
                                      </p:to>
                                    </p:set>
                                    <p:animEffect filter="fade" transition="in">
                                      <p:cBhvr>
                                        <p:cTn dur="1000"/>
                                        <p:tgtEl>
                                          <p:spTgt spid="23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7">
                                            <p:txEl>
                                              <p:pRg end="1" st="1"/>
                                            </p:txEl>
                                          </p:spTgt>
                                        </p:tgtEl>
                                        <p:attrNameLst>
                                          <p:attrName>style.visibility</p:attrName>
                                        </p:attrNameLst>
                                      </p:cBhvr>
                                      <p:to>
                                        <p:strVal val="visible"/>
                                      </p:to>
                                    </p:set>
                                    <p:animEffect filter="fade" transition="in">
                                      <p:cBhvr>
                                        <p:cTn dur="1000"/>
                                        <p:tgtEl>
                                          <p:spTgt spid="23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7">
                                            <p:txEl>
                                              <p:pRg end="2" st="2"/>
                                            </p:txEl>
                                          </p:spTgt>
                                        </p:tgtEl>
                                        <p:attrNameLst>
                                          <p:attrName>style.visibility</p:attrName>
                                        </p:attrNameLst>
                                      </p:cBhvr>
                                      <p:to>
                                        <p:strVal val="visible"/>
                                      </p:to>
                                    </p:set>
                                    <p:animEffect filter="fade" transition="in">
                                      <p:cBhvr>
                                        <p:cTn dur="1000"/>
                                        <p:tgtEl>
                                          <p:spTgt spid="23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7">
                                            <p:txEl>
                                              <p:pRg end="3" st="3"/>
                                            </p:txEl>
                                          </p:spTgt>
                                        </p:tgtEl>
                                        <p:attrNameLst>
                                          <p:attrName>style.visibility</p:attrName>
                                        </p:attrNameLst>
                                      </p:cBhvr>
                                      <p:to>
                                        <p:strVal val="visible"/>
                                      </p:to>
                                    </p:set>
                                    <p:animEffect filter="fade" transition="in">
                                      <p:cBhvr>
                                        <p:cTn dur="1000"/>
                                        <p:tgtEl>
                                          <p:spTgt spid="23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7">
                                            <p:txEl>
                                              <p:pRg end="4" st="4"/>
                                            </p:txEl>
                                          </p:spTgt>
                                        </p:tgtEl>
                                        <p:attrNameLst>
                                          <p:attrName>style.visibility</p:attrName>
                                        </p:attrNameLst>
                                      </p:cBhvr>
                                      <p:to>
                                        <p:strVal val="visible"/>
                                      </p:to>
                                    </p:set>
                                    <p:animEffect filter="fade" transition="in">
                                      <p:cBhvr>
                                        <p:cTn dur="1000"/>
                                        <p:tgtEl>
                                          <p:spTgt spid="23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7">
                                            <p:txEl>
                                              <p:pRg end="5" st="5"/>
                                            </p:txEl>
                                          </p:spTgt>
                                        </p:tgtEl>
                                        <p:attrNameLst>
                                          <p:attrName>style.visibility</p:attrName>
                                        </p:attrNameLst>
                                      </p:cBhvr>
                                      <p:to>
                                        <p:strVal val="visible"/>
                                      </p:to>
                                    </p:set>
                                    <p:animEffect filter="fade" transition="in">
                                      <p:cBhvr>
                                        <p:cTn dur="1000"/>
                                        <p:tgtEl>
                                          <p:spTgt spid="238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gebe1d2d615_1_294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Properties</a:t>
            </a:r>
            <a:endParaRPr>
              <a:solidFill>
                <a:schemeClr val="lt2"/>
              </a:solidFill>
              <a:latin typeface="Montserrat ExtraBold"/>
              <a:ea typeface="Montserrat ExtraBold"/>
              <a:cs typeface="Montserrat ExtraBold"/>
              <a:sym typeface="Montserrat ExtraBold"/>
            </a:endParaRPr>
          </a:p>
        </p:txBody>
      </p:sp>
      <p:sp>
        <p:nvSpPr>
          <p:cNvPr id="2393" name="Google Shape;2393;gebe1d2d615_1_2942"/>
          <p:cNvSpPr txBox="1"/>
          <p:nvPr/>
        </p:nvSpPr>
        <p:spPr>
          <a:xfrm>
            <a:off x="365875" y="1301850"/>
            <a:ext cx="55998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True or false, success or failure, yes or no.</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 number of independent trials or a fixed number of n times repeated trials.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Number of success is calculated out of n independent trials.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Every trial is an independent trial.</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3">
                                            <p:txEl>
                                              <p:pRg end="0" st="0"/>
                                            </p:txEl>
                                          </p:spTgt>
                                        </p:tgtEl>
                                        <p:attrNameLst>
                                          <p:attrName>style.visibility</p:attrName>
                                        </p:attrNameLst>
                                      </p:cBhvr>
                                      <p:to>
                                        <p:strVal val="visible"/>
                                      </p:to>
                                    </p:set>
                                    <p:animEffect filter="fade" transition="in">
                                      <p:cBhvr>
                                        <p:cTn dur="1000"/>
                                        <p:tgtEl>
                                          <p:spTgt spid="23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3">
                                            <p:txEl>
                                              <p:pRg end="1" st="1"/>
                                            </p:txEl>
                                          </p:spTgt>
                                        </p:tgtEl>
                                        <p:attrNameLst>
                                          <p:attrName>style.visibility</p:attrName>
                                        </p:attrNameLst>
                                      </p:cBhvr>
                                      <p:to>
                                        <p:strVal val="visible"/>
                                      </p:to>
                                    </p:set>
                                    <p:animEffect filter="fade" transition="in">
                                      <p:cBhvr>
                                        <p:cTn dur="1000"/>
                                        <p:tgtEl>
                                          <p:spTgt spid="23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3">
                                            <p:txEl>
                                              <p:pRg end="2" st="2"/>
                                            </p:txEl>
                                          </p:spTgt>
                                        </p:tgtEl>
                                        <p:attrNameLst>
                                          <p:attrName>style.visibility</p:attrName>
                                        </p:attrNameLst>
                                      </p:cBhvr>
                                      <p:to>
                                        <p:strVal val="visible"/>
                                      </p:to>
                                    </p:set>
                                    <p:animEffect filter="fade" transition="in">
                                      <p:cBhvr>
                                        <p:cTn dur="1000"/>
                                        <p:tgtEl>
                                          <p:spTgt spid="23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3">
                                            <p:txEl>
                                              <p:pRg end="3" st="3"/>
                                            </p:txEl>
                                          </p:spTgt>
                                        </p:tgtEl>
                                        <p:attrNameLst>
                                          <p:attrName>style.visibility</p:attrName>
                                        </p:attrNameLst>
                                      </p:cBhvr>
                                      <p:to>
                                        <p:strVal val="visible"/>
                                      </p:to>
                                    </p:set>
                                    <p:animEffect filter="fade" transition="in">
                                      <p:cBhvr>
                                        <p:cTn dur="1000"/>
                                        <p:tgtEl>
                                          <p:spTgt spid="239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sp>
        <p:nvSpPr>
          <p:cNvPr id="2398" name="Google Shape;2398;gebe1d2d615_1_294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
        <p:nvSpPr>
          <p:cNvPr id="2399" name="Google Shape;2399;gebe1d2d615_1_2947"/>
          <p:cNvSpPr txBox="1"/>
          <p:nvPr/>
        </p:nvSpPr>
        <p:spPr>
          <a:xfrm>
            <a:off x="365875" y="1173075"/>
            <a:ext cx="5599800" cy="2955300"/>
          </a:xfrm>
          <a:prstGeom prst="rect">
            <a:avLst/>
          </a:prstGeom>
          <a:noFill/>
          <a:ln>
            <a:noFill/>
          </a:ln>
        </p:spPr>
        <p:txBody>
          <a:bodyPr anchorCtr="0" anchor="t" bIns="91425" lIns="91425" spcFirstLastPara="1" rIns="91425" wrap="square" tIns="91425">
            <a:spAutoFit/>
          </a:bodyPr>
          <a:lstStyle/>
          <a:p>
            <a:pPr indent="0" lvl="0" marL="914400" rtl="0" algn="l">
              <a:lnSpc>
                <a:spcPct val="150000"/>
              </a:lnSpc>
              <a:spcBef>
                <a:spcPts val="0"/>
              </a:spcBef>
              <a:spcAft>
                <a:spcPts val="0"/>
              </a:spcAft>
              <a:buNone/>
            </a:pPr>
            <a:r>
              <a:rPr lang="en-GB" sz="1800">
                <a:solidFill>
                  <a:schemeClr val="lt1"/>
                </a:solidFill>
                <a:latin typeface="Montserrat Medium"/>
                <a:ea typeface="Montserrat Medium"/>
                <a:cs typeface="Montserrat Medium"/>
                <a:sym typeface="Montserrat Medium"/>
              </a:rPr>
              <a:t>b(x; n, P) = nCx * Px * (1 – P)n – x</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Check the probability of getting “x” successes in “n” independent trials of a binomial experiment.</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Type of probability distribution in statistics that has two possible outcomes.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Two parameters n and p.</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9">
                                            <p:txEl>
                                              <p:pRg end="0" st="0"/>
                                            </p:txEl>
                                          </p:spTgt>
                                        </p:tgtEl>
                                        <p:attrNameLst>
                                          <p:attrName>style.visibility</p:attrName>
                                        </p:attrNameLst>
                                      </p:cBhvr>
                                      <p:to>
                                        <p:strVal val="visible"/>
                                      </p:to>
                                    </p:set>
                                    <p:animEffect filter="fade" transition="in">
                                      <p:cBhvr>
                                        <p:cTn dur="1000"/>
                                        <p:tgtEl>
                                          <p:spTgt spid="23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9">
                                            <p:txEl>
                                              <p:pRg end="1" st="1"/>
                                            </p:txEl>
                                          </p:spTgt>
                                        </p:tgtEl>
                                        <p:attrNameLst>
                                          <p:attrName>style.visibility</p:attrName>
                                        </p:attrNameLst>
                                      </p:cBhvr>
                                      <p:to>
                                        <p:strVal val="visible"/>
                                      </p:to>
                                    </p:set>
                                    <p:animEffect filter="fade" transition="in">
                                      <p:cBhvr>
                                        <p:cTn dur="1000"/>
                                        <p:tgtEl>
                                          <p:spTgt spid="23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9">
                                            <p:txEl>
                                              <p:pRg end="2" st="2"/>
                                            </p:txEl>
                                          </p:spTgt>
                                        </p:tgtEl>
                                        <p:attrNameLst>
                                          <p:attrName>style.visibility</p:attrName>
                                        </p:attrNameLst>
                                      </p:cBhvr>
                                      <p:to>
                                        <p:strVal val="visible"/>
                                      </p:to>
                                    </p:set>
                                    <p:animEffect filter="fade" transition="in">
                                      <p:cBhvr>
                                        <p:cTn dur="1000"/>
                                        <p:tgtEl>
                                          <p:spTgt spid="23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9">
                                            <p:txEl>
                                              <p:pRg end="3" st="3"/>
                                            </p:txEl>
                                          </p:spTgt>
                                        </p:tgtEl>
                                        <p:attrNameLst>
                                          <p:attrName>style.visibility</p:attrName>
                                        </p:attrNameLst>
                                      </p:cBhvr>
                                      <p:to>
                                        <p:strVal val="visible"/>
                                      </p:to>
                                    </p:set>
                                    <p:animEffect filter="fade" transition="in">
                                      <p:cBhvr>
                                        <p:cTn dur="1000"/>
                                        <p:tgtEl>
                                          <p:spTgt spid="239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e672268506_0_175"/>
          <p:cNvSpPr txBox="1"/>
          <p:nvPr>
            <p:ph idx="1" type="body"/>
          </p:nvPr>
        </p:nvSpPr>
        <p:spPr>
          <a:xfrm>
            <a:off x="828000" y="924300"/>
            <a:ext cx="5912700" cy="34761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Would you buy a house next to a volcano?</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How about one on an earthquake fault?</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Most people take probability of a natural disaster into account when moving into a particular area.</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If a state is hit every year with a major hurricane. But when an area has never experienced a hurricane before then the probability is much lower.</a:t>
            </a:r>
            <a:endParaRPr sz="1700">
              <a:latin typeface="Montserrat Medium"/>
              <a:ea typeface="Montserrat Medium"/>
              <a:cs typeface="Montserrat Medium"/>
              <a:sym typeface="Montserrat Medium"/>
            </a:endParaRPr>
          </a:p>
        </p:txBody>
      </p:sp>
      <p:sp>
        <p:nvSpPr>
          <p:cNvPr id="503" name="Google Shape;503;ge672268506_0_175"/>
          <p:cNvSpPr txBox="1"/>
          <p:nvPr>
            <p:ph type="title"/>
          </p:nvPr>
        </p:nvSpPr>
        <p:spPr>
          <a:xfrm>
            <a:off x="396000" y="394800"/>
            <a:ext cx="7671000" cy="5295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Real-life applications - </a:t>
            </a:r>
            <a:r>
              <a:rPr i="1" lang="en-GB">
                <a:solidFill>
                  <a:schemeClr val="lt2"/>
                </a:solidFill>
                <a:latin typeface="Montserrat ExtraBold"/>
                <a:ea typeface="Montserrat ExtraBold"/>
                <a:cs typeface="Montserrat ExtraBold"/>
                <a:sym typeface="Montserrat ExtraBold"/>
              </a:rPr>
              <a:t>Natural Disasters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xEl>
                                              <p:pRg end="0" st="0"/>
                                            </p:txEl>
                                          </p:spTgt>
                                        </p:tgtEl>
                                        <p:attrNameLst>
                                          <p:attrName>style.visibility</p:attrName>
                                        </p:attrNameLst>
                                      </p:cBhvr>
                                      <p:to>
                                        <p:strVal val="visible"/>
                                      </p:to>
                                    </p:set>
                                    <p:animEffect filter="fade" transition="in">
                                      <p:cBhvr>
                                        <p:cTn dur="1000"/>
                                        <p:tgtEl>
                                          <p:spTgt spid="5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xEl>
                                              <p:pRg end="1" st="1"/>
                                            </p:txEl>
                                          </p:spTgt>
                                        </p:tgtEl>
                                        <p:attrNameLst>
                                          <p:attrName>style.visibility</p:attrName>
                                        </p:attrNameLst>
                                      </p:cBhvr>
                                      <p:to>
                                        <p:strVal val="visible"/>
                                      </p:to>
                                    </p:set>
                                    <p:animEffect filter="fade" transition="in">
                                      <p:cBhvr>
                                        <p:cTn dur="1000"/>
                                        <p:tgtEl>
                                          <p:spTgt spid="5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xEl>
                                              <p:pRg end="2" st="2"/>
                                            </p:txEl>
                                          </p:spTgt>
                                        </p:tgtEl>
                                        <p:attrNameLst>
                                          <p:attrName>style.visibility</p:attrName>
                                        </p:attrNameLst>
                                      </p:cBhvr>
                                      <p:to>
                                        <p:strVal val="visible"/>
                                      </p:to>
                                    </p:set>
                                    <p:animEffect filter="fade" transition="in">
                                      <p:cBhvr>
                                        <p:cTn dur="1000"/>
                                        <p:tgtEl>
                                          <p:spTgt spid="5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xEl>
                                              <p:pRg end="3" st="3"/>
                                            </p:txEl>
                                          </p:spTgt>
                                        </p:tgtEl>
                                        <p:attrNameLst>
                                          <p:attrName>style.visibility</p:attrName>
                                        </p:attrNameLst>
                                      </p:cBhvr>
                                      <p:to>
                                        <p:strVal val="visible"/>
                                      </p:to>
                                    </p:set>
                                    <p:animEffect filter="fade" transition="in">
                                      <p:cBhvr>
                                        <p:cTn dur="1000"/>
                                        <p:tgtEl>
                                          <p:spTgt spid="50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3" name="Shape 2403"/>
        <p:cNvGrpSpPr/>
        <p:nvPr/>
      </p:nvGrpSpPr>
      <p:grpSpPr>
        <a:xfrm>
          <a:off x="0" y="0"/>
          <a:ext cx="0" cy="0"/>
          <a:chOff x="0" y="0"/>
          <a:chExt cx="0" cy="0"/>
        </a:xfrm>
      </p:grpSpPr>
      <p:sp>
        <p:nvSpPr>
          <p:cNvPr id="2404" name="Google Shape;2404;gebe1d2d615_1_295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
        <p:nvSpPr>
          <p:cNvPr id="2405" name="Google Shape;2405;gebe1d2d615_1_2952"/>
          <p:cNvSpPr txBox="1"/>
          <p:nvPr/>
        </p:nvSpPr>
        <p:spPr>
          <a:xfrm>
            <a:off x="365875" y="1271325"/>
            <a:ext cx="65523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Two parameters n and p used in a binomial distribution.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 states the number of times the experiment runs.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 tells the probability of any one outcome. </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5">
                                            <p:txEl>
                                              <p:pRg end="0" st="0"/>
                                            </p:txEl>
                                          </p:spTgt>
                                        </p:tgtEl>
                                        <p:attrNameLst>
                                          <p:attrName>style.visibility</p:attrName>
                                        </p:attrNameLst>
                                      </p:cBhvr>
                                      <p:to>
                                        <p:strVal val="visible"/>
                                      </p:to>
                                    </p:set>
                                    <p:animEffect filter="fade" transition="in">
                                      <p:cBhvr>
                                        <p:cTn dur="1000"/>
                                        <p:tgtEl>
                                          <p:spTgt spid="24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5">
                                            <p:txEl>
                                              <p:pRg end="1" st="1"/>
                                            </p:txEl>
                                          </p:spTgt>
                                        </p:tgtEl>
                                        <p:attrNameLst>
                                          <p:attrName>style.visibility</p:attrName>
                                        </p:attrNameLst>
                                      </p:cBhvr>
                                      <p:to>
                                        <p:strVal val="visible"/>
                                      </p:to>
                                    </p:set>
                                    <p:animEffect filter="fade" transition="in">
                                      <p:cBhvr>
                                        <p:cTn dur="1000"/>
                                        <p:tgtEl>
                                          <p:spTgt spid="24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5">
                                            <p:txEl>
                                              <p:pRg end="2" st="2"/>
                                            </p:txEl>
                                          </p:spTgt>
                                        </p:tgtEl>
                                        <p:attrNameLst>
                                          <p:attrName>style.visibility</p:attrName>
                                        </p:attrNameLst>
                                      </p:cBhvr>
                                      <p:to>
                                        <p:strVal val="visible"/>
                                      </p:to>
                                    </p:set>
                                    <p:animEffect filter="fade" transition="in">
                                      <p:cBhvr>
                                        <p:cTn dur="1000"/>
                                        <p:tgtEl>
                                          <p:spTgt spid="240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gebe1d2d615_1_295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
        <p:nvSpPr>
          <p:cNvPr id="2411" name="Google Shape;2411;gebe1d2d615_1_2957"/>
          <p:cNvSpPr txBox="1"/>
          <p:nvPr/>
        </p:nvSpPr>
        <p:spPr>
          <a:xfrm>
            <a:off x="365875" y="1271325"/>
            <a:ext cx="56901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Suppose a die is thrown randomly 10 times, then the probability of getting 2 for anyone throw is 1/6.</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When you throw the dice 10 times, </a:t>
            </a:r>
            <a:endParaRPr sz="1800">
              <a:solidFill>
                <a:schemeClr val="lt1"/>
              </a:solidFill>
              <a:latin typeface="Montserrat Medium"/>
              <a:ea typeface="Montserrat Medium"/>
              <a:cs typeface="Montserrat Medium"/>
              <a:sym typeface="Montserrat Medium"/>
            </a:endParaRPr>
          </a:p>
          <a:p>
            <a:pPr indent="-342900" lvl="1" marL="13716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 = 10 and p = 1/6. </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1">
                                            <p:txEl>
                                              <p:pRg end="0" st="0"/>
                                            </p:txEl>
                                          </p:spTgt>
                                        </p:tgtEl>
                                        <p:attrNameLst>
                                          <p:attrName>style.visibility</p:attrName>
                                        </p:attrNameLst>
                                      </p:cBhvr>
                                      <p:to>
                                        <p:strVal val="visible"/>
                                      </p:to>
                                    </p:set>
                                    <p:animEffect filter="fade" transition="in">
                                      <p:cBhvr>
                                        <p:cTn dur="1000"/>
                                        <p:tgtEl>
                                          <p:spTgt spid="24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1">
                                            <p:txEl>
                                              <p:pRg end="1" st="1"/>
                                            </p:txEl>
                                          </p:spTgt>
                                        </p:tgtEl>
                                        <p:attrNameLst>
                                          <p:attrName>style.visibility</p:attrName>
                                        </p:attrNameLst>
                                      </p:cBhvr>
                                      <p:to>
                                        <p:strVal val="visible"/>
                                      </p:to>
                                    </p:set>
                                    <p:animEffect filter="fade" transition="in">
                                      <p:cBhvr>
                                        <p:cTn dur="1000"/>
                                        <p:tgtEl>
                                          <p:spTgt spid="24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1">
                                            <p:txEl>
                                              <p:pRg end="2" st="2"/>
                                            </p:txEl>
                                          </p:spTgt>
                                        </p:tgtEl>
                                        <p:attrNameLst>
                                          <p:attrName>style.visibility</p:attrName>
                                        </p:attrNameLst>
                                      </p:cBhvr>
                                      <p:to>
                                        <p:strVal val="visible"/>
                                      </p:to>
                                    </p:set>
                                    <p:animEffect filter="fade" transition="in">
                                      <p:cBhvr>
                                        <p:cTn dur="1000"/>
                                        <p:tgtEl>
                                          <p:spTgt spid="241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gebe1d2d615_1_296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Criteria</a:t>
            </a:r>
            <a:endParaRPr>
              <a:solidFill>
                <a:schemeClr val="lt2"/>
              </a:solidFill>
              <a:latin typeface="Montserrat ExtraBold"/>
              <a:ea typeface="Montserrat ExtraBold"/>
              <a:cs typeface="Montserrat ExtraBold"/>
              <a:sym typeface="Montserrat ExtraBold"/>
            </a:endParaRPr>
          </a:p>
        </p:txBody>
      </p:sp>
      <p:sp>
        <p:nvSpPr>
          <p:cNvPr id="2417" name="Google Shape;2417;gebe1d2d615_1_2962"/>
          <p:cNvSpPr txBox="1"/>
          <p:nvPr/>
        </p:nvSpPr>
        <p:spPr>
          <a:xfrm>
            <a:off x="365875" y="1193125"/>
            <a:ext cx="65022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Number of observations or trials is fixed.</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of something happening if you do it a certain number of times.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If you toss a coin once, your probability of getting a tails is 50%.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If you toss a coin a 20 times, your probability of getting a tails is very, very close to 100%.</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7">
                                            <p:txEl>
                                              <p:pRg end="0" st="0"/>
                                            </p:txEl>
                                          </p:spTgt>
                                        </p:tgtEl>
                                        <p:attrNameLst>
                                          <p:attrName>style.visibility</p:attrName>
                                        </p:attrNameLst>
                                      </p:cBhvr>
                                      <p:to>
                                        <p:strVal val="visible"/>
                                      </p:to>
                                    </p:set>
                                    <p:animEffect filter="fade" transition="in">
                                      <p:cBhvr>
                                        <p:cTn dur="1000"/>
                                        <p:tgtEl>
                                          <p:spTgt spid="24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7">
                                            <p:txEl>
                                              <p:pRg end="1" st="1"/>
                                            </p:txEl>
                                          </p:spTgt>
                                        </p:tgtEl>
                                        <p:attrNameLst>
                                          <p:attrName>style.visibility</p:attrName>
                                        </p:attrNameLst>
                                      </p:cBhvr>
                                      <p:to>
                                        <p:strVal val="visible"/>
                                      </p:to>
                                    </p:set>
                                    <p:animEffect filter="fade" transition="in">
                                      <p:cBhvr>
                                        <p:cTn dur="1000"/>
                                        <p:tgtEl>
                                          <p:spTgt spid="24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7">
                                            <p:txEl>
                                              <p:pRg end="2" st="2"/>
                                            </p:txEl>
                                          </p:spTgt>
                                        </p:tgtEl>
                                        <p:attrNameLst>
                                          <p:attrName>style.visibility</p:attrName>
                                        </p:attrNameLst>
                                      </p:cBhvr>
                                      <p:to>
                                        <p:strVal val="visible"/>
                                      </p:to>
                                    </p:set>
                                    <p:animEffect filter="fade" transition="in">
                                      <p:cBhvr>
                                        <p:cTn dur="1000"/>
                                        <p:tgtEl>
                                          <p:spTgt spid="24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7">
                                            <p:txEl>
                                              <p:pRg end="3" st="3"/>
                                            </p:txEl>
                                          </p:spTgt>
                                        </p:tgtEl>
                                        <p:attrNameLst>
                                          <p:attrName>style.visibility</p:attrName>
                                        </p:attrNameLst>
                                      </p:cBhvr>
                                      <p:to>
                                        <p:strVal val="visible"/>
                                      </p:to>
                                    </p:set>
                                    <p:animEffect filter="fade" transition="in">
                                      <p:cBhvr>
                                        <p:cTn dur="1000"/>
                                        <p:tgtEl>
                                          <p:spTgt spid="241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sp>
        <p:nvSpPr>
          <p:cNvPr id="2422" name="Google Shape;2422;gebe1d2d615_1_296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Criteria</a:t>
            </a:r>
            <a:endParaRPr>
              <a:solidFill>
                <a:schemeClr val="lt2"/>
              </a:solidFill>
              <a:latin typeface="Montserrat ExtraBold"/>
              <a:ea typeface="Montserrat ExtraBold"/>
              <a:cs typeface="Montserrat ExtraBold"/>
              <a:sym typeface="Montserrat ExtraBold"/>
            </a:endParaRPr>
          </a:p>
        </p:txBody>
      </p:sp>
      <p:sp>
        <p:nvSpPr>
          <p:cNvPr id="2423" name="Google Shape;2423;gebe1d2d615_1_2967"/>
          <p:cNvSpPr txBox="1"/>
          <p:nvPr/>
        </p:nvSpPr>
        <p:spPr>
          <a:xfrm>
            <a:off x="365875" y="1271325"/>
            <a:ext cx="57102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Each observation or trial is independent.</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None of your trials have an effect on the probability of the next trial.</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of success is exactly the same from one trial to another.</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3">
                                            <p:txEl>
                                              <p:pRg end="0" st="0"/>
                                            </p:txEl>
                                          </p:spTgt>
                                        </p:tgtEl>
                                        <p:attrNameLst>
                                          <p:attrName>style.visibility</p:attrName>
                                        </p:attrNameLst>
                                      </p:cBhvr>
                                      <p:to>
                                        <p:strVal val="visible"/>
                                      </p:to>
                                    </p:set>
                                    <p:animEffect filter="fade" transition="in">
                                      <p:cBhvr>
                                        <p:cTn dur="1000"/>
                                        <p:tgtEl>
                                          <p:spTgt spid="24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3">
                                            <p:txEl>
                                              <p:pRg end="1" st="1"/>
                                            </p:txEl>
                                          </p:spTgt>
                                        </p:tgtEl>
                                        <p:attrNameLst>
                                          <p:attrName>style.visibility</p:attrName>
                                        </p:attrNameLst>
                                      </p:cBhvr>
                                      <p:to>
                                        <p:strVal val="visible"/>
                                      </p:to>
                                    </p:set>
                                    <p:animEffect filter="fade" transition="in">
                                      <p:cBhvr>
                                        <p:cTn dur="1000"/>
                                        <p:tgtEl>
                                          <p:spTgt spid="24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3">
                                            <p:txEl>
                                              <p:pRg end="2" st="2"/>
                                            </p:txEl>
                                          </p:spTgt>
                                        </p:tgtEl>
                                        <p:attrNameLst>
                                          <p:attrName>style.visibility</p:attrName>
                                        </p:attrNameLst>
                                      </p:cBhvr>
                                      <p:to>
                                        <p:strVal val="visible"/>
                                      </p:to>
                                    </p:set>
                                    <p:animEffect filter="fade" transition="in">
                                      <p:cBhvr>
                                        <p:cTn dur="1000"/>
                                        <p:tgtEl>
                                          <p:spTgt spid="242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 name="Shape 2427"/>
        <p:cNvGrpSpPr/>
        <p:nvPr/>
      </p:nvGrpSpPr>
      <p:grpSpPr>
        <a:xfrm>
          <a:off x="0" y="0"/>
          <a:ext cx="0" cy="0"/>
          <a:chOff x="0" y="0"/>
          <a:chExt cx="0" cy="0"/>
        </a:xfrm>
      </p:grpSpPr>
      <p:sp>
        <p:nvSpPr>
          <p:cNvPr id="2428" name="Google Shape;2428;gebe1d2d615_1_297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 for Random Variable X</a:t>
            </a:r>
            <a:endParaRPr>
              <a:solidFill>
                <a:schemeClr val="lt2"/>
              </a:solidFill>
              <a:latin typeface="Montserrat ExtraBold"/>
              <a:ea typeface="Montserrat ExtraBold"/>
              <a:cs typeface="Montserrat ExtraBold"/>
              <a:sym typeface="Montserrat ExtraBold"/>
            </a:endParaRPr>
          </a:p>
        </p:txBody>
      </p:sp>
      <p:sp>
        <p:nvSpPr>
          <p:cNvPr id="2429" name="Google Shape;2429;gebe1d2d615_1_2972"/>
          <p:cNvSpPr txBox="1"/>
          <p:nvPr/>
        </p:nvSpPr>
        <p:spPr>
          <a:xfrm>
            <a:off x="365875" y="1271325"/>
            <a:ext cx="6311700" cy="2955300"/>
          </a:xfrm>
          <a:prstGeom prst="rect">
            <a:avLst/>
          </a:prstGeom>
          <a:noFill/>
          <a:ln>
            <a:noFill/>
          </a:ln>
        </p:spPr>
        <p:txBody>
          <a:bodyPr anchorCtr="0" anchor="t" bIns="91425" lIns="91425" spcFirstLastPara="1" rIns="91425" wrap="square" tIns="91425">
            <a:spAutoFit/>
          </a:bodyPr>
          <a:lstStyle/>
          <a:p>
            <a:pPr indent="-342900" lvl="0"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P(x) = </a:t>
            </a:r>
            <a:r>
              <a:rPr baseline="30000" lang="en-GB" sz="1800">
                <a:solidFill>
                  <a:schemeClr val="lt1"/>
                </a:solidFill>
                <a:latin typeface="Montserrat Medium"/>
                <a:ea typeface="Montserrat Medium"/>
                <a:cs typeface="Montserrat Medium"/>
                <a:sym typeface="Montserrat Medium"/>
              </a:rPr>
              <a:t>n</a:t>
            </a:r>
            <a:r>
              <a:rPr lang="en-GB" sz="1800">
                <a:solidFill>
                  <a:schemeClr val="lt1"/>
                </a:solidFill>
                <a:latin typeface="Montserrat Medium"/>
                <a:ea typeface="Montserrat Medium"/>
                <a:cs typeface="Montserrat Medium"/>
                <a:sym typeface="Montserrat Medium"/>
              </a:rPr>
              <a:t>C</a:t>
            </a:r>
            <a:r>
              <a:rPr baseline="-25000" lang="en-GB" sz="1800">
                <a:solidFill>
                  <a:schemeClr val="lt1"/>
                </a:solidFill>
                <a:latin typeface="Montserrat Medium"/>
                <a:ea typeface="Montserrat Medium"/>
                <a:cs typeface="Montserrat Medium"/>
                <a:sym typeface="Montserrat Medium"/>
              </a:rPr>
              <a:t>r · </a:t>
            </a:r>
            <a:r>
              <a:rPr lang="en-GB" sz="1800">
                <a:solidFill>
                  <a:schemeClr val="lt1"/>
                </a:solidFill>
                <a:latin typeface="Montserrat Medium"/>
                <a:ea typeface="Montserrat Medium"/>
                <a:cs typeface="Montserrat Medium"/>
                <a:sym typeface="Montserrat Medium"/>
              </a:rPr>
              <a:t>p</a:t>
            </a:r>
            <a:r>
              <a:rPr baseline="30000" lang="en-GB" sz="1800">
                <a:solidFill>
                  <a:schemeClr val="lt1"/>
                </a:solidFill>
                <a:latin typeface="Montserrat Medium"/>
                <a:ea typeface="Montserrat Medium"/>
                <a:cs typeface="Montserrat Medium"/>
                <a:sym typeface="Montserrat Medium"/>
              </a:rPr>
              <a:t>r </a:t>
            </a:r>
            <a:r>
              <a:rPr lang="en-GB" sz="1800">
                <a:solidFill>
                  <a:schemeClr val="lt1"/>
                </a:solidFill>
                <a:latin typeface="Montserrat Medium"/>
                <a:ea typeface="Montserrat Medium"/>
                <a:cs typeface="Montserrat Medium"/>
                <a:sym typeface="Montserrat Medium"/>
              </a:rPr>
              <a:t>(1 − p)</a:t>
            </a:r>
            <a:r>
              <a:rPr baseline="30000" lang="en-GB" sz="1800">
                <a:solidFill>
                  <a:schemeClr val="lt1"/>
                </a:solidFill>
                <a:latin typeface="Montserrat Medium"/>
                <a:ea typeface="Montserrat Medium"/>
                <a:cs typeface="Montserrat Medium"/>
                <a:sym typeface="Montserrat Medium"/>
              </a:rPr>
              <a:t>n−r</a:t>
            </a:r>
            <a:endParaRPr baseline="30000"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800">
                <a:solidFill>
                  <a:schemeClr val="lt1"/>
                </a:solidFill>
                <a:latin typeface="Montserrat Medium"/>
                <a:ea typeface="Montserrat Medium"/>
                <a:cs typeface="Montserrat Medium"/>
                <a:sym typeface="Montserrat Medium"/>
              </a:rPr>
              <a:t>Where,</a:t>
            </a:r>
            <a:endParaRPr sz="1800">
              <a:solidFill>
                <a:schemeClr val="lt1"/>
              </a:solidFill>
              <a:latin typeface="Montserrat Medium"/>
              <a:ea typeface="Montserrat Medium"/>
              <a:cs typeface="Montserrat Medium"/>
              <a:sym typeface="Montserrat Medium"/>
            </a:endParaRPr>
          </a:p>
          <a:p>
            <a:pPr indent="-342900" lvl="0"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 = total number of events.</a:t>
            </a:r>
            <a:endParaRPr sz="1800">
              <a:solidFill>
                <a:schemeClr val="lt1"/>
              </a:solidFill>
              <a:latin typeface="Montserrat Medium"/>
              <a:ea typeface="Montserrat Medium"/>
              <a:cs typeface="Montserrat Medium"/>
              <a:sym typeface="Montserrat Medium"/>
            </a:endParaRPr>
          </a:p>
          <a:p>
            <a:pPr indent="-342900" lvl="0"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r = total number of successful events.</a:t>
            </a:r>
            <a:endParaRPr sz="1800">
              <a:solidFill>
                <a:schemeClr val="lt1"/>
              </a:solidFill>
              <a:latin typeface="Montserrat Medium"/>
              <a:ea typeface="Montserrat Medium"/>
              <a:cs typeface="Montserrat Medium"/>
              <a:sym typeface="Montserrat Medium"/>
            </a:endParaRPr>
          </a:p>
          <a:p>
            <a:pPr indent="-342900" lvl="0"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 = probability of success on a single trial.</a:t>
            </a:r>
            <a:endParaRPr sz="1800">
              <a:solidFill>
                <a:schemeClr val="lt1"/>
              </a:solidFill>
              <a:latin typeface="Montserrat Medium"/>
              <a:ea typeface="Montserrat Medium"/>
              <a:cs typeface="Montserrat Medium"/>
              <a:sym typeface="Montserrat Medium"/>
            </a:endParaRPr>
          </a:p>
          <a:p>
            <a:pPr indent="-342900" lvl="0"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1-p = probability of failure i.e., 1 minus the probability of success.</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9">
                                            <p:txEl>
                                              <p:pRg end="0" st="0"/>
                                            </p:txEl>
                                          </p:spTgt>
                                        </p:tgtEl>
                                        <p:attrNameLst>
                                          <p:attrName>style.visibility</p:attrName>
                                        </p:attrNameLst>
                                      </p:cBhvr>
                                      <p:to>
                                        <p:strVal val="visible"/>
                                      </p:to>
                                    </p:set>
                                    <p:animEffect filter="fade" transition="in">
                                      <p:cBhvr>
                                        <p:cTn dur="1000"/>
                                        <p:tgtEl>
                                          <p:spTgt spid="24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9">
                                            <p:txEl>
                                              <p:pRg end="1" st="1"/>
                                            </p:txEl>
                                          </p:spTgt>
                                        </p:tgtEl>
                                        <p:attrNameLst>
                                          <p:attrName>style.visibility</p:attrName>
                                        </p:attrNameLst>
                                      </p:cBhvr>
                                      <p:to>
                                        <p:strVal val="visible"/>
                                      </p:to>
                                    </p:set>
                                    <p:animEffect filter="fade" transition="in">
                                      <p:cBhvr>
                                        <p:cTn dur="1000"/>
                                        <p:tgtEl>
                                          <p:spTgt spid="24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9">
                                            <p:txEl>
                                              <p:pRg end="2" st="2"/>
                                            </p:txEl>
                                          </p:spTgt>
                                        </p:tgtEl>
                                        <p:attrNameLst>
                                          <p:attrName>style.visibility</p:attrName>
                                        </p:attrNameLst>
                                      </p:cBhvr>
                                      <p:to>
                                        <p:strVal val="visible"/>
                                      </p:to>
                                    </p:set>
                                    <p:animEffect filter="fade" transition="in">
                                      <p:cBhvr>
                                        <p:cTn dur="1000"/>
                                        <p:tgtEl>
                                          <p:spTgt spid="24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9">
                                            <p:txEl>
                                              <p:pRg end="3" st="3"/>
                                            </p:txEl>
                                          </p:spTgt>
                                        </p:tgtEl>
                                        <p:attrNameLst>
                                          <p:attrName>style.visibility</p:attrName>
                                        </p:attrNameLst>
                                      </p:cBhvr>
                                      <p:to>
                                        <p:strVal val="visible"/>
                                      </p:to>
                                    </p:set>
                                    <p:animEffect filter="fade" transition="in">
                                      <p:cBhvr>
                                        <p:cTn dur="1000"/>
                                        <p:tgtEl>
                                          <p:spTgt spid="24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9">
                                            <p:txEl>
                                              <p:pRg end="4" st="4"/>
                                            </p:txEl>
                                          </p:spTgt>
                                        </p:tgtEl>
                                        <p:attrNameLst>
                                          <p:attrName>style.visibility</p:attrName>
                                        </p:attrNameLst>
                                      </p:cBhvr>
                                      <p:to>
                                        <p:strVal val="visible"/>
                                      </p:to>
                                    </p:set>
                                    <p:animEffect filter="fade" transition="in">
                                      <p:cBhvr>
                                        <p:cTn dur="1000"/>
                                        <p:tgtEl>
                                          <p:spTgt spid="242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9">
                                            <p:txEl>
                                              <p:pRg end="5" st="5"/>
                                            </p:txEl>
                                          </p:spTgt>
                                        </p:tgtEl>
                                        <p:attrNameLst>
                                          <p:attrName>style.visibility</p:attrName>
                                        </p:attrNameLst>
                                      </p:cBhvr>
                                      <p:to>
                                        <p:strVal val="visible"/>
                                      </p:to>
                                    </p:set>
                                    <p:animEffect filter="fade" transition="in">
                                      <p:cBhvr>
                                        <p:cTn dur="1000"/>
                                        <p:tgtEl>
                                          <p:spTgt spid="242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sp>
        <p:nvSpPr>
          <p:cNvPr id="2434" name="Google Shape;2434;gebe1d2d615_1_2977"/>
          <p:cNvSpPr txBox="1"/>
          <p:nvPr>
            <p:ph type="title"/>
          </p:nvPr>
        </p:nvSpPr>
        <p:spPr>
          <a:xfrm>
            <a:off x="365875" y="340900"/>
            <a:ext cx="6435300" cy="5814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Problem</a:t>
            </a:r>
            <a:endParaRPr>
              <a:solidFill>
                <a:schemeClr val="lt2"/>
              </a:solidFill>
              <a:latin typeface="Montserrat ExtraBold"/>
              <a:ea typeface="Montserrat ExtraBold"/>
              <a:cs typeface="Montserrat ExtraBold"/>
              <a:sym typeface="Montserrat ExtraBold"/>
            </a:endParaRPr>
          </a:p>
        </p:txBody>
      </p:sp>
      <p:sp>
        <p:nvSpPr>
          <p:cNvPr id="2435" name="Google Shape;2435;gebe1d2d615_1_2977"/>
          <p:cNvSpPr txBox="1"/>
          <p:nvPr/>
        </p:nvSpPr>
        <p:spPr>
          <a:xfrm>
            <a:off x="365875" y="922300"/>
            <a:ext cx="6762900" cy="3370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Toss a coin for 12 times.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Calculate the probability of getting the exactly 7 tails for 12 trials of tossing a coin.</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 = the number of trials is 12, </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r = the number of successes is 7,</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 = the probability of single trial is 0.5,</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 = </a:t>
            </a:r>
            <a:r>
              <a:rPr baseline="30000" lang="en-GB" sz="1800">
                <a:solidFill>
                  <a:schemeClr val="lt1"/>
                </a:solidFill>
                <a:latin typeface="Montserrat Medium"/>
                <a:ea typeface="Montserrat Medium"/>
                <a:cs typeface="Montserrat Medium"/>
                <a:sym typeface="Montserrat Medium"/>
              </a:rPr>
              <a:t>12</a:t>
            </a:r>
            <a:r>
              <a:rPr lang="en-GB" sz="1800">
                <a:solidFill>
                  <a:schemeClr val="lt1"/>
                </a:solidFill>
                <a:latin typeface="Montserrat Medium"/>
                <a:ea typeface="Montserrat Medium"/>
                <a:cs typeface="Montserrat Medium"/>
                <a:sym typeface="Montserrat Medium"/>
              </a:rPr>
              <a:t>C</a:t>
            </a:r>
            <a:r>
              <a:rPr baseline="-25000" lang="en-GB" sz="1800">
                <a:solidFill>
                  <a:schemeClr val="lt1"/>
                </a:solidFill>
                <a:latin typeface="Montserrat Medium"/>
                <a:ea typeface="Montserrat Medium"/>
                <a:cs typeface="Montserrat Medium"/>
                <a:sym typeface="Montserrat Medium"/>
              </a:rPr>
              <a:t>7</a:t>
            </a:r>
            <a:r>
              <a:rPr lang="en-GB" sz="1800">
                <a:solidFill>
                  <a:schemeClr val="lt1"/>
                </a:solidFill>
                <a:latin typeface="Montserrat Medium"/>
                <a:ea typeface="Montserrat Medium"/>
                <a:cs typeface="Montserrat Medium"/>
                <a:sym typeface="Montserrat Medium"/>
              </a:rPr>
              <a:t> * (0.5)</a:t>
            </a:r>
            <a:r>
              <a:rPr baseline="30000" lang="en-GB" sz="1800">
                <a:solidFill>
                  <a:schemeClr val="lt1"/>
                </a:solidFill>
                <a:latin typeface="Montserrat Medium"/>
                <a:ea typeface="Montserrat Medium"/>
                <a:cs typeface="Montserrat Medium"/>
                <a:sym typeface="Montserrat Medium"/>
              </a:rPr>
              <a:t>7</a:t>
            </a:r>
            <a:r>
              <a:rPr lang="en-GB" sz="1800">
                <a:solidFill>
                  <a:schemeClr val="lt1"/>
                </a:solidFill>
                <a:latin typeface="Montserrat Medium"/>
                <a:ea typeface="Montserrat Medium"/>
                <a:cs typeface="Montserrat Medium"/>
                <a:sym typeface="Montserrat Medium"/>
              </a:rPr>
              <a:t> * (1 – 0.5)</a:t>
            </a:r>
            <a:r>
              <a:rPr baseline="30000" lang="en-GB" sz="1800">
                <a:solidFill>
                  <a:schemeClr val="lt1"/>
                </a:solidFill>
                <a:latin typeface="Montserrat Medium"/>
                <a:ea typeface="Montserrat Medium"/>
                <a:cs typeface="Montserrat Medium"/>
                <a:sym typeface="Montserrat Medium"/>
              </a:rPr>
              <a:t>12−7</a:t>
            </a:r>
            <a:r>
              <a:rPr lang="en-GB" sz="1800">
                <a:solidFill>
                  <a:schemeClr val="lt1"/>
                </a:solidFill>
                <a:latin typeface="Montserrat Medium"/>
                <a:ea typeface="Montserrat Medium"/>
                <a:cs typeface="Montserrat Medium"/>
                <a:sym typeface="Montserrat Medium"/>
              </a:rPr>
              <a:t>,</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7 tails is 0.19.</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5">
                                            <p:txEl>
                                              <p:pRg end="0" st="0"/>
                                            </p:txEl>
                                          </p:spTgt>
                                        </p:tgtEl>
                                        <p:attrNameLst>
                                          <p:attrName>style.visibility</p:attrName>
                                        </p:attrNameLst>
                                      </p:cBhvr>
                                      <p:to>
                                        <p:strVal val="visible"/>
                                      </p:to>
                                    </p:set>
                                    <p:animEffect filter="fade" transition="in">
                                      <p:cBhvr>
                                        <p:cTn dur="1000"/>
                                        <p:tgtEl>
                                          <p:spTgt spid="24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5">
                                            <p:txEl>
                                              <p:pRg end="1" st="1"/>
                                            </p:txEl>
                                          </p:spTgt>
                                        </p:tgtEl>
                                        <p:attrNameLst>
                                          <p:attrName>style.visibility</p:attrName>
                                        </p:attrNameLst>
                                      </p:cBhvr>
                                      <p:to>
                                        <p:strVal val="visible"/>
                                      </p:to>
                                    </p:set>
                                    <p:animEffect filter="fade" transition="in">
                                      <p:cBhvr>
                                        <p:cTn dur="1000"/>
                                        <p:tgtEl>
                                          <p:spTgt spid="24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5">
                                            <p:txEl>
                                              <p:pRg end="2" st="2"/>
                                            </p:txEl>
                                          </p:spTgt>
                                        </p:tgtEl>
                                        <p:attrNameLst>
                                          <p:attrName>style.visibility</p:attrName>
                                        </p:attrNameLst>
                                      </p:cBhvr>
                                      <p:to>
                                        <p:strVal val="visible"/>
                                      </p:to>
                                    </p:set>
                                    <p:animEffect filter="fade" transition="in">
                                      <p:cBhvr>
                                        <p:cTn dur="1000"/>
                                        <p:tgtEl>
                                          <p:spTgt spid="24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5">
                                            <p:txEl>
                                              <p:pRg end="3" st="3"/>
                                            </p:txEl>
                                          </p:spTgt>
                                        </p:tgtEl>
                                        <p:attrNameLst>
                                          <p:attrName>style.visibility</p:attrName>
                                        </p:attrNameLst>
                                      </p:cBhvr>
                                      <p:to>
                                        <p:strVal val="visible"/>
                                      </p:to>
                                    </p:set>
                                    <p:animEffect filter="fade" transition="in">
                                      <p:cBhvr>
                                        <p:cTn dur="1000"/>
                                        <p:tgtEl>
                                          <p:spTgt spid="24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5">
                                            <p:txEl>
                                              <p:pRg end="4" st="4"/>
                                            </p:txEl>
                                          </p:spTgt>
                                        </p:tgtEl>
                                        <p:attrNameLst>
                                          <p:attrName>style.visibility</p:attrName>
                                        </p:attrNameLst>
                                      </p:cBhvr>
                                      <p:to>
                                        <p:strVal val="visible"/>
                                      </p:to>
                                    </p:set>
                                    <p:animEffect filter="fade" transition="in">
                                      <p:cBhvr>
                                        <p:cTn dur="1000"/>
                                        <p:tgtEl>
                                          <p:spTgt spid="243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5">
                                            <p:txEl>
                                              <p:pRg end="5" st="5"/>
                                            </p:txEl>
                                          </p:spTgt>
                                        </p:tgtEl>
                                        <p:attrNameLst>
                                          <p:attrName>style.visibility</p:attrName>
                                        </p:attrNameLst>
                                      </p:cBhvr>
                                      <p:to>
                                        <p:strVal val="visible"/>
                                      </p:to>
                                    </p:set>
                                    <p:animEffect filter="fade" transition="in">
                                      <p:cBhvr>
                                        <p:cTn dur="1000"/>
                                        <p:tgtEl>
                                          <p:spTgt spid="243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5">
                                            <p:txEl>
                                              <p:pRg end="6" st="6"/>
                                            </p:txEl>
                                          </p:spTgt>
                                        </p:tgtEl>
                                        <p:attrNameLst>
                                          <p:attrName>style.visibility</p:attrName>
                                        </p:attrNameLst>
                                      </p:cBhvr>
                                      <p:to>
                                        <p:strVal val="visible"/>
                                      </p:to>
                                    </p:set>
                                    <p:animEffect filter="fade" transition="in">
                                      <p:cBhvr>
                                        <p:cTn dur="1000"/>
                                        <p:tgtEl>
                                          <p:spTgt spid="243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9" name="Shape 2439"/>
        <p:cNvGrpSpPr/>
        <p:nvPr/>
      </p:nvGrpSpPr>
      <p:grpSpPr>
        <a:xfrm>
          <a:off x="0" y="0"/>
          <a:ext cx="0" cy="0"/>
          <a:chOff x="0" y="0"/>
          <a:chExt cx="0" cy="0"/>
        </a:xfrm>
      </p:grpSpPr>
      <p:sp>
        <p:nvSpPr>
          <p:cNvPr id="2440" name="Google Shape;2440;gebe1d2d615_1_2982"/>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Applications</a:t>
            </a:r>
            <a:endParaRPr>
              <a:solidFill>
                <a:schemeClr val="lt2"/>
              </a:solidFill>
              <a:latin typeface="Montserrat ExtraBold"/>
              <a:ea typeface="Montserrat ExtraBold"/>
              <a:cs typeface="Montserrat ExtraBold"/>
              <a:sym typeface="Montserrat ExtraBold"/>
            </a:endParaRPr>
          </a:p>
        </p:txBody>
      </p:sp>
      <p:sp>
        <p:nvSpPr>
          <p:cNvPr id="2441" name="Google Shape;2441;gebe1d2d615_1_2982"/>
          <p:cNvSpPr txBox="1"/>
          <p:nvPr/>
        </p:nvSpPr>
        <p:spPr>
          <a:xfrm>
            <a:off x="177025" y="1040725"/>
            <a:ext cx="62397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Model many complex business problems.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Most widely used distribution in the business.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Computes the probabilities of events.</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i="1" lang="en-GB" sz="1800">
                <a:solidFill>
                  <a:schemeClr val="lt1"/>
                </a:solidFill>
                <a:latin typeface="Montserrat"/>
                <a:ea typeface="Montserrat"/>
                <a:cs typeface="Montserrat"/>
                <a:sym typeface="Montserrat"/>
              </a:rPr>
              <a:t>Example:</a:t>
            </a:r>
            <a:r>
              <a:rPr lang="en-GB" sz="1800">
                <a:solidFill>
                  <a:schemeClr val="lt1"/>
                </a:solidFill>
                <a:latin typeface="Montserrat Medium"/>
                <a:ea typeface="Montserrat Medium"/>
                <a:cs typeface="Montserrat Medium"/>
                <a:sym typeface="Montserrat Medium"/>
              </a:rPr>
              <a:t>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When we look at the closing price of a stock each day for one year, the outcome of interest is whether the stock price increased or not.</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1">
                                            <p:txEl>
                                              <p:pRg end="0" st="0"/>
                                            </p:txEl>
                                          </p:spTgt>
                                        </p:tgtEl>
                                        <p:attrNameLst>
                                          <p:attrName>style.visibility</p:attrName>
                                        </p:attrNameLst>
                                      </p:cBhvr>
                                      <p:to>
                                        <p:strVal val="visible"/>
                                      </p:to>
                                    </p:set>
                                    <p:animEffect filter="fade" transition="in">
                                      <p:cBhvr>
                                        <p:cTn dur="1000"/>
                                        <p:tgtEl>
                                          <p:spTgt spid="24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1">
                                            <p:txEl>
                                              <p:pRg end="1" st="1"/>
                                            </p:txEl>
                                          </p:spTgt>
                                        </p:tgtEl>
                                        <p:attrNameLst>
                                          <p:attrName>style.visibility</p:attrName>
                                        </p:attrNameLst>
                                      </p:cBhvr>
                                      <p:to>
                                        <p:strVal val="visible"/>
                                      </p:to>
                                    </p:set>
                                    <p:animEffect filter="fade" transition="in">
                                      <p:cBhvr>
                                        <p:cTn dur="1000"/>
                                        <p:tgtEl>
                                          <p:spTgt spid="24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1">
                                            <p:txEl>
                                              <p:pRg end="2" st="2"/>
                                            </p:txEl>
                                          </p:spTgt>
                                        </p:tgtEl>
                                        <p:attrNameLst>
                                          <p:attrName>style.visibility</p:attrName>
                                        </p:attrNameLst>
                                      </p:cBhvr>
                                      <p:to>
                                        <p:strVal val="visible"/>
                                      </p:to>
                                    </p:set>
                                    <p:animEffect filter="fade" transition="in">
                                      <p:cBhvr>
                                        <p:cTn dur="1000"/>
                                        <p:tgtEl>
                                          <p:spTgt spid="24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1">
                                            <p:txEl>
                                              <p:pRg end="3" st="3"/>
                                            </p:txEl>
                                          </p:spTgt>
                                        </p:tgtEl>
                                        <p:attrNameLst>
                                          <p:attrName>style.visibility</p:attrName>
                                        </p:attrNameLst>
                                      </p:cBhvr>
                                      <p:to>
                                        <p:strVal val="visible"/>
                                      </p:to>
                                    </p:set>
                                    <p:animEffect filter="fade" transition="in">
                                      <p:cBhvr>
                                        <p:cTn dur="1000"/>
                                        <p:tgtEl>
                                          <p:spTgt spid="24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1">
                                            <p:txEl>
                                              <p:pRg end="4" st="4"/>
                                            </p:txEl>
                                          </p:spTgt>
                                        </p:tgtEl>
                                        <p:attrNameLst>
                                          <p:attrName>style.visibility</p:attrName>
                                        </p:attrNameLst>
                                      </p:cBhvr>
                                      <p:to>
                                        <p:strVal val="visible"/>
                                      </p:to>
                                    </p:set>
                                    <p:animEffect filter="fade" transition="in">
                                      <p:cBhvr>
                                        <p:cTn dur="1000"/>
                                        <p:tgtEl>
                                          <p:spTgt spid="244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5" name="Shape 2445"/>
        <p:cNvGrpSpPr/>
        <p:nvPr/>
      </p:nvGrpSpPr>
      <p:grpSpPr>
        <a:xfrm>
          <a:off x="0" y="0"/>
          <a:ext cx="0" cy="0"/>
          <a:chOff x="0" y="0"/>
          <a:chExt cx="0" cy="0"/>
        </a:xfrm>
      </p:grpSpPr>
      <p:sp>
        <p:nvSpPr>
          <p:cNvPr id="2446" name="Google Shape;2446;gebe1d2d615_1_3967"/>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C01S05L06. Poisson Distribution</a:t>
            </a:r>
            <a:endParaRPr b="0" sz="2400">
              <a:latin typeface="Montserrat ExtraBold"/>
              <a:ea typeface="Montserrat ExtraBold"/>
              <a:cs typeface="Montserrat ExtraBold"/>
              <a:sym typeface="Montserrat ExtraBold"/>
            </a:endParaRPr>
          </a:p>
        </p:txBody>
      </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sp>
        <p:nvSpPr>
          <p:cNvPr id="2451" name="Google Shape;2451;gebe1d2d615_1_3971"/>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Poisson Distribution</a:t>
            </a:r>
            <a:endParaRPr>
              <a:solidFill>
                <a:schemeClr val="lt2"/>
              </a:solidFill>
              <a:latin typeface="Montserrat ExtraBold"/>
              <a:ea typeface="Montserrat ExtraBold"/>
              <a:cs typeface="Montserrat ExtraBold"/>
              <a:sym typeface="Montserrat ExtraBold"/>
            </a:endParaRPr>
          </a:p>
        </p:txBody>
      </p:sp>
      <p:sp>
        <p:nvSpPr>
          <p:cNvPr id="2452" name="Google Shape;2452;gebe1d2d615_1_3971"/>
          <p:cNvSpPr txBox="1"/>
          <p:nvPr/>
        </p:nvSpPr>
        <p:spPr>
          <a:xfrm>
            <a:off x="247350" y="1185425"/>
            <a:ext cx="61719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Discrete probability function.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Occur within “x” period of time.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distribution that results from the Poisson experiment.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Classifies the experiment into two categories,</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Success or failure.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Limiting process of binomial distribution.</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2">
                                            <p:txEl>
                                              <p:pRg end="0" st="0"/>
                                            </p:txEl>
                                          </p:spTgt>
                                        </p:tgtEl>
                                        <p:attrNameLst>
                                          <p:attrName>style.visibility</p:attrName>
                                        </p:attrNameLst>
                                      </p:cBhvr>
                                      <p:to>
                                        <p:strVal val="visible"/>
                                      </p:to>
                                    </p:set>
                                    <p:animEffect filter="fade" transition="in">
                                      <p:cBhvr>
                                        <p:cTn dur="1000"/>
                                        <p:tgtEl>
                                          <p:spTgt spid="24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2">
                                            <p:txEl>
                                              <p:pRg end="1" st="1"/>
                                            </p:txEl>
                                          </p:spTgt>
                                        </p:tgtEl>
                                        <p:attrNameLst>
                                          <p:attrName>style.visibility</p:attrName>
                                        </p:attrNameLst>
                                      </p:cBhvr>
                                      <p:to>
                                        <p:strVal val="visible"/>
                                      </p:to>
                                    </p:set>
                                    <p:animEffect filter="fade" transition="in">
                                      <p:cBhvr>
                                        <p:cTn dur="1000"/>
                                        <p:tgtEl>
                                          <p:spTgt spid="24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2">
                                            <p:txEl>
                                              <p:pRg end="2" st="2"/>
                                            </p:txEl>
                                          </p:spTgt>
                                        </p:tgtEl>
                                        <p:attrNameLst>
                                          <p:attrName>style.visibility</p:attrName>
                                        </p:attrNameLst>
                                      </p:cBhvr>
                                      <p:to>
                                        <p:strVal val="visible"/>
                                      </p:to>
                                    </p:set>
                                    <p:animEffect filter="fade" transition="in">
                                      <p:cBhvr>
                                        <p:cTn dur="1000"/>
                                        <p:tgtEl>
                                          <p:spTgt spid="24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2">
                                            <p:txEl>
                                              <p:pRg end="3" st="3"/>
                                            </p:txEl>
                                          </p:spTgt>
                                        </p:tgtEl>
                                        <p:attrNameLst>
                                          <p:attrName>style.visibility</p:attrName>
                                        </p:attrNameLst>
                                      </p:cBhvr>
                                      <p:to>
                                        <p:strVal val="visible"/>
                                      </p:to>
                                    </p:set>
                                    <p:animEffect filter="fade" transition="in">
                                      <p:cBhvr>
                                        <p:cTn dur="1000"/>
                                        <p:tgtEl>
                                          <p:spTgt spid="24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2">
                                            <p:txEl>
                                              <p:pRg end="4" st="4"/>
                                            </p:txEl>
                                          </p:spTgt>
                                        </p:tgtEl>
                                        <p:attrNameLst>
                                          <p:attrName>style.visibility</p:attrName>
                                        </p:attrNameLst>
                                      </p:cBhvr>
                                      <p:to>
                                        <p:strVal val="visible"/>
                                      </p:to>
                                    </p:set>
                                    <p:animEffect filter="fade" transition="in">
                                      <p:cBhvr>
                                        <p:cTn dur="1000"/>
                                        <p:tgtEl>
                                          <p:spTgt spid="24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2">
                                            <p:txEl>
                                              <p:pRg end="5" st="5"/>
                                            </p:txEl>
                                          </p:spTgt>
                                        </p:tgtEl>
                                        <p:attrNameLst>
                                          <p:attrName>style.visibility</p:attrName>
                                        </p:attrNameLst>
                                      </p:cBhvr>
                                      <p:to>
                                        <p:strVal val="visible"/>
                                      </p:to>
                                    </p:set>
                                    <p:animEffect filter="fade" transition="in">
                                      <p:cBhvr>
                                        <p:cTn dur="1000"/>
                                        <p:tgtEl>
                                          <p:spTgt spid="245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6" name="Shape 2456"/>
        <p:cNvGrpSpPr/>
        <p:nvPr/>
      </p:nvGrpSpPr>
      <p:grpSpPr>
        <a:xfrm>
          <a:off x="0" y="0"/>
          <a:ext cx="0" cy="0"/>
          <a:chOff x="0" y="0"/>
          <a:chExt cx="0" cy="0"/>
        </a:xfrm>
      </p:grpSpPr>
      <p:sp>
        <p:nvSpPr>
          <p:cNvPr id="2457" name="Google Shape;2457;gebe1d2d615_1_3976"/>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Poisson Distribution</a:t>
            </a:r>
            <a:endParaRPr>
              <a:solidFill>
                <a:schemeClr val="lt2"/>
              </a:solidFill>
              <a:latin typeface="Montserrat ExtraBold"/>
              <a:ea typeface="Montserrat ExtraBold"/>
              <a:cs typeface="Montserrat ExtraBold"/>
              <a:sym typeface="Montserrat ExtraBold"/>
            </a:endParaRPr>
          </a:p>
        </p:txBody>
      </p:sp>
      <p:sp>
        <p:nvSpPr>
          <p:cNvPr id="2458" name="Google Shape;2458;gebe1d2d615_1_3976"/>
          <p:cNvSpPr txBox="1"/>
          <p:nvPr/>
        </p:nvSpPr>
        <p:spPr>
          <a:xfrm>
            <a:off x="365875" y="1305975"/>
            <a:ext cx="60615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Number of events happening in other particularised intervals,</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Distance</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Area or</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Volume.</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8">
                                            <p:txEl>
                                              <p:pRg end="0" st="0"/>
                                            </p:txEl>
                                          </p:spTgt>
                                        </p:tgtEl>
                                        <p:attrNameLst>
                                          <p:attrName>style.visibility</p:attrName>
                                        </p:attrNameLst>
                                      </p:cBhvr>
                                      <p:to>
                                        <p:strVal val="visible"/>
                                      </p:to>
                                    </p:set>
                                    <p:animEffect filter="fade" transition="in">
                                      <p:cBhvr>
                                        <p:cTn dur="1000"/>
                                        <p:tgtEl>
                                          <p:spTgt spid="24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8">
                                            <p:txEl>
                                              <p:pRg end="1" st="1"/>
                                            </p:txEl>
                                          </p:spTgt>
                                        </p:tgtEl>
                                        <p:attrNameLst>
                                          <p:attrName>style.visibility</p:attrName>
                                        </p:attrNameLst>
                                      </p:cBhvr>
                                      <p:to>
                                        <p:strVal val="visible"/>
                                      </p:to>
                                    </p:set>
                                    <p:animEffect filter="fade" transition="in">
                                      <p:cBhvr>
                                        <p:cTn dur="1000"/>
                                        <p:tgtEl>
                                          <p:spTgt spid="24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8">
                                            <p:txEl>
                                              <p:pRg end="2" st="2"/>
                                            </p:txEl>
                                          </p:spTgt>
                                        </p:tgtEl>
                                        <p:attrNameLst>
                                          <p:attrName>style.visibility</p:attrName>
                                        </p:attrNameLst>
                                      </p:cBhvr>
                                      <p:to>
                                        <p:strVal val="visible"/>
                                      </p:to>
                                    </p:set>
                                    <p:animEffect filter="fade" transition="in">
                                      <p:cBhvr>
                                        <p:cTn dur="1000"/>
                                        <p:tgtEl>
                                          <p:spTgt spid="24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8">
                                            <p:txEl>
                                              <p:pRg end="3" st="3"/>
                                            </p:txEl>
                                          </p:spTgt>
                                        </p:tgtEl>
                                        <p:attrNameLst>
                                          <p:attrName>style.visibility</p:attrName>
                                        </p:attrNameLst>
                                      </p:cBhvr>
                                      <p:to>
                                        <p:strVal val="visible"/>
                                      </p:to>
                                    </p:set>
                                    <p:animEffect filter="fade" transition="in">
                                      <p:cBhvr>
                                        <p:cTn dur="1000"/>
                                        <p:tgtEl>
                                          <p:spTgt spid="245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e672268506_0_181"/>
          <p:cNvSpPr txBox="1"/>
          <p:nvPr>
            <p:ph type="ctrTitle"/>
          </p:nvPr>
        </p:nvSpPr>
        <p:spPr>
          <a:xfrm>
            <a:off x="2115625" y="1719050"/>
            <a:ext cx="4792200" cy="8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3300">
                <a:latin typeface="Montserrat ExtraBold"/>
                <a:ea typeface="Montserrat ExtraBold"/>
                <a:cs typeface="Montserrat ExtraBold"/>
                <a:sym typeface="Montserrat ExtraBold"/>
              </a:rPr>
              <a:t>Basic Probability</a:t>
            </a:r>
            <a:endParaRPr b="0" sz="3300">
              <a:latin typeface="Montserrat ExtraBold"/>
              <a:ea typeface="Montserrat ExtraBold"/>
              <a:cs typeface="Montserrat ExtraBold"/>
              <a:sym typeface="Montserrat ExtraBold"/>
            </a:endParaRPr>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sp>
        <p:nvSpPr>
          <p:cNvPr id="2463" name="Google Shape;2463;gebe1d2d615_1_3981"/>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Real Life Examples</a:t>
            </a:r>
            <a:endParaRPr>
              <a:solidFill>
                <a:schemeClr val="lt2"/>
              </a:solidFill>
              <a:latin typeface="Montserrat ExtraBold"/>
              <a:ea typeface="Montserrat ExtraBold"/>
              <a:cs typeface="Montserrat ExtraBold"/>
              <a:sym typeface="Montserrat ExtraBold"/>
            </a:endParaRPr>
          </a:p>
        </p:txBody>
      </p:sp>
      <p:sp>
        <p:nvSpPr>
          <p:cNvPr id="2464" name="Google Shape;2464;gebe1d2d615_1_3981"/>
          <p:cNvSpPr txBox="1"/>
          <p:nvPr/>
        </p:nvSpPr>
        <p:spPr>
          <a:xfrm>
            <a:off x="247350" y="1185425"/>
            <a:ext cx="61218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Number of patients arriving at a clinic between 10 to 11 AM.</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Number of emails received by a manager between the office hours.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Number of apples sold by a shopkeeper in the time period of 12 pm to 4 pm daily.</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4">
                                            <p:txEl>
                                              <p:pRg end="0" st="0"/>
                                            </p:txEl>
                                          </p:spTgt>
                                        </p:tgtEl>
                                        <p:attrNameLst>
                                          <p:attrName>style.visibility</p:attrName>
                                        </p:attrNameLst>
                                      </p:cBhvr>
                                      <p:to>
                                        <p:strVal val="visible"/>
                                      </p:to>
                                    </p:set>
                                    <p:animEffect filter="fade" transition="in">
                                      <p:cBhvr>
                                        <p:cTn dur="1000"/>
                                        <p:tgtEl>
                                          <p:spTgt spid="24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4">
                                            <p:txEl>
                                              <p:pRg end="1" st="1"/>
                                            </p:txEl>
                                          </p:spTgt>
                                        </p:tgtEl>
                                        <p:attrNameLst>
                                          <p:attrName>style.visibility</p:attrName>
                                        </p:attrNameLst>
                                      </p:cBhvr>
                                      <p:to>
                                        <p:strVal val="visible"/>
                                      </p:to>
                                    </p:set>
                                    <p:animEffect filter="fade" transition="in">
                                      <p:cBhvr>
                                        <p:cTn dur="1000"/>
                                        <p:tgtEl>
                                          <p:spTgt spid="24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4">
                                            <p:txEl>
                                              <p:pRg end="2" st="2"/>
                                            </p:txEl>
                                          </p:spTgt>
                                        </p:tgtEl>
                                        <p:attrNameLst>
                                          <p:attrName>style.visibility</p:attrName>
                                        </p:attrNameLst>
                                      </p:cBhvr>
                                      <p:to>
                                        <p:strVal val="visible"/>
                                      </p:to>
                                    </p:set>
                                    <p:animEffect filter="fade" transition="in">
                                      <p:cBhvr>
                                        <p:cTn dur="1000"/>
                                        <p:tgtEl>
                                          <p:spTgt spid="246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sp>
        <p:nvSpPr>
          <p:cNvPr id="2469" name="Google Shape;2469;gebe1d2d615_1_3986"/>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Real Life Examples</a:t>
            </a:r>
            <a:endParaRPr>
              <a:solidFill>
                <a:schemeClr val="lt2"/>
              </a:solidFill>
              <a:latin typeface="Montserrat ExtraBold"/>
              <a:ea typeface="Montserrat ExtraBold"/>
              <a:cs typeface="Montserrat ExtraBold"/>
              <a:sym typeface="Montserrat ExtraBold"/>
            </a:endParaRPr>
          </a:p>
        </p:txBody>
      </p:sp>
      <p:sp>
        <p:nvSpPr>
          <p:cNvPr id="2470" name="Google Shape;2470;gebe1d2d615_1_3986"/>
          <p:cNvSpPr txBox="1"/>
          <p:nvPr/>
        </p:nvSpPr>
        <p:spPr>
          <a:xfrm>
            <a:off x="247350" y="1185425"/>
            <a:ext cx="61218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“x” defines the number of successes.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Outcomes of a definite number of outcomes.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Poisson distribution is used under certain conditions.</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Number of trials “n” tends to infinity.</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of success “p” tends to zero.</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np = 1 is finite.</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0">
                                            <p:txEl>
                                              <p:pRg end="0" st="0"/>
                                            </p:txEl>
                                          </p:spTgt>
                                        </p:tgtEl>
                                        <p:attrNameLst>
                                          <p:attrName>style.visibility</p:attrName>
                                        </p:attrNameLst>
                                      </p:cBhvr>
                                      <p:to>
                                        <p:strVal val="visible"/>
                                      </p:to>
                                    </p:set>
                                    <p:animEffect filter="fade" transition="in">
                                      <p:cBhvr>
                                        <p:cTn dur="1000"/>
                                        <p:tgtEl>
                                          <p:spTgt spid="24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0">
                                            <p:txEl>
                                              <p:pRg end="1" st="1"/>
                                            </p:txEl>
                                          </p:spTgt>
                                        </p:tgtEl>
                                        <p:attrNameLst>
                                          <p:attrName>style.visibility</p:attrName>
                                        </p:attrNameLst>
                                      </p:cBhvr>
                                      <p:to>
                                        <p:strVal val="visible"/>
                                      </p:to>
                                    </p:set>
                                    <p:animEffect filter="fade" transition="in">
                                      <p:cBhvr>
                                        <p:cTn dur="1000"/>
                                        <p:tgtEl>
                                          <p:spTgt spid="24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0">
                                            <p:txEl>
                                              <p:pRg end="2" st="2"/>
                                            </p:txEl>
                                          </p:spTgt>
                                        </p:tgtEl>
                                        <p:attrNameLst>
                                          <p:attrName>style.visibility</p:attrName>
                                        </p:attrNameLst>
                                      </p:cBhvr>
                                      <p:to>
                                        <p:strVal val="visible"/>
                                      </p:to>
                                    </p:set>
                                    <p:animEffect filter="fade" transition="in">
                                      <p:cBhvr>
                                        <p:cTn dur="1000"/>
                                        <p:tgtEl>
                                          <p:spTgt spid="24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0">
                                            <p:txEl>
                                              <p:pRg end="3" st="3"/>
                                            </p:txEl>
                                          </p:spTgt>
                                        </p:tgtEl>
                                        <p:attrNameLst>
                                          <p:attrName>style.visibility</p:attrName>
                                        </p:attrNameLst>
                                      </p:cBhvr>
                                      <p:to>
                                        <p:strVal val="visible"/>
                                      </p:to>
                                    </p:set>
                                    <p:animEffect filter="fade" transition="in">
                                      <p:cBhvr>
                                        <p:cTn dur="1000"/>
                                        <p:tgtEl>
                                          <p:spTgt spid="24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0">
                                            <p:txEl>
                                              <p:pRg end="4" st="4"/>
                                            </p:txEl>
                                          </p:spTgt>
                                        </p:tgtEl>
                                        <p:attrNameLst>
                                          <p:attrName>style.visibility</p:attrName>
                                        </p:attrNameLst>
                                      </p:cBhvr>
                                      <p:to>
                                        <p:strVal val="visible"/>
                                      </p:to>
                                    </p:set>
                                    <p:animEffect filter="fade" transition="in">
                                      <p:cBhvr>
                                        <p:cTn dur="1000"/>
                                        <p:tgtEl>
                                          <p:spTgt spid="24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0">
                                            <p:txEl>
                                              <p:pRg end="5" st="5"/>
                                            </p:txEl>
                                          </p:spTgt>
                                        </p:tgtEl>
                                        <p:attrNameLst>
                                          <p:attrName>style.visibility</p:attrName>
                                        </p:attrNameLst>
                                      </p:cBhvr>
                                      <p:to>
                                        <p:strVal val="visible"/>
                                      </p:to>
                                    </p:set>
                                    <p:animEffect filter="fade" transition="in">
                                      <p:cBhvr>
                                        <p:cTn dur="1000"/>
                                        <p:tgtEl>
                                          <p:spTgt spid="247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4" name="Shape 2474"/>
        <p:cNvGrpSpPr/>
        <p:nvPr/>
      </p:nvGrpSpPr>
      <p:grpSpPr>
        <a:xfrm>
          <a:off x="0" y="0"/>
          <a:ext cx="0" cy="0"/>
          <a:chOff x="0" y="0"/>
          <a:chExt cx="0" cy="0"/>
        </a:xfrm>
      </p:grpSpPr>
      <p:sp>
        <p:nvSpPr>
          <p:cNvPr id="2475" name="Google Shape;2475;gebe1d2d615_1_3991"/>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
        <p:nvSpPr>
          <p:cNvPr id="2476" name="Google Shape;2476;gebe1d2d615_1_3991"/>
          <p:cNvSpPr txBox="1"/>
          <p:nvPr/>
        </p:nvSpPr>
        <p:spPr>
          <a:xfrm>
            <a:off x="438225" y="1175375"/>
            <a:ext cx="6121800" cy="2124000"/>
          </a:xfrm>
          <a:prstGeom prst="rect">
            <a:avLst/>
          </a:prstGeom>
          <a:noFill/>
          <a:ln>
            <a:noFill/>
          </a:ln>
        </p:spPr>
        <p:txBody>
          <a:bodyPr anchorCtr="0" anchor="t" bIns="91425" lIns="91425" spcFirstLastPara="1" rIns="91425" wrap="square" tIns="91425">
            <a:spAutoFit/>
          </a:bodyPr>
          <a:lstStyle/>
          <a:p>
            <a:pPr indent="457200" lvl="0" marL="914400" rtl="0" algn="l">
              <a:lnSpc>
                <a:spcPct val="150000"/>
              </a:lnSpc>
              <a:spcBef>
                <a:spcPts val="0"/>
              </a:spcBef>
              <a:spcAft>
                <a:spcPts val="0"/>
              </a:spcAft>
              <a:buNone/>
            </a:pPr>
            <a:r>
              <a:rPr lang="en-GB" sz="1800">
                <a:solidFill>
                  <a:schemeClr val="lt1"/>
                </a:solidFill>
                <a:latin typeface="Montserrat Medium"/>
                <a:ea typeface="Montserrat Medium"/>
                <a:cs typeface="Montserrat Medium"/>
                <a:sym typeface="Montserrat Medium"/>
              </a:rPr>
              <a:t>f(x) =(e– λ λx)/x!</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800">
                <a:solidFill>
                  <a:schemeClr val="lt1"/>
                </a:solidFill>
                <a:latin typeface="Montserrat Medium"/>
                <a:ea typeface="Montserrat Medium"/>
                <a:cs typeface="Montserrat Medium"/>
                <a:sym typeface="Montserrat Medium"/>
              </a:rPr>
              <a:t>Where,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e is the base of the logarithm.</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x is a Poisson random variable.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λ (lambda) is an average rate of value.</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6">
                                            <p:txEl>
                                              <p:pRg end="0" st="0"/>
                                            </p:txEl>
                                          </p:spTgt>
                                        </p:tgtEl>
                                        <p:attrNameLst>
                                          <p:attrName>style.visibility</p:attrName>
                                        </p:attrNameLst>
                                      </p:cBhvr>
                                      <p:to>
                                        <p:strVal val="visible"/>
                                      </p:to>
                                    </p:set>
                                    <p:animEffect filter="fade" transition="in">
                                      <p:cBhvr>
                                        <p:cTn dur="1000"/>
                                        <p:tgtEl>
                                          <p:spTgt spid="24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6">
                                            <p:txEl>
                                              <p:pRg end="1" st="1"/>
                                            </p:txEl>
                                          </p:spTgt>
                                        </p:tgtEl>
                                        <p:attrNameLst>
                                          <p:attrName>style.visibility</p:attrName>
                                        </p:attrNameLst>
                                      </p:cBhvr>
                                      <p:to>
                                        <p:strVal val="visible"/>
                                      </p:to>
                                    </p:set>
                                    <p:animEffect filter="fade" transition="in">
                                      <p:cBhvr>
                                        <p:cTn dur="1000"/>
                                        <p:tgtEl>
                                          <p:spTgt spid="24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6">
                                            <p:txEl>
                                              <p:pRg end="2" st="2"/>
                                            </p:txEl>
                                          </p:spTgt>
                                        </p:tgtEl>
                                        <p:attrNameLst>
                                          <p:attrName>style.visibility</p:attrName>
                                        </p:attrNameLst>
                                      </p:cBhvr>
                                      <p:to>
                                        <p:strVal val="visible"/>
                                      </p:to>
                                    </p:set>
                                    <p:animEffect filter="fade" transition="in">
                                      <p:cBhvr>
                                        <p:cTn dur="1000"/>
                                        <p:tgtEl>
                                          <p:spTgt spid="24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6">
                                            <p:txEl>
                                              <p:pRg end="3" st="3"/>
                                            </p:txEl>
                                          </p:spTgt>
                                        </p:tgtEl>
                                        <p:attrNameLst>
                                          <p:attrName>style.visibility</p:attrName>
                                        </p:attrNameLst>
                                      </p:cBhvr>
                                      <p:to>
                                        <p:strVal val="visible"/>
                                      </p:to>
                                    </p:set>
                                    <p:animEffect filter="fade" transition="in">
                                      <p:cBhvr>
                                        <p:cTn dur="1000"/>
                                        <p:tgtEl>
                                          <p:spTgt spid="24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6">
                                            <p:txEl>
                                              <p:pRg end="4" st="4"/>
                                            </p:txEl>
                                          </p:spTgt>
                                        </p:tgtEl>
                                        <p:attrNameLst>
                                          <p:attrName>style.visibility</p:attrName>
                                        </p:attrNameLst>
                                      </p:cBhvr>
                                      <p:to>
                                        <p:strVal val="visible"/>
                                      </p:to>
                                    </p:set>
                                    <p:animEffect filter="fade" transition="in">
                                      <p:cBhvr>
                                        <p:cTn dur="1000"/>
                                        <p:tgtEl>
                                          <p:spTgt spid="247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0" name="Shape 2480"/>
        <p:cNvGrpSpPr/>
        <p:nvPr/>
      </p:nvGrpSpPr>
      <p:grpSpPr>
        <a:xfrm>
          <a:off x="0" y="0"/>
          <a:ext cx="0" cy="0"/>
          <a:chOff x="0" y="0"/>
          <a:chExt cx="0" cy="0"/>
        </a:xfrm>
      </p:grpSpPr>
      <p:sp>
        <p:nvSpPr>
          <p:cNvPr id="2481" name="Google Shape;2481;gebe1d2d615_1_3996"/>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Graph of Poisson Distribution</a:t>
            </a:r>
            <a:endParaRPr>
              <a:solidFill>
                <a:schemeClr val="lt2"/>
              </a:solidFill>
              <a:latin typeface="Montserrat ExtraBold"/>
              <a:ea typeface="Montserrat ExtraBold"/>
              <a:cs typeface="Montserrat ExtraBold"/>
              <a:sym typeface="Montserrat ExtraBold"/>
            </a:endParaRPr>
          </a:p>
        </p:txBody>
      </p:sp>
      <p:pic>
        <p:nvPicPr>
          <p:cNvPr id="2482" name="Google Shape;2482;gebe1d2d615_1_3996"/>
          <p:cNvPicPr preferRelativeResize="0"/>
          <p:nvPr/>
        </p:nvPicPr>
        <p:blipFill>
          <a:blip r:embed="rId3">
            <a:alphaModFix/>
          </a:blip>
          <a:stretch>
            <a:fillRect/>
          </a:stretch>
        </p:blipFill>
        <p:spPr>
          <a:xfrm>
            <a:off x="1136025" y="1313075"/>
            <a:ext cx="3394700" cy="2517350"/>
          </a:xfrm>
          <a:prstGeom prst="rect">
            <a:avLst/>
          </a:prstGeom>
          <a:noFill/>
          <a:ln>
            <a:noFill/>
          </a:ln>
        </p:spPr>
      </p:pic>
      <p:cxnSp>
        <p:nvCxnSpPr>
          <p:cNvPr id="2483" name="Google Shape;2483;gebe1d2d615_1_3996"/>
          <p:cNvCxnSpPr/>
          <p:nvPr/>
        </p:nvCxnSpPr>
        <p:spPr>
          <a:xfrm flipH="1">
            <a:off x="1128325" y="1034725"/>
            <a:ext cx="15600" cy="2881200"/>
          </a:xfrm>
          <a:prstGeom prst="straightConnector1">
            <a:avLst/>
          </a:prstGeom>
          <a:noFill/>
          <a:ln cap="flat" cmpd="sng" w="38100">
            <a:solidFill>
              <a:srgbClr val="FFFFFF"/>
            </a:solidFill>
            <a:prstDash val="solid"/>
            <a:round/>
            <a:headEnd len="med" w="med" type="stealth"/>
            <a:tailEnd len="med" w="med" type="none"/>
          </a:ln>
        </p:spPr>
      </p:cxnSp>
      <p:cxnSp>
        <p:nvCxnSpPr>
          <p:cNvPr id="2484" name="Google Shape;2484;gebe1d2d615_1_3996"/>
          <p:cNvCxnSpPr/>
          <p:nvPr/>
        </p:nvCxnSpPr>
        <p:spPr>
          <a:xfrm>
            <a:off x="1136032" y="3916004"/>
            <a:ext cx="3387000" cy="15000"/>
          </a:xfrm>
          <a:prstGeom prst="straightConnector1">
            <a:avLst/>
          </a:prstGeom>
          <a:noFill/>
          <a:ln cap="flat" cmpd="sng" w="38100">
            <a:solidFill>
              <a:srgbClr val="FFFFFF"/>
            </a:solidFill>
            <a:prstDash val="solid"/>
            <a:round/>
            <a:headEnd len="med" w="med" type="none"/>
            <a:tailEnd len="med" w="med" type="stealth"/>
          </a:ln>
        </p:spPr>
      </p:cxnSp>
      <p:sp>
        <p:nvSpPr>
          <p:cNvPr id="2485" name="Google Shape;2485;gebe1d2d615_1_3996"/>
          <p:cNvSpPr txBox="1"/>
          <p:nvPr/>
        </p:nvSpPr>
        <p:spPr>
          <a:xfrm>
            <a:off x="3295075" y="1235650"/>
            <a:ext cx="1085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lt1"/>
                </a:solidFill>
                <a:latin typeface="EB Garamond Regular"/>
                <a:ea typeface="EB Garamond Regular"/>
                <a:cs typeface="EB Garamond Regular"/>
                <a:sym typeface="EB Garamond Regular"/>
              </a:rPr>
              <a:t>λ = 1</a:t>
            </a:r>
            <a:endParaRPr sz="1700">
              <a:solidFill>
                <a:schemeClr val="lt1"/>
              </a:solidFill>
              <a:latin typeface="EB Garamond Regular"/>
              <a:ea typeface="EB Garamond Regular"/>
              <a:cs typeface="EB Garamond Regular"/>
              <a:sym typeface="EB Garamond Regular"/>
            </a:endParaRPr>
          </a:p>
          <a:p>
            <a:pPr indent="0" lvl="0" marL="0" rtl="0" algn="l">
              <a:spcBef>
                <a:spcPts val="0"/>
              </a:spcBef>
              <a:spcAft>
                <a:spcPts val="0"/>
              </a:spcAft>
              <a:buNone/>
            </a:pPr>
            <a:r>
              <a:rPr lang="en-GB" sz="1700">
                <a:solidFill>
                  <a:schemeClr val="lt1"/>
                </a:solidFill>
                <a:latin typeface="EB Garamond Regular"/>
                <a:ea typeface="EB Garamond Regular"/>
                <a:cs typeface="EB Garamond Regular"/>
                <a:sym typeface="EB Garamond Regular"/>
              </a:rPr>
              <a:t>λ = 4</a:t>
            </a:r>
            <a:endParaRPr sz="1700">
              <a:solidFill>
                <a:schemeClr val="lt1"/>
              </a:solidFill>
              <a:latin typeface="EB Garamond Regular"/>
              <a:ea typeface="EB Garamond Regular"/>
              <a:cs typeface="EB Garamond Regular"/>
              <a:sym typeface="EB Garamond Regular"/>
            </a:endParaRPr>
          </a:p>
          <a:p>
            <a:pPr indent="0" lvl="0" marL="0" rtl="0" algn="l">
              <a:spcBef>
                <a:spcPts val="0"/>
              </a:spcBef>
              <a:spcAft>
                <a:spcPts val="0"/>
              </a:spcAft>
              <a:buNone/>
            </a:pPr>
            <a:r>
              <a:rPr lang="en-GB" sz="1700">
                <a:solidFill>
                  <a:schemeClr val="lt1"/>
                </a:solidFill>
                <a:latin typeface="EB Garamond Regular"/>
                <a:ea typeface="EB Garamond Regular"/>
                <a:cs typeface="EB Garamond Regular"/>
                <a:sym typeface="EB Garamond Regular"/>
              </a:rPr>
              <a:t>λ = 10</a:t>
            </a:r>
            <a:endParaRPr sz="1700">
              <a:solidFill>
                <a:schemeClr val="lt1"/>
              </a:solidFill>
              <a:latin typeface="EB Garamond Regular"/>
              <a:ea typeface="EB Garamond Regular"/>
              <a:cs typeface="EB Garamond Regular"/>
              <a:sym typeface="EB Garamond Regular"/>
            </a:endParaRPr>
          </a:p>
        </p:txBody>
      </p:sp>
      <p:sp>
        <p:nvSpPr>
          <p:cNvPr id="2486" name="Google Shape;2486;gebe1d2d615_1_3996"/>
          <p:cNvSpPr txBox="1"/>
          <p:nvPr/>
        </p:nvSpPr>
        <p:spPr>
          <a:xfrm>
            <a:off x="610825" y="1034725"/>
            <a:ext cx="533100" cy="2979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GB" sz="1600">
                <a:solidFill>
                  <a:schemeClr val="lt1"/>
                </a:solidFill>
                <a:latin typeface="EB Garamond Regular"/>
                <a:ea typeface="EB Garamond Regular"/>
                <a:cs typeface="EB Garamond Regular"/>
                <a:sym typeface="EB Garamond Regular"/>
              </a:rPr>
              <a:t>0.4</a:t>
            </a:r>
            <a:endParaRPr sz="1600">
              <a:solidFill>
                <a:schemeClr val="lt1"/>
              </a:solidFill>
              <a:latin typeface="EB Garamond Regular"/>
              <a:ea typeface="EB Garamond Regular"/>
              <a:cs typeface="EB Garamond Regular"/>
              <a:sym typeface="EB Garamond Regular"/>
            </a:endParaRPr>
          </a:p>
          <a:p>
            <a:pPr indent="0" lvl="0" marL="0" rtl="0" algn="r">
              <a:lnSpc>
                <a:spcPct val="115000"/>
              </a:lnSpc>
              <a:spcBef>
                <a:spcPts val="0"/>
              </a:spcBef>
              <a:spcAft>
                <a:spcPts val="0"/>
              </a:spcAft>
              <a:buNone/>
            </a:pPr>
            <a:r>
              <a:t/>
            </a:r>
            <a:endParaRPr sz="1600">
              <a:solidFill>
                <a:schemeClr val="lt1"/>
              </a:solidFill>
              <a:latin typeface="EB Garamond Regular"/>
              <a:ea typeface="EB Garamond Regular"/>
              <a:cs typeface="EB Garamond Regular"/>
              <a:sym typeface="EB Garamond Regular"/>
            </a:endParaRPr>
          </a:p>
          <a:p>
            <a:pPr indent="0" lvl="0" marL="0" rtl="0" algn="r">
              <a:lnSpc>
                <a:spcPct val="115000"/>
              </a:lnSpc>
              <a:spcBef>
                <a:spcPts val="0"/>
              </a:spcBef>
              <a:spcAft>
                <a:spcPts val="0"/>
              </a:spcAft>
              <a:buNone/>
            </a:pPr>
            <a:r>
              <a:t/>
            </a:r>
            <a:endParaRPr sz="1600">
              <a:solidFill>
                <a:schemeClr val="lt1"/>
              </a:solidFill>
              <a:latin typeface="EB Garamond Regular"/>
              <a:ea typeface="EB Garamond Regular"/>
              <a:cs typeface="EB Garamond Regular"/>
              <a:sym typeface="EB Garamond Regular"/>
            </a:endParaRPr>
          </a:p>
          <a:p>
            <a:pPr indent="0" lvl="0" marL="0" rtl="0" algn="r">
              <a:lnSpc>
                <a:spcPct val="115000"/>
              </a:lnSpc>
              <a:spcBef>
                <a:spcPts val="0"/>
              </a:spcBef>
              <a:spcAft>
                <a:spcPts val="0"/>
              </a:spcAft>
              <a:buNone/>
            </a:pPr>
            <a:r>
              <a:rPr lang="en-GB" sz="1600">
                <a:solidFill>
                  <a:schemeClr val="lt1"/>
                </a:solidFill>
                <a:latin typeface="EB Garamond Regular"/>
                <a:ea typeface="EB Garamond Regular"/>
                <a:cs typeface="EB Garamond Regular"/>
                <a:sym typeface="EB Garamond Regular"/>
              </a:rPr>
              <a:t>0.3</a:t>
            </a:r>
            <a:endParaRPr sz="1600">
              <a:solidFill>
                <a:schemeClr val="lt1"/>
              </a:solidFill>
              <a:latin typeface="EB Garamond Regular"/>
              <a:ea typeface="EB Garamond Regular"/>
              <a:cs typeface="EB Garamond Regular"/>
              <a:sym typeface="EB Garamond Regular"/>
            </a:endParaRPr>
          </a:p>
          <a:p>
            <a:pPr indent="0" lvl="0" marL="0" rtl="0" algn="r">
              <a:lnSpc>
                <a:spcPct val="115000"/>
              </a:lnSpc>
              <a:spcBef>
                <a:spcPts val="0"/>
              </a:spcBef>
              <a:spcAft>
                <a:spcPts val="0"/>
              </a:spcAft>
              <a:buNone/>
            </a:pPr>
            <a:r>
              <a:t/>
            </a:r>
            <a:endParaRPr sz="1600">
              <a:solidFill>
                <a:schemeClr val="lt1"/>
              </a:solidFill>
              <a:latin typeface="EB Garamond Regular"/>
              <a:ea typeface="EB Garamond Regular"/>
              <a:cs typeface="EB Garamond Regular"/>
              <a:sym typeface="EB Garamond Regular"/>
            </a:endParaRPr>
          </a:p>
          <a:p>
            <a:pPr indent="0" lvl="0" marL="0" rtl="0" algn="r">
              <a:lnSpc>
                <a:spcPct val="115000"/>
              </a:lnSpc>
              <a:spcBef>
                <a:spcPts val="0"/>
              </a:spcBef>
              <a:spcAft>
                <a:spcPts val="0"/>
              </a:spcAft>
              <a:buNone/>
            </a:pPr>
            <a:r>
              <a:t/>
            </a:r>
            <a:endParaRPr sz="1600">
              <a:solidFill>
                <a:schemeClr val="lt1"/>
              </a:solidFill>
              <a:latin typeface="EB Garamond Regular"/>
              <a:ea typeface="EB Garamond Regular"/>
              <a:cs typeface="EB Garamond Regular"/>
              <a:sym typeface="EB Garamond Regular"/>
            </a:endParaRPr>
          </a:p>
          <a:p>
            <a:pPr indent="0" lvl="0" marL="0" rtl="0" algn="r">
              <a:lnSpc>
                <a:spcPct val="115000"/>
              </a:lnSpc>
              <a:spcBef>
                <a:spcPts val="0"/>
              </a:spcBef>
              <a:spcAft>
                <a:spcPts val="0"/>
              </a:spcAft>
              <a:buNone/>
            </a:pPr>
            <a:r>
              <a:rPr lang="en-GB" sz="1600">
                <a:solidFill>
                  <a:schemeClr val="lt1"/>
                </a:solidFill>
                <a:latin typeface="EB Garamond Regular"/>
                <a:ea typeface="EB Garamond Regular"/>
                <a:cs typeface="EB Garamond Regular"/>
                <a:sym typeface="EB Garamond Regular"/>
              </a:rPr>
              <a:t>0.2</a:t>
            </a:r>
            <a:endParaRPr sz="1600">
              <a:solidFill>
                <a:schemeClr val="lt1"/>
              </a:solidFill>
              <a:latin typeface="EB Garamond Regular"/>
              <a:ea typeface="EB Garamond Regular"/>
              <a:cs typeface="EB Garamond Regular"/>
              <a:sym typeface="EB Garamond Regular"/>
            </a:endParaRPr>
          </a:p>
          <a:p>
            <a:pPr indent="0" lvl="0" marL="0" rtl="0" algn="r">
              <a:lnSpc>
                <a:spcPct val="115000"/>
              </a:lnSpc>
              <a:spcBef>
                <a:spcPts val="0"/>
              </a:spcBef>
              <a:spcAft>
                <a:spcPts val="0"/>
              </a:spcAft>
              <a:buNone/>
            </a:pPr>
            <a:r>
              <a:t/>
            </a:r>
            <a:endParaRPr sz="1600">
              <a:solidFill>
                <a:schemeClr val="lt1"/>
              </a:solidFill>
              <a:latin typeface="EB Garamond Regular"/>
              <a:ea typeface="EB Garamond Regular"/>
              <a:cs typeface="EB Garamond Regular"/>
              <a:sym typeface="EB Garamond Regular"/>
            </a:endParaRPr>
          </a:p>
          <a:p>
            <a:pPr indent="0" lvl="0" marL="0" rtl="0" algn="r">
              <a:lnSpc>
                <a:spcPct val="115000"/>
              </a:lnSpc>
              <a:spcBef>
                <a:spcPts val="0"/>
              </a:spcBef>
              <a:spcAft>
                <a:spcPts val="0"/>
              </a:spcAft>
              <a:buNone/>
            </a:pPr>
            <a:r>
              <a:t/>
            </a:r>
            <a:endParaRPr sz="1600">
              <a:solidFill>
                <a:schemeClr val="lt1"/>
              </a:solidFill>
              <a:latin typeface="EB Garamond Regular"/>
              <a:ea typeface="EB Garamond Regular"/>
              <a:cs typeface="EB Garamond Regular"/>
              <a:sym typeface="EB Garamond Regular"/>
            </a:endParaRPr>
          </a:p>
          <a:p>
            <a:pPr indent="0" lvl="0" marL="0" rtl="0" algn="r">
              <a:lnSpc>
                <a:spcPct val="115000"/>
              </a:lnSpc>
              <a:spcBef>
                <a:spcPts val="0"/>
              </a:spcBef>
              <a:spcAft>
                <a:spcPts val="0"/>
              </a:spcAft>
              <a:buNone/>
            </a:pPr>
            <a:r>
              <a:rPr lang="en-GB" sz="1600">
                <a:solidFill>
                  <a:schemeClr val="lt1"/>
                </a:solidFill>
                <a:latin typeface="EB Garamond Regular"/>
                <a:ea typeface="EB Garamond Regular"/>
                <a:cs typeface="EB Garamond Regular"/>
                <a:sym typeface="EB Garamond Regular"/>
              </a:rPr>
              <a:t>0.1</a:t>
            </a:r>
            <a:endParaRPr sz="1600">
              <a:solidFill>
                <a:schemeClr val="lt1"/>
              </a:solidFill>
              <a:latin typeface="EB Garamond Regular"/>
              <a:ea typeface="EB Garamond Regular"/>
              <a:cs typeface="EB Garamond Regular"/>
              <a:sym typeface="EB Garamond Regular"/>
            </a:endParaRPr>
          </a:p>
        </p:txBody>
      </p:sp>
      <p:sp>
        <p:nvSpPr>
          <p:cNvPr id="2487" name="Google Shape;2487;gebe1d2d615_1_3996"/>
          <p:cNvSpPr txBox="1"/>
          <p:nvPr/>
        </p:nvSpPr>
        <p:spPr>
          <a:xfrm>
            <a:off x="1136025" y="3931075"/>
            <a:ext cx="3906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FFFFFF"/>
                </a:solidFill>
                <a:latin typeface="EB Garamond Regular"/>
                <a:ea typeface="EB Garamond Regular"/>
                <a:cs typeface="EB Garamond Regular"/>
                <a:sym typeface="EB Garamond Regular"/>
              </a:rPr>
              <a:t>0	  5	   10	  	  15		20</a:t>
            </a:r>
            <a:endParaRPr sz="1600">
              <a:solidFill>
                <a:srgbClr val="FFFFFF"/>
              </a:solidFill>
              <a:latin typeface="EB Garamond Regular"/>
              <a:ea typeface="EB Garamond Regular"/>
              <a:cs typeface="EB Garamond Regular"/>
              <a:sym typeface="EB Garamond Regular"/>
            </a:endParaRPr>
          </a:p>
        </p:txBody>
      </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gebe1d2d615_1_4006"/>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Mean of Poisson Distribution</a:t>
            </a:r>
            <a:endParaRPr>
              <a:solidFill>
                <a:schemeClr val="lt2"/>
              </a:solidFill>
              <a:latin typeface="Montserrat ExtraBold"/>
              <a:ea typeface="Montserrat ExtraBold"/>
              <a:cs typeface="Montserrat ExtraBold"/>
              <a:sym typeface="Montserrat ExtraBold"/>
            </a:endParaRPr>
          </a:p>
        </p:txBody>
      </p:sp>
      <p:sp>
        <p:nvSpPr>
          <p:cNvPr id="2493" name="Google Shape;2493;gebe1d2d615_1_4006"/>
          <p:cNvSpPr txBox="1"/>
          <p:nvPr/>
        </p:nvSpPr>
        <p:spPr>
          <a:xfrm>
            <a:off x="468375" y="1336100"/>
            <a:ext cx="52980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Mean is represented as E(X) = λ.</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Mean and the variance are equal. </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E(X) = V(X)</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800">
                <a:solidFill>
                  <a:schemeClr val="lt1"/>
                </a:solidFill>
                <a:latin typeface="Montserrat Medium"/>
                <a:ea typeface="Montserrat Medium"/>
                <a:cs typeface="Montserrat Medium"/>
                <a:sym typeface="Montserrat Medium"/>
              </a:rPr>
              <a:t>Where,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V(X) is the variance.</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3">
                                            <p:txEl>
                                              <p:pRg end="0" st="0"/>
                                            </p:txEl>
                                          </p:spTgt>
                                        </p:tgtEl>
                                        <p:attrNameLst>
                                          <p:attrName>style.visibility</p:attrName>
                                        </p:attrNameLst>
                                      </p:cBhvr>
                                      <p:to>
                                        <p:strVal val="visible"/>
                                      </p:to>
                                    </p:set>
                                    <p:animEffect filter="fade" transition="in">
                                      <p:cBhvr>
                                        <p:cTn dur="1000"/>
                                        <p:tgtEl>
                                          <p:spTgt spid="24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3">
                                            <p:txEl>
                                              <p:pRg end="1" st="1"/>
                                            </p:txEl>
                                          </p:spTgt>
                                        </p:tgtEl>
                                        <p:attrNameLst>
                                          <p:attrName>style.visibility</p:attrName>
                                        </p:attrNameLst>
                                      </p:cBhvr>
                                      <p:to>
                                        <p:strVal val="visible"/>
                                      </p:to>
                                    </p:set>
                                    <p:animEffect filter="fade" transition="in">
                                      <p:cBhvr>
                                        <p:cTn dur="1000"/>
                                        <p:tgtEl>
                                          <p:spTgt spid="24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3">
                                            <p:txEl>
                                              <p:pRg end="2" st="2"/>
                                            </p:txEl>
                                          </p:spTgt>
                                        </p:tgtEl>
                                        <p:attrNameLst>
                                          <p:attrName>style.visibility</p:attrName>
                                        </p:attrNameLst>
                                      </p:cBhvr>
                                      <p:to>
                                        <p:strVal val="visible"/>
                                      </p:to>
                                    </p:set>
                                    <p:animEffect filter="fade" transition="in">
                                      <p:cBhvr>
                                        <p:cTn dur="1000"/>
                                        <p:tgtEl>
                                          <p:spTgt spid="24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3">
                                            <p:txEl>
                                              <p:pRg end="3" st="3"/>
                                            </p:txEl>
                                          </p:spTgt>
                                        </p:tgtEl>
                                        <p:attrNameLst>
                                          <p:attrName>style.visibility</p:attrName>
                                        </p:attrNameLst>
                                      </p:cBhvr>
                                      <p:to>
                                        <p:strVal val="visible"/>
                                      </p:to>
                                    </p:set>
                                    <p:animEffect filter="fade" transition="in">
                                      <p:cBhvr>
                                        <p:cTn dur="1000"/>
                                        <p:tgtEl>
                                          <p:spTgt spid="24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3">
                                            <p:txEl>
                                              <p:pRg end="4" st="4"/>
                                            </p:txEl>
                                          </p:spTgt>
                                        </p:tgtEl>
                                        <p:attrNameLst>
                                          <p:attrName>style.visibility</p:attrName>
                                        </p:attrNameLst>
                                      </p:cBhvr>
                                      <p:to>
                                        <p:strVal val="visible"/>
                                      </p:to>
                                    </p:set>
                                    <p:animEffect filter="fade" transition="in">
                                      <p:cBhvr>
                                        <p:cTn dur="1000"/>
                                        <p:tgtEl>
                                          <p:spTgt spid="249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7" name="Shape 2497"/>
        <p:cNvGrpSpPr/>
        <p:nvPr/>
      </p:nvGrpSpPr>
      <p:grpSpPr>
        <a:xfrm>
          <a:off x="0" y="0"/>
          <a:ext cx="0" cy="0"/>
          <a:chOff x="0" y="0"/>
          <a:chExt cx="0" cy="0"/>
        </a:xfrm>
      </p:grpSpPr>
      <p:sp>
        <p:nvSpPr>
          <p:cNvPr id="2498" name="Google Shape;2498;gebe1d2d615_1_4011"/>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Problem</a:t>
            </a:r>
            <a:endParaRPr>
              <a:solidFill>
                <a:schemeClr val="lt2"/>
              </a:solidFill>
              <a:latin typeface="Montserrat ExtraBold"/>
              <a:ea typeface="Montserrat ExtraBold"/>
              <a:cs typeface="Montserrat ExtraBold"/>
              <a:sym typeface="Montserrat ExtraBold"/>
            </a:endParaRPr>
          </a:p>
        </p:txBody>
      </p:sp>
      <p:sp>
        <p:nvSpPr>
          <p:cNvPr id="2499" name="Google Shape;2499;gebe1d2d615_1_4011"/>
          <p:cNvSpPr txBox="1"/>
          <p:nvPr/>
        </p:nvSpPr>
        <p:spPr>
          <a:xfrm>
            <a:off x="487525" y="1306125"/>
            <a:ext cx="5861400" cy="1708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A random variable X has a Poisson distribution with parameter λ.</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 (X = 1) = (0.2) P (X = 2).</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Find P of X equal to 0.</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9">
                                            <p:txEl>
                                              <p:pRg end="0" st="0"/>
                                            </p:txEl>
                                          </p:spTgt>
                                        </p:tgtEl>
                                        <p:attrNameLst>
                                          <p:attrName>style.visibility</p:attrName>
                                        </p:attrNameLst>
                                      </p:cBhvr>
                                      <p:to>
                                        <p:strVal val="visible"/>
                                      </p:to>
                                    </p:set>
                                    <p:animEffect filter="fade" transition="in">
                                      <p:cBhvr>
                                        <p:cTn dur="1000"/>
                                        <p:tgtEl>
                                          <p:spTgt spid="24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9">
                                            <p:txEl>
                                              <p:pRg end="1" st="1"/>
                                            </p:txEl>
                                          </p:spTgt>
                                        </p:tgtEl>
                                        <p:attrNameLst>
                                          <p:attrName>style.visibility</p:attrName>
                                        </p:attrNameLst>
                                      </p:cBhvr>
                                      <p:to>
                                        <p:strVal val="visible"/>
                                      </p:to>
                                    </p:set>
                                    <p:animEffect filter="fade" transition="in">
                                      <p:cBhvr>
                                        <p:cTn dur="1000"/>
                                        <p:tgtEl>
                                          <p:spTgt spid="24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9">
                                            <p:txEl>
                                              <p:pRg end="2" st="2"/>
                                            </p:txEl>
                                          </p:spTgt>
                                        </p:tgtEl>
                                        <p:attrNameLst>
                                          <p:attrName>style.visibility</p:attrName>
                                        </p:attrNameLst>
                                      </p:cBhvr>
                                      <p:to>
                                        <p:strVal val="visible"/>
                                      </p:to>
                                    </p:set>
                                    <p:animEffect filter="fade" transition="in">
                                      <p:cBhvr>
                                        <p:cTn dur="1000"/>
                                        <p:tgtEl>
                                          <p:spTgt spid="249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gebe1d2d615_1_4016"/>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Solution</a:t>
            </a:r>
            <a:endParaRPr>
              <a:solidFill>
                <a:schemeClr val="lt2"/>
              </a:solidFill>
              <a:latin typeface="Montserrat ExtraBold"/>
              <a:ea typeface="Montserrat ExtraBold"/>
              <a:cs typeface="Montserrat ExtraBold"/>
              <a:sym typeface="Montserrat ExtraBold"/>
            </a:endParaRPr>
          </a:p>
        </p:txBody>
      </p:sp>
      <p:sp>
        <p:nvSpPr>
          <p:cNvPr id="2505" name="Google Shape;2505;gebe1d2d615_1_4016"/>
          <p:cNvSpPr txBox="1"/>
          <p:nvPr/>
        </p:nvSpPr>
        <p:spPr>
          <a:xfrm>
            <a:off x="468375" y="944475"/>
            <a:ext cx="7447800" cy="3370800"/>
          </a:xfrm>
          <a:prstGeom prst="rect">
            <a:avLst/>
          </a:prstGeom>
          <a:noFill/>
          <a:ln>
            <a:noFill/>
          </a:ln>
        </p:spPr>
        <p:txBody>
          <a:bodyPr anchorCtr="0" anchor="t" bIns="91425" lIns="91425" spcFirstLastPara="1" rIns="91425" wrap="square" tIns="91425">
            <a:spAutoFit/>
          </a:bodyPr>
          <a:lstStyle/>
          <a:p>
            <a:pPr indent="457200" lvl="0" marL="457200" rtl="0" algn="l">
              <a:lnSpc>
                <a:spcPct val="150000"/>
              </a:lnSpc>
              <a:spcBef>
                <a:spcPts val="0"/>
              </a:spcBef>
              <a:spcAft>
                <a:spcPts val="0"/>
              </a:spcAft>
              <a:buNone/>
            </a:pPr>
            <a:r>
              <a:rPr lang="en-GB" sz="1800">
                <a:solidFill>
                  <a:schemeClr val="lt1"/>
                </a:solidFill>
                <a:latin typeface="Montserrat Medium"/>
                <a:ea typeface="Montserrat Medium"/>
                <a:cs typeface="Montserrat Medium"/>
                <a:sym typeface="Montserrat Medium"/>
              </a:rPr>
              <a:t>P (X =x) = (e– λ λx)/x!</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where λ is a parameter.</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800">
                <a:solidFill>
                  <a:schemeClr val="lt1"/>
                </a:solidFill>
                <a:latin typeface="Montserrat Medium"/>
                <a:ea typeface="Montserrat Medium"/>
                <a:cs typeface="Montserrat Medium"/>
                <a:sym typeface="Montserrat Medium"/>
              </a:rPr>
              <a:t>We are given that</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P(X = 1) = (0.2) P(X = 2)</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Formula for P(X = 1) we get λ = 10.</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(e– λ λ1)/1! = (0.2)(e– λ λ2)/2!</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P(X = 0) = (e– λ λ0)/0!</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Value of P(X) = 0 as 0.0000454.</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5">
                                            <p:txEl>
                                              <p:pRg end="0" st="0"/>
                                            </p:txEl>
                                          </p:spTgt>
                                        </p:tgtEl>
                                        <p:attrNameLst>
                                          <p:attrName>style.visibility</p:attrName>
                                        </p:attrNameLst>
                                      </p:cBhvr>
                                      <p:to>
                                        <p:strVal val="visible"/>
                                      </p:to>
                                    </p:set>
                                    <p:animEffect filter="fade" transition="in">
                                      <p:cBhvr>
                                        <p:cTn dur="1000"/>
                                        <p:tgtEl>
                                          <p:spTgt spid="25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5">
                                            <p:txEl>
                                              <p:pRg end="1" st="1"/>
                                            </p:txEl>
                                          </p:spTgt>
                                        </p:tgtEl>
                                        <p:attrNameLst>
                                          <p:attrName>style.visibility</p:attrName>
                                        </p:attrNameLst>
                                      </p:cBhvr>
                                      <p:to>
                                        <p:strVal val="visible"/>
                                      </p:to>
                                    </p:set>
                                    <p:animEffect filter="fade" transition="in">
                                      <p:cBhvr>
                                        <p:cTn dur="1000"/>
                                        <p:tgtEl>
                                          <p:spTgt spid="25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5">
                                            <p:txEl>
                                              <p:pRg end="2" st="2"/>
                                            </p:txEl>
                                          </p:spTgt>
                                        </p:tgtEl>
                                        <p:attrNameLst>
                                          <p:attrName>style.visibility</p:attrName>
                                        </p:attrNameLst>
                                      </p:cBhvr>
                                      <p:to>
                                        <p:strVal val="visible"/>
                                      </p:to>
                                    </p:set>
                                    <p:animEffect filter="fade" transition="in">
                                      <p:cBhvr>
                                        <p:cTn dur="1000"/>
                                        <p:tgtEl>
                                          <p:spTgt spid="25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5">
                                            <p:txEl>
                                              <p:pRg end="3" st="3"/>
                                            </p:txEl>
                                          </p:spTgt>
                                        </p:tgtEl>
                                        <p:attrNameLst>
                                          <p:attrName>style.visibility</p:attrName>
                                        </p:attrNameLst>
                                      </p:cBhvr>
                                      <p:to>
                                        <p:strVal val="visible"/>
                                      </p:to>
                                    </p:set>
                                    <p:animEffect filter="fade" transition="in">
                                      <p:cBhvr>
                                        <p:cTn dur="1000"/>
                                        <p:tgtEl>
                                          <p:spTgt spid="25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5">
                                            <p:txEl>
                                              <p:pRg end="4" st="4"/>
                                            </p:txEl>
                                          </p:spTgt>
                                        </p:tgtEl>
                                        <p:attrNameLst>
                                          <p:attrName>style.visibility</p:attrName>
                                        </p:attrNameLst>
                                      </p:cBhvr>
                                      <p:to>
                                        <p:strVal val="visible"/>
                                      </p:to>
                                    </p:set>
                                    <p:animEffect filter="fade" transition="in">
                                      <p:cBhvr>
                                        <p:cTn dur="1000"/>
                                        <p:tgtEl>
                                          <p:spTgt spid="25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5">
                                            <p:txEl>
                                              <p:pRg end="5" st="5"/>
                                            </p:txEl>
                                          </p:spTgt>
                                        </p:tgtEl>
                                        <p:attrNameLst>
                                          <p:attrName>style.visibility</p:attrName>
                                        </p:attrNameLst>
                                      </p:cBhvr>
                                      <p:to>
                                        <p:strVal val="visible"/>
                                      </p:to>
                                    </p:set>
                                    <p:animEffect filter="fade" transition="in">
                                      <p:cBhvr>
                                        <p:cTn dur="1000"/>
                                        <p:tgtEl>
                                          <p:spTgt spid="250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5">
                                            <p:txEl>
                                              <p:pRg end="6" st="6"/>
                                            </p:txEl>
                                          </p:spTgt>
                                        </p:tgtEl>
                                        <p:attrNameLst>
                                          <p:attrName>style.visibility</p:attrName>
                                        </p:attrNameLst>
                                      </p:cBhvr>
                                      <p:to>
                                        <p:strVal val="visible"/>
                                      </p:to>
                                    </p:set>
                                    <p:animEffect filter="fade" transition="in">
                                      <p:cBhvr>
                                        <p:cTn dur="1000"/>
                                        <p:tgtEl>
                                          <p:spTgt spid="250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5">
                                            <p:txEl>
                                              <p:pRg end="7" st="7"/>
                                            </p:txEl>
                                          </p:spTgt>
                                        </p:tgtEl>
                                        <p:attrNameLst>
                                          <p:attrName>style.visibility</p:attrName>
                                        </p:attrNameLst>
                                      </p:cBhvr>
                                      <p:to>
                                        <p:strVal val="visible"/>
                                      </p:to>
                                    </p:set>
                                    <p:animEffect filter="fade" transition="in">
                                      <p:cBhvr>
                                        <p:cTn dur="1000"/>
                                        <p:tgtEl>
                                          <p:spTgt spid="250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9" name="Shape 2509"/>
        <p:cNvGrpSpPr/>
        <p:nvPr/>
      </p:nvGrpSpPr>
      <p:grpSpPr>
        <a:xfrm>
          <a:off x="0" y="0"/>
          <a:ext cx="0" cy="0"/>
          <a:chOff x="0" y="0"/>
          <a:chExt cx="0" cy="0"/>
        </a:xfrm>
      </p:grpSpPr>
      <p:sp>
        <p:nvSpPr>
          <p:cNvPr id="2510" name="Google Shape;2510;gebe1d2d615_1_4021"/>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Applications</a:t>
            </a:r>
            <a:endParaRPr>
              <a:solidFill>
                <a:schemeClr val="lt2"/>
              </a:solidFill>
              <a:latin typeface="Montserrat ExtraBold"/>
              <a:ea typeface="Montserrat ExtraBold"/>
              <a:cs typeface="Montserrat ExtraBold"/>
              <a:sym typeface="Montserrat ExtraBold"/>
            </a:endParaRPr>
          </a:p>
        </p:txBody>
      </p:sp>
      <p:sp>
        <p:nvSpPr>
          <p:cNvPr id="2511" name="Google Shape;2511;gebe1d2d615_1_4021"/>
          <p:cNvSpPr txBox="1"/>
          <p:nvPr/>
        </p:nvSpPr>
        <p:spPr>
          <a:xfrm>
            <a:off x="487525" y="1105050"/>
            <a:ext cx="58614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Predict the amount of variation.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Specified time frame is known or can be determined.</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Likely be from that average number of occurrences.</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Maximum and minimum number of times the event will occur.</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1">
                                            <p:txEl>
                                              <p:pRg end="0" st="0"/>
                                            </p:txEl>
                                          </p:spTgt>
                                        </p:tgtEl>
                                        <p:attrNameLst>
                                          <p:attrName>style.visibility</p:attrName>
                                        </p:attrNameLst>
                                      </p:cBhvr>
                                      <p:to>
                                        <p:strVal val="visible"/>
                                      </p:to>
                                    </p:set>
                                    <p:animEffect filter="fade" transition="in">
                                      <p:cBhvr>
                                        <p:cTn dur="1000"/>
                                        <p:tgtEl>
                                          <p:spTgt spid="25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1">
                                            <p:txEl>
                                              <p:pRg end="1" st="1"/>
                                            </p:txEl>
                                          </p:spTgt>
                                        </p:tgtEl>
                                        <p:attrNameLst>
                                          <p:attrName>style.visibility</p:attrName>
                                        </p:attrNameLst>
                                      </p:cBhvr>
                                      <p:to>
                                        <p:strVal val="visible"/>
                                      </p:to>
                                    </p:set>
                                    <p:animEffect filter="fade" transition="in">
                                      <p:cBhvr>
                                        <p:cTn dur="1000"/>
                                        <p:tgtEl>
                                          <p:spTgt spid="25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1">
                                            <p:txEl>
                                              <p:pRg end="2" st="2"/>
                                            </p:txEl>
                                          </p:spTgt>
                                        </p:tgtEl>
                                        <p:attrNameLst>
                                          <p:attrName>style.visibility</p:attrName>
                                        </p:attrNameLst>
                                      </p:cBhvr>
                                      <p:to>
                                        <p:strVal val="visible"/>
                                      </p:to>
                                    </p:set>
                                    <p:animEffect filter="fade" transition="in">
                                      <p:cBhvr>
                                        <p:cTn dur="1000"/>
                                        <p:tgtEl>
                                          <p:spTgt spid="25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1">
                                            <p:txEl>
                                              <p:pRg end="3" st="3"/>
                                            </p:txEl>
                                          </p:spTgt>
                                        </p:tgtEl>
                                        <p:attrNameLst>
                                          <p:attrName>style.visibility</p:attrName>
                                        </p:attrNameLst>
                                      </p:cBhvr>
                                      <p:to>
                                        <p:strVal val="visible"/>
                                      </p:to>
                                    </p:set>
                                    <p:animEffect filter="fade" transition="in">
                                      <p:cBhvr>
                                        <p:cTn dur="1000"/>
                                        <p:tgtEl>
                                          <p:spTgt spid="251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gebe1d2d615_1_4026"/>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Use of Poisson Distribution</a:t>
            </a:r>
            <a:endParaRPr>
              <a:solidFill>
                <a:schemeClr val="lt2"/>
              </a:solidFill>
              <a:latin typeface="Montserrat ExtraBold"/>
              <a:ea typeface="Montserrat ExtraBold"/>
              <a:cs typeface="Montserrat ExtraBold"/>
              <a:sym typeface="Montserrat ExtraBold"/>
            </a:endParaRPr>
          </a:p>
        </p:txBody>
      </p:sp>
      <p:sp>
        <p:nvSpPr>
          <p:cNvPr id="2517" name="Google Shape;2517;gebe1d2d615_1_4026"/>
          <p:cNvSpPr txBox="1"/>
          <p:nvPr/>
        </p:nvSpPr>
        <p:spPr>
          <a:xfrm>
            <a:off x="487525" y="1105050"/>
            <a:ext cx="55500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Textbook store rents an average of 200 books every Saturday night.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that more books will sell.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Number of diners in a certain restaurant every day.</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If the average number of diners for seven days is 500.</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7">
                                            <p:txEl>
                                              <p:pRg end="0" st="0"/>
                                            </p:txEl>
                                          </p:spTgt>
                                        </p:tgtEl>
                                        <p:attrNameLst>
                                          <p:attrName>style.visibility</p:attrName>
                                        </p:attrNameLst>
                                      </p:cBhvr>
                                      <p:to>
                                        <p:strVal val="visible"/>
                                      </p:to>
                                    </p:set>
                                    <p:animEffect filter="fade" transition="in">
                                      <p:cBhvr>
                                        <p:cTn dur="1000"/>
                                        <p:tgtEl>
                                          <p:spTgt spid="25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7">
                                            <p:txEl>
                                              <p:pRg end="1" st="1"/>
                                            </p:txEl>
                                          </p:spTgt>
                                        </p:tgtEl>
                                        <p:attrNameLst>
                                          <p:attrName>style.visibility</p:attrName>
                                        </p:attrNameLst>
                                      </p:cBhvr>
                                      <p:to>
                                        <p:strVal val="visible"/>
                                      </p:to>
                                    </p:set>
                                    <p:animEffect filter="fade" transition="in">
                                      <p:cBhvr>
                                        <p:cTn dur="1000"/>
                                        <p:tgtEl>
                                          <p:spTgt spid="25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7">
                                            <p:txEl>
                                              <p:pRg end="2" st="2"/>
                                            </p:txEl>
                                          </p:spTgt>
                                        </p:tgtEl>
                                        <p:attrNameLst>
                                          <p:attrName>style.visibility</p:attrName>
                                        </p:attrNameLst>
                                      </p:cBhvr>
                                      <p:to>
                                        <p:strVal val="visible"/>
                                      </p:to>
                                    </p:set>
                                    <p:animEffect filter="fade" transition="in">
                                      <p:cBhvr>
                                        <p:cTn dur="1000"/>
                                        <p:tgtEl>
                                          <p:spTgt spid="25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7">
                                            <p:txEl>
                                              <p:pRg end="3" st="3"/>
                                            </p:txEl>
                                          </p:spTgt>
                                        </p:tgtEl>
                                        <p:attrNameLst>
                                          <p:attrName>style.visibility</p:attrName>
                                        </p:attrNameLst>
                                      </p:cBhvr>
                                      <p:to>
                                        <p:strVal val="visible"/>
                                      </p:to>
                                    </p:set>
                                    <p:animEffect filter="fade" transition="in">
                                      <p:cBhvr>
                                        <p:cTn dur="1000"/>
                                        <p:tgtEl>
                                          <p:spTgt spid="251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1" name="Shape 2521"/>
        <p:cNvGrpSpPr/>
        <p:nvPr/>
      </p:nvGrpSpPr>
      <p:grpSpPr>
        <a:xfrm>
          <a:off x="0" y="0"/>
          <a:ext cx="0" cy="0"/>
          <a:chOff x="0" y="0"/>
          <a:chExt cx="0" cy="0"/>
        </a:xfrm>
      </p:grpSpPr>
      <p:sp>
        <p:nvSpPr>
          <p:cNvPr id="2522" name="Google Shape;2522;gebe1d2d615_1_3756"/>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C01S05L07. Introduction To Normal Distribution</a:t>
            </a:r>
            <a:endParaRPr b="0" sz="2400">
              <a:latin typeface="Montserrat ExtraBold"/>
              <a:ea typeface="Montserrat ExtraBold"/>
              <a:cs typeface="Montserrat ExtraBold"/>
              <a:sym typeface="Montserrat ExtraBo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e672268506_0_186"/>
          <p:cNvSpPr txBox="1"/>
          <p:nvPr>
            <p:ph idx="1" type="body"/>
          </p:nvPr>
        </p:nvSpPr>
        <p:spPr>
          <a:xfrm>
            <a:off x="828000" y="1145225"/>
            <a:ext cx="4516500" cy="32550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100"/>
              </a:spcBef>
              <a:spcAft>
                <a:spcPts val="0"/>
              </a:spcAft>
              <a:buSzPts val="1700"/>
              <a:buFont typeface="Montserrat Medium"/>
              <a:buChar char="●"/>
            </a:pPr>
            <a:r>
              <a:rPr lang="en-GB" sz="1700">
                <a:latin typeface="Montserrat Medium"/>
                <a:ea typeface="Montserrat Medium"/>
                <a:cs typeface="Montserrat Medium"/>
                <a:sym typeface="Montserrat Medium"/>
              </a:rPr>
              <a:t>Branch of mathematics that deals with the occurrence of a random event.</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Probability is simply how likely something is to happen. </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When we are not sure about the outcome of the event, then we talk in terms of probability.</a:t>
            </a:r>
            <a:endParaRPr sz="1700">
              <a:latin typeface="Montserrat Medium"/>
              <a:ea typeface="Montserrat Medium"/>
              <a:cs typeface="Montserrat Medium"/>
              <a:sym typeface="Montserrat Medium"/>
            </a:endParaRPr>
          </a:p>
        </p:txBody>
      </p:sp>
      <p:sp>
        <p:nvSpPr>
          <p:cNvPr id="514" name="Google Shape;514;ge672268506_0_186"/>
          <p:cNvSpPr txBox="1"/>
          <p:nvPr>
            <p:ph type="title"/>
          </p:nvPr>
        </p:nvSpPr>
        <p:spPr>
          <a:xfrm>
            <a:off x="396000" y="394800"/>
            <a:ext cx="7671000" cy="5295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Probability</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xEl>
                                              <p:pRg end="0" st="0"/>
                                            </p:txEl>
                                          </p:spTgt>
                                        </p:tgtEl>
                                        <p:attrNameLst>
                                          <p:attrName>style.visibility</p:attrName>
                                        </p:attrNameLst>
                                      </p:cBhvr>
                                      <p:to>
                                        <p:strVal val="visible"/>
                                      </p:to>
                                    </p:set>
                                    <p:animEffect filter="fade" transition="in">
                                      <p:cBhvr>
                                        <p:cTn dur="1000"/>
                                        <p:tgtEl>
                                          <p:spTgt spid="5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xEl>
                                              <p:pRg end="1" st="1"/>
                                            </p:txEl>
                                          </p:spTgt>
                                        </p:tgtEl>
                                        <p:attrNameLst>
                                          <p:attrName>style.visibility</p:attrName>
                                        </p:attrNameLst>
                                      </p:cBhvr>
                                      <p:to>
                                        <p:strVal val="visible"/>
                                      </p:to>
                                    </p:set>
                                    <p:animEffect filter="fade" transition="in">
                                      <p:cBhvr>
                                        <p:cTn dur="1000"/>
                                        <p:tgtEl>
                                          <p:spTgt spid="5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xEl>
                                              <p:pRg end="2" st="2"/>
                                            </p:txEl>
                                          </p:spTgt>
                                        </p:tgtEl>
                                        <p:attrNameLst>
                                          <p:attrName>style.visibility</p:attrName>
                                        </p:attrNameLst>
                                      </p:cBhvr>
                                      <p:to>
                                        <p:strVal val="visible"/>
                                      </p:to>
                                    </p:set>
                                    <p:animEffect filter="fade" transition="in">
                                      <p:cBhvr>
                                        <p:cTn dur="1000"/>
                                        <p:tgtEl>
                                          <p:spTgt spid="51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sp>
        <p:nvSpPr>
          <p:cNvPr id="2527" name="Google Shape;2527;gebe1d2d615_1_3760"/>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Normal Distribution</a:t>
            </a:r>
            <a:endParaRPr>
              <a:solidFill>
                <a:schemeClr val="lt2"/>
              </a:solidFill>
              <a:latin typeface="Montserrat ExtraBold"/>
              <a:ea typeface="Montserrat ExtraBold"/>
              <a:cs typeface="Montserrat ExtraBold"/>
              <a:sym typeface="Montserrat ExtraBold"/>
            </a:endParaRPr>
          </a:p>
        </p:txBody>
      </p:sp>
      <p:sp>
        <p:nvSpPr>
          <p:cNvPr id="2528" name="Google Shape;2528;gebe1d2d615_1_3760"/>
          <p:cNvSpPr txBox="1"/>
          <p:nvPr/>
        </p:nvSpPr>
        <p:spPr>
          <a:xfrm>
            <a:off x="247350" y="1060800"/>
            <a:ext cx="54084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Probability density function for a continuous random variable in a system.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f(x) is the probability density function.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X is the random variable.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Integrated between the range or interval (x to x+dx).</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Values between x and x+dx.</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8">
                                            <p:txEl>
                                              <p:pRg end="0" st="0"/>
                                            </p:txEl>
                                          </p:spTgt>
                                        </p:tgtEl>
                                        <p:attrNameLst>
                                          <p:attrName>style.visibility</p:attrName>
                                        </p:attrNameLst>
                                      </p:cBhvr>
                                      <p:to>
                                        <p:strVal val="visible"/>
                                      </p:to>
                                    </p:set>
                                    <p:animEffect filter="fade" transition="in">
                                      <p:cBhvr>
                                        <p:cTn dur="1000"/>
                                        <p:tgtEl>
                                          <p:spTgt spid="25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8">
                                            <p:txEl>
                                              <p:pRg end="1" st="1"/>
                                            </p:txEl>
                                          </p:spTgt>
                                        </p:tgtEl>
                                        <p:attrNameLst>
                                          <p:attrName>style.visibility</p:attrName>
                                        </p:attrNameLst>
                                      </p:cBhvr>
                                      <p:to>
                                        <p:strVal val="visible"/>
                                      </p:to>
                                    </p:set>
                                    <p:animEffect filter="fade" transition="in">
                                      <p:cBhvr>
                                        <p:cTn dur="1000"/>
                                        <p:tgtEl>
                                          <p:spTgt spid="25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8">
                                            <p:txEl>
                                              <p:pRg end="2" st="2"/>
                                            </p:txEl>
                                          </p:spTgt>
                                        </p:tgtEl>
                                        <p:attrNameLst>
                                          <p:attrName>style.visibility</p:attrName>
                                        </p:attrNameLst>
                                      </p:cBhvr>
                                      <p:to>
                                        <p:strVal val="visible"/>
                                      </p:to>
                                    </p:set>
                                    <p:animEffect filter="fade" transition="in">
                                      <p:cBhvr>
                                        <p:cTn dur="1000"/>
                                        <p:tgtEl>
                                          <p:spTgt spid="25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8">
                                            <p:txEl>
                                              <p:pRg end="3" st="3"/>
                                            </p:txEl>
                                          </p:spTgt>
                                        </p:tgtEl>
                                        <p:attrNameLst>
                                          <p:attrName>style.visibility</p:attrName>
                                        </p:attrNameLst>
                                      </p:cBhvr>
                                      <p:to>
                                        <p:strVal val="visible"/>
                                      </p:to>
                                    </p:set>
                                    <p:animEffect filter="fade" transition="in">
                                      <p:cBhvr>
                                        <p:cTn dur="1000"/>
                                        <p:tgtEl>
                                          <p:spTgt spid="25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8">
                                            <p:txEl>
                                              <p:pRg end="4" st="4"/>
                                            </p:txEl>
                                          </p:spTgt>
                                        </p:tgtEl>
                                        <p:attrNameLst>
                                          <p:attrName>style.visibility</p:attrName>
                                        </p:attrNameLst>
                                      </p:cBhvr>
                                      <p:to>
                                        <p:strVal val="visible"/>
                                      </p:to>
                                    </p:set>
                                    <p:animEffect filter="fade" transition="in">
                                      <p:cBhvr>
                                        <p:cTn dur="1000"/>
                                        <p:tgtEl>
                                          <p:spTgt spid="252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2" name="Shape 2532"/>
        <p:cNvGrpSpPr/>
        <p:nvPr/>
      </p:nvGrpSpPr>
      <p:grpSpPr>
        <a:xfrm>
          <a:off x="0" y="0"/>
          <a:ext cx="0" cy="0"/>
          <a:chOff x="0" y="0"/>
          <a:chExt cx="0" cy="0"/>
        </a:xfrm>
      </p:grpSpPr>
      <p:sp>
        <p:nvSpPr>
          <p:cNvPr id="2533" name="Google Shape;2533;gebe1d2d615_1_3765"/>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Normal Distribution</a:t>
            </a:r>
            <a:endParaRPr>
              <a:solidFill>
                <a:schemeClr val="lt2"/>
              </a:solidFill>
              <a:latin typeface="Montserrat ExtraBold"/>
              <a:ea typeface="Montserrat ExtraBold"/>
              <a:cs typeface="Montserrat ExtraBold"/>
              <a:sym typeface="Montserrat ExtraBold"/>
            </a:endParaRPr>
          </a:p>
        </p:txBody>
      </p:sp>
      <p:sp>
        <p:nvSpPr>
          <p:cNvPr id="2534" name="Google Shape;2534;gebe1d2d615_1_3765"/>
          <p:cNvSpPr txBox="1"/>
          <p:nvPr/>
        </p:nvSpPr>
        <p:spPr>
          <a:xfrm>
            <a:off x="307625" y="1111050"/>
            <a:ext cx="4936200" cy="3370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Represented by normal distribution.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Every physical science and economics.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Used to approximate other probability distributions.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Positive standard deviation.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Determine the line of symmetry of a graph.</a:t>
            </a:r>
            <a:endParaRPr sz="1800">
              <a:solidFill>
                <a:schemeClr val="lt1"/>
              </a:solidFill>
              <a:latin typeface="Montserrat Medium"/>
              <a:ea typeface="Montserrat Medium"/>
              <a:cs typeface="Montserrat Medium"/>
              <a:sym typeface="Montserrat Medium"/>
            </a:endParaRPr>
          </a:p>
        </p:txBody>
      </p:sp>
      <p:cxnSp>
        <p:nvCxnSpPr>
          <p:cNvPr id="2535" name="Google Shape;2535;gebe1d2d615_1_3765"/>
          <p:cNvCxnSpPr/>
          <p:nvPr/>
        </p:nvCxnSpPr>
        <p:spPr>
          <a:xfrm>
            <a:off x="5063225" y="2571750"/>
            <a:ext cx="2481300" cy="0"/>
          </a:xfrm>
          <a:prstGeom prst="straightConnector1">
            <a:avLst/>
          </a:prstGeom>
          <a:noFill/>
          <a:ln cap="flat" cmpd="sng" w="19050">
            <a:solidFill>
              <a:schemeClr val="lt1"/>
            </a:solidFill>
            <a:prstDash val="solid"/>
            <a:round/>
            <a:headEnd len="med" w="med" type="none"/>
            <a:tailEnd len="med" w="med" type="none"/>
          </a:ln>
        </p:spPr>
      </p:cxnSp>
      <p:cxnSp>
        <p:nvCxnSpPr>
          <p:cNvPr id="2536" name="Google Shape;2536;gebe1d2d615_1_3765"/>
          <p:cNvCxnSpPr/>
          <p:nvPr/>
        </p:nvCxnSpPr>
        <p:spPr>
          <a:xfrm>
            <a:off x="6288738" y="1808250"/>
            <a:ext cx="30300" cy="743400"/>
          </a:xfrm>
          <a:prstGeom prst="straightConnector1">
            <a:avLst/>
          </a:prstGeom>
          <a:noFill/>
          <a:ln cap="flat" cmpd="sng" w="19050">
            <a:solidFill>
              <a:schemeClr val="lt1"/>
            </a:solidFill>
            <a:prstDash val="solid"/>
            <a:round/>
            <a:headEnd len="med" w="med" type="none"/>
            <a:tailEnd len="med" w="med" type="none"/>
          </a:ln>
        </p:spPr>
      </p:cxnSp>
      <p:sp>
        <p:nvSpPr>
          <p:cNvPr id="2537" name="Google Shape;2537;gebe1d2d615_1_3765"/>
          <p:cNvSpPr/>
          <p:nvPr/>
        </p:nvSpPr>
        <p:spPr>
          <a:xfrm>
            <a:off x="5113438" y="1820174"/>
            <a:ext cx="2380875" cy="719550"/>
          </a:xfrm>
          <a:custGeom>
            <a:rect b="b" l="l" r="r" t="t"/>
            <a:pathLst>
              <a:path extrusionOk="0" h="28782" w="95235">
                <a:moveTo>
                  <a:pt x="0" y="28380"/>
                </a:moveTo>
                <a:cubicBezTo>
                  <a:pt x="1808" y="27911"/>
                  <a:pt x="7300" y="27040"/>
                  <a:pt x="10849" y="25567"/>
                </a:cubicBezTo>
                <a:cubicBezTo>
                  <a:pt x="14399" y="24094"/>
                  <a:pt x="18149" y="21817"/>
                  <a:pt x="21297" y="19540"/>
                </a:cubicBezTo>
                <a:cubicBezTo>
                  <a:pt x="24445" y="17263"/>
                  <a:pt x="26923" y="14584"/>
                  <a:pt x="29736" y="11905"/>
                </a:cubicBezTo>
                <a:cubicBezTo>
                  <a:pt x="32549" y="9226"/>
                  <a:pt x="35495" y="5408"/>
                  <a:pt x="38174" y="3466"/>
                </a:cubicBezTo>
                <a:cubicBezTo>
                  <a:pt x="40853" y="1524"/>
                  <a:pt x="42996" y="586"/>
                  <a:pt x="45809" y="251"/>
                </a:cubicBezTo>
                <a:cubicBezTo>
                  <a:pt x="48622" y="-84"/>
                  <a:pt x="52037" y="-83"/>
                  <a:pt x="55051" y="1457"/>
                </a:cubicBezTo>
                <a:cubicBezTo>
                  <a:pt x="58065" y="2998"/>
                  <a:pt x="60543" y="6279"/>
                  <a:pt x="63892" y="9494"/>
                </a:cubicBezTo>
                <a:cubicBezTo>
                  <a:pt x="67241" y="12709"/>
                  <a:pt x="71125" y="17798"/>
                  <a:pt x="75143" y="20745"/>
                </a:cubicBezTo>
                <a:cubicBezTo>
                  <a:pt x="79161" y="23692"/>
                  <a:pt x="84653" y="25835"/>
                  <a:pt x="88002" y="27174"/>
                </a:cubicBezTo>
                <a:cubicBezTo>
                  <a:pt x="91351" y="28514"/>
                  <a:pt x="94030" y="28514"/>
                  <a:pt x="95235" y="28782"/>
                </a:cubicBezTo>
              </a:path>
            </a:pathLst>
          </a:custGeom>
          <a:noFill/>
          <a:ln cap="flat" cmpd="sng" w="28575">
            <a:solidFill>
              <a:schemeClr val="lt1"/>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4">
                                            <p:txEl>
                                              <p:pRg end="0" st="0"/>
                                            </p:txEl>
                                          </p:spTgt>
                                        </p:tgtEl>
                                        <p:attrNameLst>
                                          <p:attrName>style.visibility</p:attrName>
                                        </p:attrNameLst>
                                      </p:cBhvr>
                                      <p:to>
                                        <p:strVal val="visible"/>
                                      </p:to>
                                    </p:set>
                                    <p:animEffect filter="fade" transition="in">
                                      <p:cBhvr>
                                        <p:cTn dur="1000"/>
                                        <p:tgtEl>
                                          <p:spTgt spid="25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4">
                                            <p:txEl>
                                              <p:pRg end="1" st="1"/>
                                            </p:txEl>
                                          </p:spTgt>
                                        </p:tgtEl>
                                        <p:attrNameLst>
                                          <p:attrName>style.visibility</p:attrName>
                                        </p:attrNameLst>
                                      </p:cBhvr>
                                      <p:to>
                                        <p:strVal val="visible"/>
                                      </p:to>
                                    </p:set>
                                    <p:animEffect filter="fade" transition="in">
                                      <p:cBhvr>
                                        <p:cTn dur="1000"/>
                                        <p:tgtEl>
                                          <p:spTgt spid="25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4">
                                            <p:txEl>
                                              <p:pRg end="2" st="2"/>
                                            </p:txEl>
                                          </p:spTgt>
                                        </p:tgtEl>
                                        <p:attrNameLst>
                                          <p:attrName>style.visibility</p:attrName>
                                        </p:attrNameLst>
                                      </p:cBhvr>
                                      <p:to>
                                        <p:strVal val="visible"/>
                                      </p:to>
                                    </p:set>
                                    <p:animEffect filter="fade" transition="in">
                                      <p:cBhvr>
                                        <p:cTn dur="1000"/>
                                        <p:tgtEl>
                                          <p:spTgt spid="25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4">
                                            <p:txEl>
                                              <p:pRg end="3" st="3"/>
                                            </p:txEl>
                                          </p:spTgt>
                                        </p:tgtEl>
                                        <p:attrNameLst>
                                          <p:attrName>style.visibility</p:attrName>
                                        </p:attrNameLst>
                                      </p:cBhvr>
                                      <p:to>
                                        <p:strVal val="visible"/>
                                      </p:to>
                                    </p:set>
                                    <p:animEffect filter="fade" transition="in">
                                      <p:cBhvr>
                                        <p:cTn dur="1000"/>
                                        <p:tgtEl>
                                          <p:spTgt spid="25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4">
                                            <p:txEl>
                                              <p:pRg end="4" st="4"/>
                                            </p:txEl>
                                          </p:spTgt>
                                        </p:tgtEl>
                                        <p:attrNameLst>
                                          <p:attrName>style.visibility</p:attrName>
                                        </p:attrNameLst>
                                      </p:cBhvr>
                                      <p:to>
                                        <p:strVal val="visible"/>
                                      </p:to>
                                    </p:set>
                                    <p:animEffect filter="fade" transition="in">
                                      <p:cBhvr>
                                        <p:cTn dur="1000"/>
                                        <p:tgtEl>
                                          <p:spTgt spid="253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1" name="Shape 2541"/>
        <p:cNvGrpSpPr/>
        <p:nvPr/>
      </p:nvGrpSpPr>
      <p:grpSpPr>
        <a:xfrm>
          <a:off x="0" y="0"/>
          <a:ext cx="0" cy="0"/>
          <a:chOff x="0" y="0"/>
          <a:chExt cx="0" cy="0"/>
        </a:xfrm>
      </p:grpSpPr>
      <p:sp>
        <p:nvSpPr>
          <p:cNvPr id="2542" name="Google Shape;2542;gebe1d2d615_1_3773"/>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Normal Distribution</a:t>
            </a:r>
            <a:endParaRPr>
              <a:solidFill>
                <a:schemeClr val="lt2"/>
              </a:solidFill>
              <a:latin typeface="Montserrat ExtraBold"/>
              <a:ea typeface="Montserrat ExtraBold"/>
              <a:cs typeface="Montserrat ExtraBold"/>
              <a:sym typeface="Montserrat ExtraBold"/>
            </a:endParaRPr>
          </a:p>
        </p:txBody>
      </p:sp>
      <p:sp>
        <p:nvSpPr>
          <p:cNvPr id="2543" name="Google Shape;2543;gebe1d2d615_1_3773"/>
          <p:cNvSpPr txBox="1"/>
          <p:nvPr/>
        </p:nvSpPr>
        <p:spPr>
          <a:xfrm>
            <a:off x="307625" y="1111050"/>
            <a:ext cx="59811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Data are close to each other.</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Graph becomes narrower.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Data are dispersed more.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Graph becomes wider.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Subdivide the area under normal curve.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Percentage of data, which falls into the specific region of a graph.</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3">
                                            <p:txEl>
                                              <p:pRg end="0" st="0"/>
                                            </p:txEl>
                                          </p:spTgt>
                                        </p:tgtEl>
                                        <p:attrNameLst>
                                          <p:attrName>style.visibility</p:attrName>
                                        </p:attrNameLst>
                                      </p:cBhvr>
                                      <p:to>
                                        <p:strVal val="visible"/>
                                      </p:to>
                                    </p:set>
                                    <p:animEffect filter="fade" transition="in">
                                      <p:cBhvr>
                                        <p:cTn dur="1000"/>
                                        <p:tgtEl>
                                          <p:spTgt spid="25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3">
                                            <p:txEl>
                                              <p:pRg end="1" st="1"/>
                                            </p:txEl>
                                          </p:spTgt>
                                        </p:tgtEl>
                                        <p:attrNameLst>
                                          <p:attrName>style.visibility</p:attrName>
                                        </p:attrNameLst>
                                      </p:cBhvr>
                                      <p:to>
                                        <p:strVal val="visible"/>
                                      </p:to>
                                    </p:set>
                                    <p:animEffect filter="fade" transition="in">
                                      <p:cBhvr>
                                        <p:cTn dur="1000"/>
                                        <p:tgtEl>
                                          <p:spTgt spid="25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3">
                                            <p:txEl>
                                              <p:pRg end="2" st="2"/>
                                            </p:txEl>
                                          </p:spTgt>
                                        </p:tgtEl>
                                        <p:attrNameLst>
                                          <p:attrName>style.visibility</p:attrName>
                                        </p:attrNameLst>
                                      </p:cBhvr>
                                      <p:to>
                                        <p:strVal val="visible"/>
                                      </p:to>
                                    </p:set>
                                    <p:animEffect filter="fade" transition="in">
                                      <p:cBhvr>
                                        <p:cTn dur="1000"/>
                                        <p:tgtEl>
                                          <p:spTgt spid="25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3">
                                            <p:txEl>
                                              <p:pRg end="3" st="3"/>
                                            </p:txEl>
                                          </p:spTgt>
                                        </p:tgtEl>
                                        <p:attrNameLst>
                                          <p:attrName>style.visibility</p:attrName>
                                        </p:attrNameLst>
                                      </p:cBhvr>
                                      <p:to>
                                        <p:strVal val="visible"/>
                                      </p:to>
                                    </p:set>
                                    <p:animEffect filter="fade" transition="in">
                                      <p:cBhvr>
                                        <p:cTn dur="1000"/>
                                        <p:tgtEl>
                                          <p:spTgt spid="25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3">
                                            <p:txEl>
                                              <p:pRg end="4" st="4"/>
                                            </p:txEl>
                                          </p:spTgt>
                                        </p:tgtEl>
                                        <p:attrNameLst>
                                          <p:attrName>style.visibility</p:attrName>
                                        </p:attrNameLst>
                                      </p:cBhvr>
                                      <p:to>
                                        <p:strVal val="visible"/>
                                      </p:to>
                                    </p:set>
                                    <p:animEffect filter="fade" transition="in">
                                      <p:cBhvr>
                                        <p:cTn dur="1000"/>
                                        <p:tgtEl>
                                          <p:spTgt spid="25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3">
                                            <p:txEl>
                                              <p:pRg end="5" st="5"/>
                                            </p:txEl>
                                          </p:spTgt>
                                        </p:tgtEl>
                                        <p:attrNameLst>
                                          <p:attrName>style.visibility</p:attrName>
                                        </p:attrNameLst>
                                      </p:cBhvr>
                                      <p:to>
                                        <p:strVal val="visible"/>
                                      </p:to>
                                    </p:set>
                                    <p:animEffect filter="fade" transition="in">
                                      <p:cBhvr>
                                        <p:cTn dur="1000"/>
                                        <p:tgtEl>
                                          <p:spTgt spid="254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7" name="Shape 2547"/>
        <p:cNvGrpSpPr/>
        <p:nvPr/>
      </p:nvGrpSpPr>
      <p:grpSpPr>
        <a:xfrm>
          <a:off x="0" y="0"/>
          <a:ext cx="0" cy="0"/>
          <a:chOff x="0" y="0"/>
          <a:chExt cx="0" cy="0"/>
        </a:xfrm>
      </p:grpSpPr>
      <p:sp>
        <p:nvSpPr>
          <p:cNvPr id="2548" name="Google Shape;2548;gebe1d2d615_1_3778"/>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Empirical Rule</a:t>
            </a:r>
            <a:endParaRPr>
              <a:solidFill>
                <a:schemeClr val="lt2"/>
              </a:solidFill>
              <a:latin typeface="Montserrat ExtraBold"/>
              <a:ea typeface="Montserrat ExtraBold"/>
              <a:cs typeface="Montserrat ExtraBold"/>
              <a:sym typeface="Montserrat ExtraBold"/>
            </a:endParaRPr>
          </a:p>
        </p:txBody>
      </p:sp>
      <p:pic>
        <p:nvPicPr>
          <p:cNvPr id="2549" name="Google Shape;2549;gebe1d2d615_1_3778"/>
          <p:cNvPicPr preferRelativeResize="0"/>
          <p:nvPr/>
        </p:nvPicPr>
        <p:blipFill rotWithShape="1">
          <a:blip r:embed="rId3">
            <a:alphaModFix/>
          </a:blip>
          <a:srcRect b="661" l="0" r="0" t="670"/>
          <a:stretch/>
        </p:blipFill>
        <p:spPr>
          <a:xfrm>
            <a:off x="944300" y="1059450"/>
            <a:ext cx="5183700" cy="3229500"/>
          </a:xfrm>
          <a:prstGeom prst="rect">
            <a:avLst/>
          </a:prstGeom>
          <a:noFill/>
          <a:ln>
            <a:noFill/>
          </a:ln>
        </p:spPr>
      </p:pic>
    </p:spTree>
  </p:cSld>
  <p:clrMapOvr>
    <a:masterClrMapping/>
  </p:clrMapOvr>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3" name="Shape 2553"/>
        <p:cNvGrpSpPr/>
        <p:nvPr/>
      </p:nvGrpSpPr>
      <p:grpSpPr>
        <a:xfrm>
          <a:off x="0" y="0"/>
          <a:ext cx="0" cy="0"/>
          <a:chOff x="0" y="0"/>
          <a:chExt cx="0" cy="0"/>
        </a:xfrm>
      </p:grpSpPr>
      <p:sp>
        <p:nvSpPr>
          <p:cNvPr id="2554" name="Google Shape;2554;gebe1d2d615_1_3783"/>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
        <p:nvSpPr>
          <p:cNvPr id="2555" name="Google Shape;2555;gebe1d2d615_1_3783"/>
          <p:cNvSpPr txBox="1"/>
          <p:nvPr/>
        </p:nvSpPr>
        <p:spPr>
          <a:xfrm>
            <a:off x="448275" y="2115625"/>
            <a:ext cx="5981100" cy="1708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800">
                <a:solidFill>
                  <a:schemeClr val="lt1"/>
                </a:solidFill>
                <a:latin typeface="Montserrat Medium"/>
                <a:ea typeface="Montserrat Medium"/>
                <a:cs typeface="Montserrat Medium"/>
                <a:sym typeface="Montserrat Medium"/>
              </a:rPr>
              <a:t>Where,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x is the normal random variable.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μ  is the mean.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σ is the standard deviation.</a:t>
            </a:r>
            <a:endParaRPr sz="1800">
              <a:solidFill>
                <a:schemeClr val="lt1"/>
              </a:solidFill>
              <a:latin typeface="Montserrat Medium"/>
              <a:ea typeface="Montserrat Medium"/>
              <a:cs typeface="Montserrat Medium"/>
              <a:sym typeface="Montserrat Medium"/>
            </a:endParaRPr>
          </a:p>
        </p:txBody>
      </p:sp>
      <p:pic>
        <p:nvPicPr>
          <p:cNvPr id="2556" name="Google Shape;2556;gebe1d2d615_1_3783"/>
          <p:cNvPicPr preferRelativeResize="0"/>
          <p:nvPr/>
        </p:nvPicPr>
        <p:blipFill rotWithShape="1">
          <a:blip r:embed="rId3">
            <a:alphaModFix/>
          </a:blip>
          <a:srcRect b="0" l="0" r="0" t="0"/>
          <a:stretch/>
        </p:blipFill>
        <p:spPr>
          <a:xfrm>
            <a:off x="1962200" y="874000"/>
            <a:ext cx="3242925" cy="96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5">
                                            <p:txEl>
                                              <p:pRg end="0" st="0"/>
                                            </p:txEl>
                                          </p:spTgt>
                                        </p:tgtEl>
                                        <p:attrNameLst>
                                          <p:attrName>style.visibility</p:attrName>
                                        </p:attrNameLst>
                                      </p:cBhvr>
                                      <p:to>
                                        <p:strVal val="visible"/>
                                      </p:to>
                                    </p:set>
                                    <p:animEffect filter="fade" transition="in">
                                      <p:cBhvr>
                                        <p:cTn dur="1000"/>
                                        <p:tgtEl>
                                          <p:spTgt spid="25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5">
                                            <p:txEl>
                                              <p:pRg end="1" st="1"/>
                                            </p:txEl>
                                          </p:spTgt>
                                        </p:tgtEl>
                                        <p:attrNameLst>
                                          <p:attrName>style.visibility</p:attrName>
                                        </p:attrNameLst>
                                      </p:cBhvr>
                                      <p:to>
                                        <p:strVal val="visible"/>
                                      </p:to>
                                    </p:set>
                                    <p:animEffect filter="fade" transition="in">
                                      <p:cBhvr>
                                        <p:cTn dur="1000"/>
                                        <p:tgtEl>
                                          <p:spTgt spid="25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5">
                                            <p:txEl>
                                              <p:pRg end="2" st="2"/>
                                            </p:txEl>
                                          </p:spTgt>
                                        </p:tgtEl>
                                        <p:attrNameLst>
                                          <p:attrName>style.visibility</p:attrName>
                                        </p:attrNameLst>
                                      </p:cBhvr>
                                      <p:to>
                                        <p:strVal val="visible"/>
                                      </p:to>
                                    </p:set>
                                    <p:animEffect filter="fade" transition="in">
                                      <p:cBhvr>
                                        <p:cTn dur="1000"/>
                                        <p:tgtEl>
                                          <p:spTgt spid="25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5">
                                            <p:txEl>
                                              <p:pRg end="3" st="3"/>
                                            </p:txEl>
                                          </p:spTgt>
                                        </p:tgtEl>
                                        <p:attrNameLst>
                                          <p:attrName>style.visibility</p:attrName>
                                        </p:attrNameLst>
                                      </p:cBhvr>
                                      <p:to>
                                        <p:strVal val="visible"/>
                                      </p:to>
                                    </p:set>
                                    <p:animEffect filter="fade" transition="in">
                                      <p:cBhvr>
                                        <p:cTn dur="1000"/>
                                        <p:tgtEl>
                                          <p:spTgt spid="255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0" name="Shape 2560"/>
        <p:cNvGrpSpPr/>
        <p:nvPr/>
      </p:nvGrpSpPr>
      <p:grpSpPr>
        <a:xfrm>
          <a:off x="0" y="0"/>
          <a:ext cx="0" cy="0"/>
          <a:chOff x="0" y="0"/>
          <a:chExt cx="0" cy="0"/>
        </a:xfrm>
      </p:grpSpPr>
      <p:sp>
        <p:nvSpPr>
          <p:cNvPr id="2561" name="Google Shape;2561;gebe1d2d615_1_3789"/>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Problem</a:t>
            </a:r>
            <a:endParaRPr>
              <a:solidFill>
                <a:schemeClr val="lt2"/>
              </a:solidFill>
              <a:latin typeface="Montserrat ExtraBold"/>
              <a:ea typeface="Montserrat ExtraBold"/>
              <a:cs typeface="Montserrat ExtraBold"/>
              <a:sym typeface="Montserrat ExtraBold"/>
            </a:endParaRPr>
          </a:p>
        </p:txBody>
      </p:sp>
      <p:sp>
        <p:nvSpPr>
          <p:cNvPr id="2562" name="Google Shape;2562;gebe1d2d615_1_3789"/>
          <p:cNvSpPr txBox="1"/>
          <p:nvPr/>
        </p:nvSpPr>
        <p:spPr>
          <a:xfrm>
            <a:off x="307625" y="1111050"/>
            <a:ext cx="72570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Calculate the probability density function of normal distribution.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x = 3, μ (mu) = 4 and σ (sigma) = 2.</a:t>
            </a:r>
            <a:endParaRPr sz="1800">
              <a:solidFill>
                <a:schemeClr val="lt1"/>
              </a:solidFill>
              <a:latin typeface="Montserrat Medium"/>
              <a:ea typeface="Montserrat Medium"/>
              <a:cs typeface="Montserrat Medium"/>
              <a:sym typeface="Montserrat Medium"/>
            </a:endParaRPr>
          </a:p>
          <a:p>
            <a:pPr indent="0" lvl="0" marL="457200" rtl="0" algn="l">
              <a:lnSpc>
                <a:spcPct val="150000"/>
              </a:lnSpc>
              <a:spcBef>
                <a:spcPts val="0"/>
              </a:spcBef>
              <a:spcAft>
                <a:spcPts val="0"/>
              </a:spcAft>
              <a:buNone/>
            </a:pPr>
            <a:r>
              <a:t/>
            </a:r>
            <a:endParaRPr sz="1800">
              <a:solidFill>
                <a:schemeClr val="lt1"/>
              </a:solidFill>
              <a:latin typeface="Montserrat Medium"/>
              <a:ea typeface="Montserrat Medium"/>
              <a:cs typeface="Montserrat Medium"/>
              <a:sym typeface="Montserrat Medium"/>
            </a:endParaRPr>
          </a:p>
          <a:p>
            <a:pPr indent="0" lvl="0" marL="457200" rtl="0" algn="l">
              <a:lnSpc>
                <a:spcPct val="150000"/>
              </a:lnSpc>
              <a:spcBef>
                <a:spcPts val="0"/>
              </a:spcBef>
              <a:spcAft>
                <a:spcPts val="0"/>
              </a:spcAft>
              <a:buNone/>
            </a:pPr>
            <a:r>
              <a:t/>
            </a:r>
            <a:endParaRPr sz="1800">
              <a:solidFill>
                <a:schemeClr val="lt1"/>
              </a:solidFill>
              <a:latin typeface="Montserrat Medium"/>
              <a:ea typeface="Montserrat Medium"/>
              <a:cs typeface="Montserrat Medium"/>
              <a:sym typeface="Montserrat Medium"/>
            </a:endParaRPr>
          </a:p>
          <a:p>
            <a:pPr indent="0" lvl="0" marL="457200" rtl="0" algn="l">
              <a:lnSpc>
                <a:spcPct val="150000"/>
              </a:lnSpc>
              <a:spcBef>
                <a:spcPts val="0"/>
              </a:spcBef>
              <a:spcAft>
                <a:spcPts val="0"/>
              </a:spcAft>
              <a:buNone/>
            </a:pPr>
            <a:r>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We get, f(3, 4, 2) = 1.106</a:t>
            </a:r>
            <a:endParaRPr sz="1800">
              <a:solidFill>
                <a:schemeClr val="lt1"/>
              </a:solidFill>
              <a:latin typeface="Montserrat Medium"/>
              <a:ea typeface="Montserrat Medium"/>
              <a:cs typeface="Montserrat Medium"/>
              <a:sym typeface="Montserrat Medium"/>
            </a:endParaRPr>
          </a:p>
        </p:txBody>
      </p:sp>
      <p:pic>
        <p:nvPicPr>
          <p:cNvPr id="2563" name="Google Shape;2563;gebe1d2d615_1_3789"/>
          <p:cNvPicPr preferRelativeResize="0"/>
          <p:nvPr/>
        </p:nvPicPr>
        <p:blipFill rotWithShape="1">
          <a:blip r:embed="rId3">
            <a:alphaModFix/>
          </a:blip>
          <a:srcRect b="0" l="1930" r="-1929" t="0"/>
          <a:stretch/>
        </p:blipFill>
        <p:spPr>
          <a:xfrm>
            <a:off x="1747975" y="2416950"/>
            <a:ext cx="3209850" cy="1152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2">
                                            <p:txEl>
                                              <p:pRg end="0" st="0"/>
                                            </p:txEl>
                                          </p:spTgt>
                                        </p:tgtEl>
                                        <p:attrNameLst>
                                          <p:attrName>style.visibility</p:attrName>
                                        </p:attrNameLst>
                                      </p:cBhvr>
                                      <p:to>
                                        <p:strVal val="visible"/>
                                      </p:to>
                                    </p:set>
                                    <p:animEffect filter="fade" transition="in">
                                      <p:cBhvr>
                                        <p:cTn dur="1000"/>
                                        <p:tgtEl>
                                          <p:spTgt spid="25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2">
                                            <p:txEl>
                                              <p:pRg end="1" st="1"/>
                                            </p:txEl>
                                          </p:spTgt>
                                        </p:tgtEl>
                                        <p:attrNameLst>
                                          <p:attrName>style.visibility</p:attrName>
                                        </p:attrNameLst>
                                      </p:cBhvr>
                                      <p:to>
                                        <p:strVal val="visible"/>
                                      </p:to>
                                    </p:set>
                                    <p:animEffect filter="fade" transition="in">
                                      <p:cBhvr>
                                        <p:cTn dur="1000"/>
                                        <p:tgtEl>
                                          <p:spTgt spid="25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2">
                                            <p:txEl>
                                              <p:pRg end="2" st="2"/>
                                            </p:txEl>
                                          </p:spTgt>
                                        </p:tgtEl>
                                        <p:attrNameLst>
                                          <p:attrName>style.visibility</p:attrName>
                                        </p:attrNameLst>
                                      </p:cBhvr>
                                      <p:to>
                                        <p:strVal val="visible"/>
                                      </p:to>
                                    </p:set>
                                    <p:animEffect filter="fade" transition="in">
                                      <p:cBhvr>
                                        <p:cTn dur="1000"/>
                                        <p:tgtEl>
                                          <p:spTgt spid="25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2">
                                            <p:txEl>
                                              <p:pRg end="3" st="3"/>
                                            </p:txEl>
                                          </p:spTgt>
                                        </p:tgtEl>
                                        <p:attrNameLst>
                                          <p:attrName>style.visibility</p:attrName>
                                        </p:attrNameLst>
                                      </p:cBhvr>
                                      <p:to>
                                        <p:strVal val="visible"/>
                                      </p:to>
                                    </p:set>
                                    <p:animEffect filter="fade" transition="in">
                                      <p:cBhvr>
                                        <p:cTn dur="1000"/>
                                        <p:tgtEl>
                                          <p:spTgt spid="25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2">
                                            <p:txEl>
                                              <p:pRg end="4" st="4"/>
                                            </p:txEl>
                                          </p:spTgt>
                                        </p:tgtEl>
                                        <p:attrNameLst>
                                          <p:attrName>style.visibility</p:attrName>
                                        </p:attrNameLst>
                                      </p:cBhvr>
                                      <p:to>
                                        <p:strVal val="visible"/>
                                      </p:to>
                                    </p:set>
                                    <p:animEffect filter="fade" transition="in">
                                      <p:cBhvr>
                                        <p:cTn dur="1000"/>
                                        <p:tgtEl>
                                          <p:spTgt spid="256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2">
                                            <p:txEl>
                                              <p:pRg end="5" st="5"/>
                                            </p:txEl>
                                          </p:spTgt>
                                        </p:tgtEl>
                                        <p:attrNameLst>
                                          <p:attrName>style.visibility</p:attrName>
                                        </p:attrNameLst>
                                      </p:cBhvr>
                                      <p:to>
                                        <p:strVal val="visible"/>
                                      </p:to>
                                    </p:set>
                                    <p:animEffect filter="fade" transition="in">
                                      <p:cBhvr>
                                        <p:cTn dur="1000"/>
                                        <p:tgtEl>
                                          <p:spTgt spid="256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7" name="Shape 2567"/>
        <p:cNvGrpSpPr/>
        <p:nvPr/>
      </p:nvGrpSpPr>
      <p:grpSpPr>
        <a:xfrm>
          <a:off x="0" y="0"/>
          <a:ext cx="0" cy="0"/>
          <a:chOff x="0" y="0"/>
          <a:chExt cx="0" cy="0"/>
        </a:xfrm>
      </p:grpSpPr>
      <p:sp>
        <p:nvSpPr>
          <p:cNvPr id="2568" name="Google Shape;2568;gebe1d2d615_1_3795"/>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Problem</a:t>
            </a:r>
            <a:endParaRPr>
              <a:solidFill>
                <a:schemeClr val="lt2"/>
              </a:solidFill>
              <a:latin typeface="Montserrat ExtraBold"/>
              <a:ea typeface="Montserrat ExtraBold"/>
              <a:cs typeface="Montserrat ExtraBold"/>
              <a:sym typeface="Montserrat ExtraBold"/>
            </a:endParaRPr>
          </a:p>
        </p:txBody>
      </p:sp>
      <p:sp>
        <p:nvSpPr>
          <p:cNvPr id="2569" name="Google Shape;2569;gebe1d2d615_1_3795"/>
          <p:cNvSpPr txBox="1"/>
          <p:nvPr/>
        </p:nvSpPr>
        <p:spPr>
          <a:xfrm>
            <a:off x="307625" y="1111050"/>
            <a:ext cx="62223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An average light bulb lasts 300 days with a standard deviation of 50 days.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Mean score of 300 days and a standard deviation of 50 days.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Find the probability that life of the bulb is less than or equal to 365 days.</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9">
                                            <p:txEl>
                                              <p:pRg end="0" st="0"/>
                                            </p:txEl>
                                          </p:spTgt>
                                        </p:tgtEl>
                                        <p:attrNameLst>
                                          <p:attrName>style.visibility</p:attrName>
                                        </p:attrNameLst>
                                      </p:cBhvr>
                                      <p:to>
                                        <p:strVal val="visible"/>
                                      </p:to>
                                    </p:set>
                                    <p:animEffect filter="fade" transition="in">
                                      <p:cBhvr>
                                        <p:cTn dur="1000"/>
                                        <p:tgtEl>
                                          <p:spTgt spid="25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9">
                                            <p:txEl>
                                              <p:pRg end="1" st="1"/>
                                            </p:txEl>
                                          </p:spTgt>
                                        </p:tgtEl>
                                        <p:attrNameLst>
                                          <p:attrName>style.visibility</p:attrName>
                                        </p:attrNameLst>
                                      </p:cBhvr>
                                      <p:to>
                                        <p:strVal val="visible"/>
                                      </p:to>
                                    </p:set>
                                    <p:animEffect filter="fade" transition="in">
                                      <p:cBhvr>
                                        <p:cTn dur="1000"/>
                                        <p:tgtEl>
                                          <p:spTgt spid="25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9">
                                            <p:txEl>
                                              <p:pRg end="2" st="2"/>
                                            </p:txEl>
                                          </p:spTgt>
                                        </p:tgtEl>
                                        <p:attrNameLst>
                                          <p:attrName>style.visibility</p:attrName>
                                        </p:attrNameLst>
                                      </p:cBhvr>
                                      <p:to>
                                        <p:strVal val="visible"/>
                                      </p:to>
                                    </p:set>
                                    <p:animEffect filter="fade" transition="in">
                                      <p:cBhvr>
                                        <p:cTn dur="1000"/>
                                        <p:tgtEl>
                                          <p:spTgt spid="256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3" name="Shape 2573"/>
        <p:cNvGrpSpPr/>
        <p:nvPr/>
      </p:nvGrpSpPr>
      <p:grpSpPr>
        <a:xfrm>
          <a:off x="0" y="0"/>
          <a:ext cx="0" cy="0"/>
          <a:chOff x="0" y="0"/>
          <a:chExt cx="0" cy="0"/>
        </a:xfrm>
      </p:grpSpPr>
      <p:sp>
        <p:nvSpPr>
          <p:cNvPr id="2574" name="Google Shape;2574;gebe1d2d615_1_3800"/>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Problem</a:t>
            </a:r>
            <a:endParaRPr>
              <a:solidFill>
                <a:schemeClr val="lt2"/>
              </a:solidFill>
              <a:latin typeface="Montserrat ExtraBold"/>
              <a:ea typeface="Montserrat ExtraBold"/>
              <a:cs typeface="Montserrat ExtraBold"/>
              <a:sym typeface="Montserrat ExtraBold"/>
            </a:endParaRPr>
          </a:p>
        </p:txBody>
      </p:sp>
      <p:sp>
        <p:nvSpPr>
          <p:cNvPr id="2575" name="Google Shape;2575;gebe1d2d615_1_3800"/>
          <p:cNvSpPr txBox="1"/>
          <p:nvPr/>
        </p:nvSpPr>
        <p:spPr>
          <a:xfrm>
            <a:off x="468375" y="1251700"/>
            <a:ext cx="5940900" cy="1708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Value of normal random variable is 365 days, </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Mean = 300 days.</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Standard deviation = 50 days.</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P(x) &lt; 365 = 0.903.</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5">
                                            <p:txEl>
                                              <p:pRg end="0" st="0"/>
                                            </p:txEl>
                                          </p:spTgt>
                                        </p:tgtEl>
                                        <p:attrNameLst>
                                          <p:attrName>style.visibility</p:attrName>
                                        </p:attrNameLst>
                                      </p:cBhvr>
                                      <p:to>
                                        <p:strVal val="visible"/>
                                      </p:to>
                                    </p:set>
                                    <p:animEffect filter="fade" transition="in">
                                      <p:cBhvr>
                                        <p:cTn dur="1000"/>
                                        <p:tgtEl>
                                          <p:spTgt spid="25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5">
                                            <p:txEl>
                                              <p:pRg end="1" st="1"/>
                                            </p:txEl>
                                          </p:spTgt>
                                        </p:tgtEl>
                                        <p:attrNameLst>
                                          <p:attrName>style.visibility</p:attrName>
                                        </p:attrNameLst>
                                      </p:cBhvr>
                                      <p:to>
                                        <p:strVal val="visible"/>
                                      </p:to>
                                    </p:set>
                                    <p:animEffect filter="fade" transition="in">
                                      <p:cBhvr>
                                        <p:cTn dur="1000"/>
                                        <p:tgtEl>
                                          <p:spTgt spid="25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5">
                                            <p:txEl>
                                              <p:pRg end="2" st="2"/>
                                            </p:txEl>
                                          </p:spTgt>
                                        </p:tgtEl>
                                        <p:attrNameLst>
                                          <p:attrName>style.visibility</p:attrName>
                                        </p:attrNameLst>
                                      </p:cBhvr>
                                      <p:to>
                                        <p:strVal val="visible"/>
                                      </p:to>
                                    </p:set>
                                    <p:animEffect filter="fade" transition="in">
                                      <p:cBhvr>
                                        <p:cTn dur="1000"/>
                                        <p:tgtEl>
                                          <p:spTgt spid="25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5">
                                            <p:txEl>
                                              <p:pRg end="3" st="3"/>
                                            </p:txEl>
                                          </p:spTgt>
                                        </p:tgtEl>
                                        <p:attrNameLst>
                                          <p:attrName>style.visibility</p:attrName>
                                        </p:attrNameLst>
                                      </p:cBhvr>
                                      <p:to>
                                        <p:strVal val="visible"/>
                                      </p:to>
                                    </p:set>
                                    <p:animEffect filter="fade" transition="in">
                                      <p:cBhvr>
                                        <p:cTn dur="1000"/>
                                        <p:tgtEl>
                                          <p:spTgt spid="257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9" name="Shape 2579"/>
        <p:cNvGrpSpPr/>
        <p:nvPr/>
      </p:nvGrpSpPr>
      <p:grpSpPr>
        <a:xfrm>
          <a:off x="0" y="0"/>
          <a:ext cx="0" cy="0"/>
          <a:chOff x="0" y="0"/>
          <a:chExt cx="0" cy="0"/>
        </a:xfrm>
      </p:grpSpPr>
      <p:sp>
        <p:nvSpPr>
          <p:cNvPr id="2580" name="Google Shape;2580;gebe1d2d615_1_3805"/>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Properties</a:t>
            </a:r>
            <a:endParaRPr>
              <a:solidFill>
                <a:schemeClr val="lt2"/>
              </a:solidFill>
              <a:latin typeface="Montserrat ExtraBold"/>
              <a:ea typeface="Montserrat ExtraBold"/>
              <a:cs typeface="Montserrat ExtraBold"/>
              <a:sym typeface="Montserrat ExtraBold"/>
            </a:endParaRPr>
          </a:p>
        </p:txBody>
      </p:sp>
      <p:sp>
        <p:nvSpPr>
          <p:cNvPr id="2581" name="Google Shape;2581;gebe1d2d615_1_3805"/>
          <p:cNvSpPr txBox="1"/>
          <p:nvPr/>
        </p:nvSpPr>
        <p:spPr>
          <a:xfrm>
            <a:off x="307625" y="1034725"/>
            <a:ext cx="7086300" cy="3370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Mean, median and mode are equal.</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Total area under the curve = 1.</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Symmetric at the centre.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Right of the centre.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Half of the values are to the left of the centre.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By mean and standard deviation.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Only one peak.</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Extends farther away from the mean.</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1">
                                            <p:txEl>
                                              <p:pRg end="0" st="0"/>
                                            </p:txEl>
                                          </p:spTgt>
                                        </p:tgtEl>
                                        <p:attrNameLst>
                                          <p:attrName>style.visibility</p:attrName>
                                        </p:attrNameLst>
                                      </p:cBhvr>
                                      <p:to>
                                        <p:strVal val="visible"/>
                                      </p:to>
                                    </p:set>
                                    <p:animEffect filter="fade" transition="in">
                                      <p:cBhvr>
                                        <p:cTn dur="1000"/>
                                        <p:tgtEl>
                                          <p:spTgt spid="25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1">
                                            <p:txEl>
                                              <p:pRg end="1" st="1"/>
                                            </p:txEl>
                                          </p:spTgt>
                                        </p:tgtEl>
                                        <p:attrNameLst>
                                          <p:attrName>style.visibility</p:attrName>
                                        </p:attrNameLst>
                                      </p:cBhvr>
                                      <p:to>
                                        <p:strVal val="visible"/>
                                      </p:to>
                                    </p:set>
                                    <p:animEffect filter="fade" transition="in">
                                      <p:cBhvr>
                                        <p:cTn dur="1000"/>
                                        <p:tgtEl>
                                          <p:spTgt spid="25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1">
                                            <p:txEl>
                                              <p:pRg end="2" st="2"/>
                                            </p:txEl>
                                          </p:spTgt>
                                        </p:tgtEl>
                                        <p:attrNameLst>
                                          <p:attrName>style.visibility</p:attrName>
                                        </p:attrNameLst>
                                      </p:cBhvr>
                                      <p:to>
                                        <p:strVal val="visible"/>
                                      </p:to>
                                    </p:set>
                                    <p:animEffect filter="fade" transition="in">
                                      <p:cBhvr>
                                        <p:cTn dur="1000"/>
                                        <p:tgtEl>
                                          <p:spTgt spid="25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1">
                                            <p:txEl>
                                              <p:pRg end="3" st="3"/>
                                            </p:txEl>
                                          </p:spTgt>
                                        </p:tgtEl>
                                        <p:attrNameLst>
                                          <p:attrName>style.visibility</p:attrName>
                                        </p:attrNameLst>
                                      </p:cBhvr>
                                      <p:to>
                                        <p:strVal val="visible"/>
                                      </p:to>
                                    </p:set>
                                    <p:animEffect filter="fade" transition="in">
                                      <p:cBhvr>
                                        <p:cTn dur="1000"/>
                                        <p:tgtEl>
                                          <p:spTgt spid="25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1">
                                            <p:txEl>
                                              <p:pRg end="4" st="4"/>
                                            </p:txEl>
                                          </p:spTgt>
                                        </p:tgtEl>
                                        <p:attrNameLst>
                                          <p:attrName>style.visibility</p:attrName>
                                        </p:attrNameLst>
                                      </p:cBhvr>
                                      <p:to>
                                        <p:strVal val="visible"/>
                                      </p:to>
                                    </p:set>
                                    <p:animEffect filter="fade" transition="in">
                                      <p:cBhvr>
                                        <p:cTn dur="1000"/>
                                        <p:tgtEl>
                                          <p:spTgt spid="25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1">
                                            <p:txEl>
                                              <p:pRg end="5" st="5"/>
                                            </p:txEl>
                                          </p:spTgt>
                                        </p:tgtEl>
                                        <p:attrNameLst>
                                          <p:attrName>style.visibility</p:attrName>
                                        </p:attrNameLst>
                                      </p:cBhvr>
                                      <p:to>
                                        <p:strVal val="visible"/>
                                      </p:to>
                                    </p:set>
                                    <p:animEffect filter="fade" transition="in">
                                      <p:cBhvr>
                                        <p:cTn dur="1000"/>
                                        <p:tgtEl>
                                          <p:spTgt spid="258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1">
                                            <p:txEl>
                                              <p:pRg end="6" st="6"/>
                                            </p:txEl>
                                          </p:spTgt>
                                        </p:tgtEl>
                                        <p:attrNameLst>
                                          <p:attrName>style.visibility</p:attrName>
                                        </p:attrNameLst>
                                      </p:cBhvr>
                                      <p:to>
                                        <p:strVal val="visible"/>
                                      </p:to>
                                    </p:set>
                                    <p:animEffect filter="fade" transition="in">
                                      <p:cBhvr>
                                        <p:cTn dur="1000"/>
                                        <p:tgtEl>
                                          <p:spTgt spid="258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1">
                                            <p:txEl>
                                              <p:pRg end="7" st="7"/>
                                            </p:txEl>
                                          </p:spTgt>
                                        </p:tgtEl>
                                        <p:attrNameLst>
                                          <p:attrName>style.visibility</p:attrName>
                                        </p:attrNameLst>
                                      </p:cBhvr>
                                      <p:to>
                                        <p:strVal val="visible"/>
                                      </p:to>
                                    </p:set>
                                    <p:animEffect filter="fade" transition="in">
                                      <p:cBhvr>
                                        <p:cTn dur="1000"/>
                                        <p:tgtEl>
                                          <p:spTgt spid="2581">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5" name="Shape 2585"/>
        <p:cNvGrpSpPr/>
        <p:nvPr/>
      </p:nvGrpSpPr>
      <p:grpSpPr>
        <a:xfrm>
          <a:off x="0" y="0"/>
          <a:ext cx="0" cy="0"/>
          <a:chOff x="0" y="0"/>
          <a:chExt cx="0" cy="0"/>
        </a:xfrm>
      </p:grpSpPr>
      <p:sp>
        <p:nvSpPr>
          <p:cNvPr id="2586" name="Google Shape;2586;gebe1d2d615_1_3810"/>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Applications</a:t>
            </a:r>
            <a:endParaRPr>
              <a:solidFill>
                <a:schemeClr val="lt2"/>
              </a:solidFill>
              <a:latin typeface="Montserrat ExtraBold"/>
              <a:ea typeface="Montserrat ExtraBold"/>
              <a:cs typeface="Montserrat ExtraBold"/>
              <a:sym typeface="Montserrat ExtraBold"/>
            </a:endParaRPr>
          </a:p>
        </p:txBody>
      </p:sp>
      <p:sp>
        <p:nvSpPr>
          <p:cNvPr id="2587" name="Google Shape;2587;gebe1d2d615_1_3810"/>
          <p:cNvSpPr txBox="1"/>
          <p:nvPr/>
        </p:nvSpPr>
        <p:spPr>
          <a:xfrm>
            <a:off x="365875" y="1432525"/>
            <a:ext cx="50769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Marks scored on the test.</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Heights of different persons.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Size of objects produced by the machine.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Blood pressure.</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7">
                                            <p:txEl>
                                              <p:pRg end="0" st="0"/>
                                            </p:txEl>
                                          </p:spTgt>
                                        </p:tgtEl>
                                        <p:attrNameLst>
                                          <p:attrName>style.visibility</p:attrName>
                                        </p:attrNameLst>
                                      </p:cBhvr>
                                      <p:to>
                                        <p:strVal val="visible"/>
                                      </p:to>
                                    </p:set>
                                    <p:animEffect filter="fade" transition="in">
                                      <p:cBhvr>
                                        <p:cTn dur="1000"/>
                                        <p:tgtEl>
                                          <p:spTgt spid="25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7">
                                            <p:txEl>
                                              <p:pRg end="1" st="1"/>
                                            </p:txEl>
                                          </p:spTgt>
                                        </p:tgtEl>
                                        <p:attrNameLst>
                                          <p:attrName>style.visibility</p:attrName>
                                        </p:attrNameLst>
                                      </p:cBhvr>
                                      <p:to>
                                        <p:strVal val="visible"/>
                                      </p:to>
                                    </p:set>
                                    <p:animEffect filter="fade" transition="in">
                                      <p:cBhvr>
                                        <p:cTn dur="1000"/>
                                        <p:tgtEl>
                                          <p:spTgt spid="25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7">
                                            <p:txEl>
                                              <p:pRg end="2" st="2"/>
                                            </p:txEl>
                                          </p:spTgt>
                                        </p:tgtEl>
                                        <p:attrNameLst>
                                          <p:attrName>style.visibility</p:attrName>
                                        </p:attrNameLst>
                                      </p:cBhvr>
                                      <p:to>
                                        <p:strVal val="visible"/>
                                      </p:to>
                                    </p:set>
                                    <p:animEffect filter="fade" transition="in">
                                      <p:cBhvr>
                                        <p:cTn dur="1000"/>
                                        <p:tgtEl>
                                          <p:spTgt spid="25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7">
                                            <p:txEl>
                                              <p:pRg end="3" st="3"/>
                                            </p:txEl>
                                          </p:spTgt>
                                        </p:tgtEl>
                                        <p:attrNameLst>
                                          <p:attrName>style.visibility</p:attrName>
                                        </p:attrNameLst>
                                      </p:cBhvr>
                                      <p:to>
                                        <p:strVal val="visible"/>
                                      </p:to>
                                    </p:set>
                                    <p:animEffect filter="fade" transition="in">
                                      <p:cBhvr>
                                        <p:cTn dur="1000"/>
                                        <p:tgtEl>
                                          <p:spTgt spid="258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e672268506_0_199"/>
          <p:cNvSpPr txBox="1"/>
          <p:nvPr>
            <p:ph idx="1" type="body"/>
          </p:nvPr>
        </p:nvSpPr>
        <p:spPr>
          <a:xfrm>
            <a:off x="828000" y="1215550"/>
            <a:ext cx="4938300" cy="2340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lang="en-GB" sz="1700">
                <a:latin typeface="Montserrat"/>
                <a:ea typeface="Montserrat"/>
                <a:cs typeface="Montserrat"/>
                <a:sym typeface="Montserrat"/>
              </a:rPr>
              <a:t>Formula of the probability:</a:t>
            </a:r>
            <a:endParaRPr b="1" sz="1700">
              <a:latin typeface="Montserrat"/>
              <a:ea typeface="Montserrat"/>
              <a:cs typeface="Montserrat"/>
              <a:sym typeface="Montserrat"/>
            </a:endParaRPr>
          </a:p>
          <a:p>
            <a:pPr indent="-336550" lvl="0" marL="457200" rtl="0" algn="l">
              <a:lnSpc>
                <a:spcPct val="150000"/>
              </a:lnSpc>
              <a:spcBef>
                <a:spcPts val="100"/>
              </a:spcBef>
              <a:spcAft>
                <a:spcPts val="0"/>
              </a:spcAft>
              <a:buSzPts val="1700"/>
              <a:buFont typeface="Montserrat Medium"/>
              <a:buChar char="●"/>
            </a:pPr>
            <a:r>
              <a:rPr lang="en-GB" sz="1700">
                <a:latin typeface="Montserrat Medium"/>
                <a:ea typeface="Montserrat Medium"/>
                <a:cs typeface="Montserrat Medium"/>
                <a:sym typeface="Montserrat Medium"/>
              </a:rPr>
              <a:t>Probability of an event happening =</a:t>
            </a:r>
            <a:endParaRPr sz="1700">
              <a:latin typeface="Montserrat Medium"/>
              <a:ea typeface="Montserrat Medium"/>
              <a:cs typeface="Montserrat Medium"/>
              <a:sym typeface="Montserrat Medium"/>
            </a:endParaRPr>
          </a:p>
          <a:p>
            <a:pPr indent="457200" lvl="0" marL="0" rtl="0" algn="l">
              <a:lnSpc>
                <a:spcPct val="150000"/>
              </a:lnSpc>
              <a:spcBef>
                <a:spcPts val="100"/>
              </a:spcBef>
              <a:spcAft>
                <a:spcPts val="0"/>
              </a:spcAft>
              <a:buNone/>
            </a:pPr>
            <a:r>
              <a:rPr lang="en-GB" sz="1700">
                <a:latin typeface="Montserrat Medium"/>
                <a:ea typeface="Montserrat Medium"/>
                <a:cs typeface="Montserrat Medium"/>
                <a:sym typeface="Montserrat Medium"/>
              </a:rPr>
              <a:t>Number of possible outcomes</a:t>
            </a:r>
            <a:endParaRPr sz="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t/>
            </a:r>
            <a:endParaRPr sz="500">
              <a:latin typeface="Montserrat Medium"/>
              <a:ea typeface="Montserrat Medium"/>
              <a:cs typeface="Montserrat Medium"/>
              <a:sym typeface="Montserrat Medium"/>
            </a:endParaRPr>
          </a:p>
          <a:p>
            <a:pPr indent="457200" lvl="0" marL="0" rtl="0" algn="l">
              <a:lnSpc>
                <a:spcPct val="150000"/>
              </a:lnSpc>
              <a:spcBef>
                <a:spcPts val="100"/>
              </a:spcBef>
              <a:spcAft>
                <a:spcPts val="0"/>
              </a:spcAft>
              <a:buNone/>
            </a:pPr>
            <a:r>
              <a:rPr lang="en-GB" sz="1700">
                <a:latin typeface="Montserrat Medium"/>
                <a:ea typeface="Montserrat Medium"/>
                <a:cs typeface="Montserrat Medium"/>
                <a:sym typeface="Montserrat Medium"/>
              </a:rPr>
              <a:t>Total number of outcomes</a:t>
            </a:r>
            <a:endParaRPr sz="1700">
              <a:latin typeface="Montserrat Medium"/>
              <a:ea typeface="Montserrat Medium"/>
              <a:cs typeface="Montserrat Medium"/>
              <a:sym typeface="Montserrat Medium"/>
            </a:endParaRPr>
          </a:p>
          <a:p>
            <a:pPr indent="-336550" lvl="0" marL="457200" rtl="0" algn="l">
              <a:lnSpc>
                <a:spcPct val="150000"/>
              </a:lnSpc>
              <a:spcBef>
                <a:spcPts val="100"/>
              </a:spcBef>
              <a:spcAft>
                <a:spcPts val="0"/>
              </a:spcAft>
              <a:buSzPts val="1700"/>
              <a:buFont typeface="Montserrat Medium"/>
              <a:buChar char="●"/>
            </a:pPr>
            <a:r>
              <a:rPr lang="en-GB" sz="1700">
                <a:latin typeface="Montserrat Medium"/>
                <a:ea typeface="Montserrat Medium"/>
                <a:cs typeface="Montserrat Medium"/>
                <a:sym typeface="Montserrat Medium"/>
              </a:rPr>
              <a:t>The probability always lies in between 0 and 1.</a:t>
            </a:r>
            <a:endParaRPr>
              <a:latin typeface="Montserrat Medium"/>
              <a:ea typeface="Montserrat Medium"/>
              <a:cs typeface="Montserrat Medium"/>
              <a:sym typeface="Montserrat Medium"/>
            </a:endParaRPr>
          </a:p>
        </p:txBody>
      </p:sp>
      <p:sp>
        <p:nvSpPr>
          <p:cNvPr id="520" name="Google Shape;520;ge672268506_0_199"/>
          <p:cNvSpPr txBox="1"/>
          <p:nvPr>
            <p:ph type="title"/>
          </p:nvPr>
        </p:nvSpPr>
        <p:spPr>
          <a:xfrm>
            <a:off x="396000" y="394800"/>
            <a:ext cx="7671000" cy="5295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Probability</a:t>
            </a:r>
            <a:endParaRPr>
              <a:solidFill>
                <a:schemeClr val="lt2"/>
              </a:solidFill>
              <a:latin typeface="Montserrat ExtraBold"/>
              <a:ea typeface="Montserrat ExtraBold"/>
              <a:cs typeface="Montserrat ExtraBold"/>
              <a:sym typeface="Montserrat ExtraBold"/>
            </a:endParaRPr>
          </a:p>
        </p:txBody>
      </p:sp>
      <p:cxnSp>
        <p:nvCxnSpPr>
          <p:cNvPr id="521" name="Google Shape;521;ge672268506_0_199"/>
          <p:cNvCxnSpPr/>
          <p:nvPr/>
        </p:nvCxnSpPr>
        <p:spPr>
          <a:xfrm>
            <a:off x="1376400" y="2511475"/>
            <a:ext cx="3204600" cy="10200"/>
          </a:xfrm>
          <a:prstGeom prst="straightConnector1">
            <a:avLst/>
          </a:prstGeom>
          <a:noFill/>
          <a:ln cap="flat" cmpd="sng" w="28575">
            <a:solidFill>
              <a:schemeClr val="lt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xEl>
                                              <p:pRg end="0" st="0"/>
                                            </p:txEl>
                                          </p:spTgt>
                                        </p:tgtEl>
                                        <p:attrNameLst>
                                          <p:attrName>style.visibility</p:attrName>
                                        </p:attrNameLst>
                                      </p:cBhvr>
                                      <p:to>
                                        <p:strVal val="visible"/>
                                      </p:to>
                                    </p:set>
                                    <p:animEffect filter="fade" transition="in">
                                      <p:cBhvr>
                                        <p:cTn dur="1000"/>
                                        <p:tgtEl>
                                          <p:spTgt spid="5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xEl>
                                              <p:pRg end="1" st="1"/>
                                            </p:txEl>
                                          </p:spTgt>
                                        </p:tgtEl>
                                        <p:attrNameLst>
                                          <p:attrName>style.visibility</p:attrName>
                                        </p:attrNameLst>
                                      </p:cBhvr>
                                      <p:to>
                                        <p:strVal val="visible"/>
                                      </p:to>
                                    </p:set>
                                    <p:animEffect filter="fade" transition="in">
                                      <p:cBhvr>
                                        <p:cTn dur="1000"/>
                                        <p:tgtEl>
                                          <p:spTgt spid="5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xEl>
                                              <p:pRg end="2" st="2"/>
                                            </p:txEl>
                                          </p:spTgt>
                                        </p:tgtEl>
                                        <p:attrNameLst>
                                          <p:attrName>style.visibility</p:attrName>
                                        </p:attrNameLst>
                                      </p:cBhvr>
                                      <p:to>
                                        <p:strVal val="visible"/>
                                      </p:to>
                                    </p:set>
                                    <p:animEffect filter="fade" transition="in">
                                      <p:cBhvr>
                                        <p:cTn dur="1000"/>
                                        <p:tgtEl>
                                          <p:spTgt spid="5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xEl>
                                              <p:pRg end="3" st="3"/>
                                            </p:txEl>
                                          </p:spTgt>
                                        </p:tgtEl>
                                        <p:attrNameLst>
                                          <p:attrName>style.visibility</p:attrName>
                                        </p:attrNameLst>
                                      </p:cBhvr>
                                      <p:to>
                                        <p:strVal val="visible"/>
                                      </p:to>
                                    </p:set>
                                    <p:animEffect filter="fade" transition="in">
                                      <p:cBhvr>
                                        <p:cTn dur="1000"/>
                                        <p:tgtEl>
                                          <p:spTgt spid="5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xEl>
                                              <p:pRg end="4" st="4"/>
                                            </p:txEl>
                                          </p:spTgt>
                                        </p:tgtEl>
                                        <p:attrNameLst>
                                          <p:attrName>style.visibility</p:attrName>
                                        </p:attrNameLst>
                                      </p:cBhvr>
                                      <p:to>
                                        <p:strVal val="visible"/>
                                      </p:to>
                                    </p:set>
                                    <p:animEffect filter="fade" transition="in">
                                      <p:cBhvr>
                                        <p:cTn dur="1000"/>
                                        <p:tgtEl>
                                          <p:spTgt spid="5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xEl>
                                              <p:pRg end="5" st="5"/>
                                            </p:txEl>
                                          </p:spTgt>
                                        </p:tgtEl>
                                        <p:attrNameLst>
                                          <p:attrName>style.visibility</p:attrName>
                                        </p:attrNameLst>
                                      </p:cBhvr>
                                      <p:to>
                                        <p:strVal val="visible"/>
                                      </p:to>
                                    </p:set>
                                    <p:animEffect filter="fade" transition="in">
                                      <p:cBhvr>
                                        <p:cTn dur="1000"/>
                                        <p:tgtEl>
                                          <p:spTgt spid="51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1" name="Shape 2591"/>
        <p:cNvGrpSpPr/>
        <p:nvPr/>
      </p:nvGrpSpPr>
      <p:grpSpPr>
        <a:xfrm>
          <a:off x="0" y="0"/>
          <a:ext cx="0" cy="0"/>
          <a:chOff x="0" y="0"/>
          <a:chExt cx="0" cy="0"/>
        </a:xfrm>
      </p:grpSpPr>
      <p:sp>
        <p:nvSpPr>
          <p:cNvPr id="2592" name="Google Shape;2592;geed068b00c_0_1990"/>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C01S05L08. Importance of Normal Distribution</a:t>
            </a:r>
            <a:endParaRPr b="0" sz="2400">
              <a:latin typeface="Montserrat ExtraBold"/>
              <a:ea typeface="Montserrat ExtraBold"/>
              <a:cs typeface="Montserrat ExtraBold"/>
              <a:sym typeface="Montserrat ExtraBold"/>
            </a:endParaRPr>
          </a:p>
        </p:txBody>
      </p:sp>
    </p:spTree>
  </p:cSld>
  <p:clrMapOvr>
    <a:masterClrMapping/>
  </p:clrMapOvr>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6" name="Shape 2596"/>
        <p:cNvGrpSpPr/>
        <p:nvPr/>
      </p:nvGrpSpPr>
      <p:grpSpPr>
        <a:xfrm>
          <a:off x="0" y="0"/>
          <a:ext cx="0" cy="0"/>
          <a:chOff x="0" y="0"/>
          <a:chExt cx="0" cy="0"/>
        </a:xfrm>
      </p:grpSpPr>
      <p:sp>
        <p:nvSpPr>
          <p:cNvPr id="2597" name="Google Shape;2597;geed068b00c_0_1994"/>
          <p:cNvSpPr txBox="1"/>
          <p:nvPr>
            <p:ph idx="1" type="body"/>
          </p:nvPr>
        </p:nvSpPr>
        <p:spPr>
          <a:xfrm>
            <a:off x="489025" y="1213550"/>
            <a:ext cx="61890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Showing the data near the mean are more frequent in occurrence than data far from the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 graph form, the normal distribution will appear as a bell curve.</a:t>
            </a:r>
            <a:endParaRPr sz="1800">
              <a:latin typeface="Montserrat Medium"/>
              <a:ea typeface="Montserrat Medium"/>
              <a:cs typeface="Montserrat Medium"/>
              <a:sym typeface="Montserrat Medium"/>
            </a:endParaRPr>
          </a:p>
        </p:txBody>
      </p:sp>
      <p:sp>
        <p:nvSpPr>
          <p:cNvPr id="2598" name="Google Shape;2598;geed068b00c_0_199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Normal Distribution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7">
                                            <p:txEl>
                                              <p:pRg end="0" st="0"/>
                                            </p:txEl>
                                          </p:spTgt>
                                        </p:tgtEl>
                                        <p:attrNameLst>
                                          <p:attrName>style.visibility</p:attrName>
                                        </p:attrNameLst>
                                      </p:cBhvr>
                                      <p:to>
                                        <p:strVal val="visible"/>
                                      </p:to>
                                    </p:set>
                                    <p:animEffect filter="fade" transition="in">
                                      <p:cBhvr>
                                        <p:cTn dur="1000"/>
                                        <p:tgtEl>
                                          <p:spTgt spid="25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7">
                                            <p:txEl>
                                              <p:pRg end="1" st="1"/>
                                            </p:txEl>
                                          </p:spTgt>
                                        </p:tgtEl>
                                        <p:attrNameLst>
                                          <p:attrName>style.visibility</p:attrName>
                                        </p:attrNameLst>
                                      </p:cBhvr>
                                      <p:to>
                                        <p:strVal val="visible"/>
                                      </p:to>
                                    </p:set>
                                    <p:animEffect filter="fade" transition="in">
                                      <p:cBhvr>
                                        <p:cTn dur="1000"/>
                                        <p:tgtEl>
                                          <p:spTgt spid="259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2" name="Shape 2602"/>
        <p:cNvGrpSpPr/>
        <p:nvPr/>
      </p:nvGrpSpPr>
      <p:grpSpPr>
        <a:xfrm>
          <a:off x="0" y="0"/>
          <a:ext cx="0" cy="0"/>
          <a:chOff x="0" y="0"/>
          <a:chExt cx="0" cy="0"/>
        </a:xfrm>
      </p:grpSpPr>
      <p:sp>
        <p:nvSpPr>
          <p:cNvPr id="2603" name="Google Shape;2603;geed068b00c_0_199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Normal Distribution</a:t>
            </a:r>
            <a:endParaRPr>
              <a:solidFill>
                <a:schemeClr val="lt2"/>
              </a:solidFill>
              <a:latin typeface="Montserrat ExtraBold"/>
              <a:ea typeface="Montserrat ExtraBold"/>
              <a:cs typeface="Montserrat ExtraBold"/>
              <a:sym typeface="Montserrat ExtraBold"/>
            </a:endParaRPr>
          </a:p>
        </p:txBody>
      </p:sp>
      <p:pic>
        <p:nvPicPr>
          <p:cNvPr id="2604" name="Google Shape;2604;geed068b00c_0_1999"/>
          <p:cNvPicPr preferRelativeResize="0"/>
          <p:nvPr/>
        </p:nvPicPr>
        <p:blipFill>
          <a:blip r:embed="rId3">
            <a:alphaModFix/>
          </a:blip>
          <a:stretch>
            <a:fillRect/>
          </a:stretch>
        </p:blipFill>
        <p:spPr>
          <a:xfrm>
            <a:off x="3018687" y="414863"/>
            <a:ext cx="4562475" cy="2886075"/>
          </a:xfrm>
          <a:prstGeom prst="rect">
            <a:avLst/>
          </a:prstGeom>
          <a:noFill/>
          <a:ln>
            <a:noFill/>
          </a:ln>
        </p:spPr>
      </p:pic>
      <p:cxnSp>
        <p:nvCxnSpPr>
          <p:cNvPr id="2605" name="Google Shape;2605;geed068b00c_0_1999"/>
          <p:cNvCxnSpPr/>
          <p:nvPr/>
        </p:nvCxnSpPr>
        <p:spPr>
          <a:xfrm>
            <a:off x="3266163" y="3152425"/>
            <a:ext cx="4213200" cy="21300"/>
          </a:xfrm>
          <a:prstGeom prst="straightConnector1">
            <a:avLst/>
          </a:prstGeom>
          <a:noFill/>
          <a:ln cap="flat" cmpd="sng" w="38100">
            <a:solidFill>
              <a:schemeClr val="lt1"/>
            </a:solidFill>
            <a:prstDash val="solid"/>
            <a:round/>
            <a:headEnd len="med" w="med" type="none"/>
            <a:tailEnd len="med" w="med" type="none"/>
          </a:ln>
        </p:spPr>
      </p:cxnSp>
      <p:sp>
        <p:nvSpPr>
          <p:cNvPr id="2606" name="Google Shape;2606;geed068b00c_0_1999"/>
          <p:cNvSpPr/>
          <p:nvPr/>
        </p:nvSpPr>
        <p:spPr>
          <a:xfrm>
            <a:off x="3352500" y="1463174"/>
            <a:ext cx="4040550" cy="1602175"/>
          </a:xfrm>
          <a:custGeom>
            <a:rect b="b" l="l" r="r" t="t"/>
            <a:pathLst>
              <a:path extrusionOk="0" h="64087" w="161622">
                <a:moveTo>
                  <a:pt x="0" y="61192"/>
                </a:moveTo>
                <a:cubicBezTo>
                  <a:pt x="2277" y="60623"/>
                  <a:pt x="8395" y="59840"/>
                  <a:pt x="13659" y="57777"/>
                </a:cubicBezTo>
                <a:cubicBezTo>
                  <a:pt x="18923" y="55714"/>
                  <a:pt x="26749" y="51943"/>
                  <a:pt x="31586" y="48813"/>
                </a:cubicBezTo>
                <a:cubicBezTo>
                  <a:pt x="36424" y="45683"/>
                  <a:pt x="38771" y="43620"/>
                  <a:pt x="42684" y="38996"/>
                </a:cubicBezTo>
                <a:cubicBezTo>
                  <a:pt x="46597" y="34372"/>
                  <a:pt x="51293" y="26404"/>
                  <a:pt x="55063" y="21068"/>
                </a:cubicBezTo>
                <a:cubicBezTo>
                  <a:pt x="58834" y="15732"/>
                  <a:pt x="62034" y="10355"/>
                  <a:pt x="65307" y="6982"/>
                </a:cubicBezTo>
                <a:cubicBezTo>
                  <a:pt x="68580" y="3609"/>
                  <a:pt x="70435" y="1755"/>
                  <a:pt x="74703" y="830"/>
                </a:cubicBezTo>
                <a:cubicBezTo>
                  <a:pt x="78972" y="-95"/>
                  <a:pt x="85868" y="-659"/>
                  <a:pt x="90918" y="1433"/>
                </a:cubicBezTo>
                <a:cubicBezTo>
                  <a:pt x="95968" y="3526"/>
                  <a:pt x="101020" y="7978"/>
                  <a:pt x="105004" y="13385"/>
                </a:cubicBezTo>
                <a:cubicBezTo>
                  <a:pt x="108988" y="18792"/>
                  <a:pt x="111477" y="28183"/>
                  <a:pt x="114821" y="33874"/>
                </a:cubicBezTo>
                <a:cubicBezTo>
                  <a:pt x="118165" y="39565"/>
                  <a:pt x="121296" y="43549"/>
                  <a:pt x="125066" y="47533"/>
                </a:cubicBezTo>
                <a:cubicBezTo>
                  <a:pt x="128837" y="51517"/>
                  <a:pt x="131611" y="55074"/>
                  <a:pt x="137444" y="57777"/>
                </a:cubicBezTo>
                <a:cubicBezTo>
                  <a:pt x="143278" y="60480"/>
                  <a:pt x="156368" y="62828"/>
                  <a:pt x="160067" y="63753"/>
                </a:cubicBezTo>
                <a:cubicBezTo>
                  <a:pt x="163766" y="64678"/>
                  <a:pt x="159711" y="63397"/>
                  <a:pt x="159640" y="63326"/>
                </a:cubicBezTo>
              </a:path>
            </a:pathLst>
          </a:custGeom>
          <a:noFill/>
          <a:ln cap="flat" cmpd="sng" w="38100">
            <a:solidFill>
              <a:schemeClr val="lt1"/>
            </a:solidFill>
            <a:prstDash val="solid"/>
            <a:round/>
            <a:headEnd len="med" w="med" type="none"/>
            <a:tailEnd len="med" w="med" type="none"/>
          </a:ln>
        </p:spPr>
      </p:sp>
      <p:cxnSp>
        <p:nvCxnSpPr>
          <p:cNvPr id="2607" name="Google Shape;2607;geed068b00c_0_1999"/>
          <p:cNvCxnSpPr/>
          <p:nvPr/>
        </p:nvCxnSpPr>
        <p:spPr>
          <a:xfrm>
            <a:off x="857250" y="1603050"/>
            <a:ext cx="0" cy="0"/>
          </a:xfrm>
          <a:prstGeom prst="straightConnector1">
            <a:avLst/>
          </a:prstGeom>
          <a:noFill/>
          <a:ln cap="flat" cmpd="sng" w="9525">
            <a:solidFill>
              <a:schemeClr val="dk2"/>
            </a:solidFill>
            <a:prstDash val="solid"/>
            <a:round/>
            <a:headEnd len="med" w="med" type="none"/>
            <a:tailEnd len="med" w="med" type="none"/>
          </a:ln>
        </p:spPr>
      </p:cxnSp>
      <p:sp>
        <p:nvSpPr>
          <p:cNvPr id="2608" name="Google Shape;2608;geed068b00c_0_1999"/>
          <p:cNvSpPr/>
          <p:nvPr/>
        </p:nvSpPr>
        <p:spPr>
          <a:xfrm>
            <a:off x="4763925" y="895888"/>
            <a:ext cx="277475" cy="266775"/>
          </a:xfrm>
          <a:custGeom>
            <a:rect b="b" l="l" r="r" t="t"/>
            <a:pathLst>
              <a:path extrusionOk="0" h="10671" w="11099">
                <a:moveTo>
                  <a:pt x="0" y="0"/>
                </a:moveTo>
                <a:cubicBezTo>
                  <a:pt x="1850" y="1779"/>
                  <a:pt x="9249" y="8893"/>
                  <a:pt x="11099" y="10671"/>
                </a:cubicBezTo>
              </a:path>
            </a:pathLst>
          </a:custGeom>
          <a:noFill/>
          <a:ln cap="flat" cmpd="sng" w="38100">
            <a:solidFill>
              <a:schemeClr val="lt1"/>
            </a:solidFill>
            <a:prstDash val="solid"/>
            <a:round/>
            <a:headEnd len="med" w="med" type="none"/>
            <a:tailEnd len="med" w="med" type="none"/>
          </a:ln>
        </p:spPr>
      </p:sp>
      <p:sp>
        <p:nvSpPr>
          <p:cNvPr id="2609" name="Google Shape;2609;geed068b00c_0_1999"/>
          <p:cNvSpPr/>
          <p:nvPr/>
        </p:nvSpPr>
        <p:spPr>
          <a:xfrm>
            <a:off x="5681350" y="1547325"/>
            <a:ext cx="821675" cy="832350"/>
          </a:xfrm>
          <a:custGeom>
            <a:rect b="b" l="l" r="r" t="t"/>
            <a:pathLst>
              <a:path extrusionOk="0" h="33294" w="32867">
                <a:moveTo>
                  <a:pt x="32867" y="0"/>
                </a:moveTo>
                <a:cubicBezTo>
                  <a:pt x="32867" y="0"/>
                  <a:pt x="0" y="33294"/>
                  <a:pt x="0" y="33294"/>
                </a:cubicBezTo>
                <a:cubicBezTo>
                  <a:pt x="0" y="33294"/>
                  <a:pt x="32867" y="0"/>
                  <a:pt x="32867" y="0"/>
                </a:cubicBezTo>
                <a:close/>
              </a:path>
            </a:pathLst>
          </a:custGeom>
          <a:noFill/>
          <a:ln cap="flat" cmpd="sng" w="38100">
            <a:solidFill>
              <a:schemeClr val="lt1"/>
            </a:solidFill>
            <a:prstDash val="solid"/>
            <a:round/>
            <a:headEnd len="med" w="med" type="none"/>
            <a:tailEnd len="med" w="med" type="none"/>
          </a:ln>
        </p:spPr>
      </p:sp>
      <p:sp>
        <p:nvSpPr>
          <p:cNvPr id="2610" name="Google Shape;2610;geed068b00c_0_1999"/>
          <p:cNvSpPr/>
          <p:nvPr/>
        </p:nvSpPr>
        <p:spPr>
          <a:xfrm>
            <a:off x="4955675" y="1489750"/>
            <a:ext cx="1333900" cy="736325"/>
          </a:xfrm>
          <a:custGeom>
            <a:rect b="b" l="l" r="r" t="t"/>
            <a:pathLst>
              <a:path extrusionOk="0" h="29453" w="53356">
                <a:moveTo>
                  <a:pt x="0" y="29453"/>
                </a:moveTo>
                <a:cubicBezTo>
                  <a:pt x="0" y="29453"/>
                  <a:pt x="53356" y="0"/>
                  <a:pt x="53356" y="0"/>
                </a:cubicBezTo>
                <a:cubicBezTo>
                  <a:pt x="53356" y="0"/>
                  <a:pt x="0" y="29453"/>
                  <a:pt x="0" y="29453"/>
                </a:cubicBezTo>
                <a:close/>
              </a:path>
            </a:pathLst>
          </a:custGeom>
          <a:noFill/>
          <a:ln cap="flat" cmpd="sng" w="38100">
            <a:solidFill>
              <a:schemeClr val="lt1"/>
            </a:solidFill>
            <a:prstDash val="solid"/>
            <a:round/>
            <a:headEnd len="med" w="med" type="none"/>
            <a:tailEnd len="med" w="med" type="none"/>
          </a:ln>
        </p:spPr>
      </p:sp>
      <p:cxnSp>
        <p:nvCxnSpPr>
          <p:cNvPr id="2611" name="Google Shape;2611;geed068b00c_0_1999"/>
          <p:cNvCxnSpPr/>
          <p:nvPr/>
        </p:nvCxnSpPr>
        <p:spPr>
          <a:xfrm>
            <a:off x="7175300" y="2331600"/>
            <a:ext cx="10800" cy="480300"/>
          </a:xfrm>
          <a:prstGeom prst="straightConnector1">
            <a:avLst/>
          </a:prstGeom>
          <a:noFill/>
          <a:ln cap="flat" cmpd="sng" w="38100">
            <a:solidFill>
              <a:schemeClr val="lt1"/>
            </a:solidFill>
            <a:prstDash val="solid"/>
            <a:round/>
            <a:headEnd len="med" w="med" type="none"/>
            <a:tailEnd len="med" w="med" type="none"/>
          </a:ln>
        </p:spPr>
      </p:cxnSp>
      <p:sp>
        <p:nvSpPr>
          <p:cNvPr id="2612" name="Google Shape;2612;geed068b00c_0_1999"/>
          <p:cNvSpPr txBox="1"/>
          <p:nvPr/>
        </p:nvSpPr>
        <p:spPr>
          <a:xfrm>
            <a:off x="3878763" y="505750"/>
            <a:ext cx="2988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lt1"/>
                </a:solidFill>
                <a:latin typeface="Montserrat Medium"/>
                <a:ea typeface="Montserrat Medium"/>
                <a:cs typeface="Montserrat Medium"/>
                <a:sym typeface="Montserrat Medium"/>
              </a:rPr>
              <a:t>mean = median = mode</a:t>
            </a:r>
            <a:endParaRPr sz="1600">
              <a:solidFill>
                <a:schemeClr val="lt1"/>
              </a:solidFill>
              <a:latin typeface="Montserrat Medium"/>
              <a:ea typeface="Montserrat Medium"/>
              <a:cs typeface="Montserrat Medium"/>
              <a:sym typeface="Montserrat Medium"/>
            </a:endParaRPr>
          </a:p>
        </p:txBody>
      </p:sp>
      <p:sp>
        <p:nvSpPr>
          <p:cNvPr id="2613" name="Google Shape;2613;geed068b00c_0_1999"/>
          <p:cNvSpPr txBox="1"/>
          <p:nvPr/>
        </p:nvSpPr>
        <p:spPr>
          <a:xfrm>
            <a:off x="6118850" y="1162675"/>
            <a:ext cx="2123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lt1"/>
                </a:solidFill>
                <a:latin typeface="Montserrat Medium"/>
                <a:ea typeface="Montserrat Medium"/>
                <a:cs typeface="Montserrat Medium"/>
                <a:sym typeface="Montserrat Medium"/>
              </a:rPr>
              <a:t>Symmetrical sides</a:t>
            </a:r>
            <a:endParaRPr sz="1500">
              <a:solidFill>
                <a:schemeClr val="lt1"/>
              </a:solidFill>
              <a:latin typeface="Montserrat Medium"/>
              <a:ea typeface="Montserrat Medium"/>
              <a:cs typeface="Montserrat Medium"/>
              <a:sym typeface="Montserrat Medium"/>
            </a:endParaRPr>
          </a:p>
        </p:txBody>
      </p:sp>
      <p:sp>
        <p:nvSpPr>
          <p:cNvPr id="2614" name="Google Shape;2614;geed068b00c_0_1999"/>
          <p:cNvSpPr txBox="1"/>
          <p:nvPr/>
        </p:nvSpPr>
        <p:spPr>
          <a:xfrm>
            <a:off x="6402700" y="1860750"/>
            <a:ext cx="2123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lt1"/>
                </a:solidFill>
                <a:latin typeface="Montserrat Medium"/>
                <a:ea typeface="Montserrat Medium"/>
                <a:cs typeface="Montserrat Medium"/>
                <a:sym typeface="Montserrat Medium"/>
              </a:rPr>
              <a:t>Asymptotic tail</a:t>
            </a:r>
            <a:endParaRPr sz="1500">
              <a:solidFill>
                <a:schemeClr val="lt1"/>
              </a:solidFill>
              <a:latin typeface="Montserrat Medium"/>
              <a:ea typeface="Montserrat Medium"/>
              <a:cs typeface="Montserrat Medium"/>
              <a:sym typeface="Montserrat Medium"/>
            </a:endParaRPr>
          </a:p>
        </p:txBody>
      </p:sp>
      <p:sp>
        <p:nvSpPr>
          <p:cNvPr id="2615" name="Google Shape;2615;geed068b00c_0_1999"/>
          <p:cNvSpPr txBox="1"/>
          <p:nvPr>
            <p:ph idx="1" type="body"/>
          </p:nvPr>
        </p:nvSpPr>
        <p:spPr>
          <a:xfrm>
            <a:off x="489025" y="1213550"/>
            <a:ext cx="36195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Defined by the probability density function for a continuous random variable.</a:t>
            </a:r>
            <a:endParaRPr sz="1800">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5"/>
                                        </p:tgtEl>
                                        <p:attrNameLst>
                                          <p:attrName>style.visibility</p:attrName>
                                        </p:attrNameLst>
                                      </p:cBhvr>
                                      <p:to>
                                        <p:strVal val="visible"/>
                                      </p:to>
                                    </p:set>
                                    <p:animEffect filter="fade" transition="in">
                                      <p:cBhvr>
                                        <p:cTn dur="1000"/>
                                        <p:tgtEl>
                                          <p:spTgt spid="2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9" name="Shape 2619"/>
        <p:cNvGrpSpPr/>
        <p:nvPr/>
      </p:nvGrpSpPr>
      <p:grpSpPr>
        <a:xfrm>
          <a:off x="0" y="0"/>
          <a:ext cx="0" cy="0"/>
          <a:chOff x="0" y="0"/>
          <a:chExt cx="0" cy="0"/>
        </a:xfrm>
      </p:grpSpPr>
      <p:sp>
        <p:nvSpPr>
          <p:cNvPr id="2620" name="Google Shape;2620;geed068b00c_0_2015"/>
          <p:cNvSpPr txBox="1"/>
          <p:nvPr>
            <p:ph idx="1" type="body"/>
          </p:nvPr>
        </p:nvSpPr>
        <p:spPr>
          <a:xfrm>
            <a:off x="489025" y="1213550"/>
            <a:ext cx="61890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Dataset with finite variance turns into Gaussian.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With independent feature probabilities is allowed to grow in size.</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Natural phenomena:</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Age.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Height.</a:t>
            </a:r>
            <a:endParaRPr sz="1800">
              <a:latin typeface="Montserrat Medium"/>
              <a:ea typeface="Montserrat Medium"/>
              <a:cs typeface="Montserrat Medium"/>
              <a:sym typeface="Montserrat Medium"/>
            </a:endParaRPr>
          </a:p>
        </p:txBody>
      </p:sp>
      <p:sp>
        <p:nvSpPr>
          <p:cNvPr id="2621" name="Google Shape;2621;geed068b00c_0_201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Importance of Normal Distribution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0">
                                            <p:txEl>
                                              <p:pRg end="0" st="0"/>
                                            </p:txEl>
                                          </p:spTgt>
                                        </p:tgtEl>
                                        <p:attrNameLst>
                                          <p:attrName>style.visibility</p:attrName>
                                        </p:attrNameLst>
                                      </p:cBhvr>
                                      <p:to>
                                        <p:strVal val="visible"/>
                                      </p:to>
                                    </p:set>
                                    <p:animEffect filter="fade" transition="in">
                                      <p:cBhvr>
                                        <p:cTn dur="1000"/>
                                        <p:tgtEl>
                                          <p:spTgt spid="26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0">
                                            <p:txEl>
                                              <p:pRg end="1" st="1"/>
                                            </p:txEl>
                                          </p:spTgt>
                                        </p:tgtEl>
                                        <p:attrNameLst>
                                          <p:attrName>style.visibility</p:attrName>
                                        </p:attrNameLst>
                                      </p:cBhvr>
                                      <p:to>
                                        <p:strVal val="visible"/>
                                      </p:to>
                                    </p:set>
                                    <p:animEffect filter="fade" transition="in">
                                      <p:cBhvr>
                                        <p:cTn dur="1000"/>
                                        <p:tgtEl>
                                          <p:spTgt spid="26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0">
                                            <p:txEl>
                                              <p:pRg end="2" st="2"/>
                                            </p:txEl>
                                          </p:spTgt>
                                        </p:tgtEl>
                                        <p:attrNameLst>
                                          <p:attrName>style.visibility</p:attrName>
                                        </p:attrNameLst>
                                      </p:cBhvr>
                                      <p:to>
                                        <p:strVal val="visible"/>
                                      </p:to>
                                    </p:set>
                                    <p:animEffect filter="fade" transition="in">
                                      <p:cBhvr>
                                        <p:cTn dur="1000"/>
                                        <p:tgtEl>
                                          <p:spTgt spid="26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0">
                                            <p:txEl>
                                              <p:pRg end="3" st="3"/>
                                            </p:txEl>
                                          </p:spTgt>
                                        </p:tgtEl>
                                        <p:attrNameLst>
                                          <p:attrName>style.visibility</p:attrName>
                                        </p:attrNameLst>
                                      </p:cBhvr>
                                      <p:to>
                                        <p:strVal val="visible"/>
                                      </p:to>
                                    </p:set>
                                    <p:animEffect filter="fade" transition="in">
                                      <p:cBhvr>
                                        <p:cTn dur="1000"/>
                                        <p:tgtEl>
                                          <p:spTgt spid="26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0">
                                            <p:txEl>
                                              <p:pRg end="4" st="4"/>
                                            </p:txEl>
                                          </p:spTgt>
                                        </p:tgtEl>
                                        <p:attrNameLst>
                                          <p:attrName>style.visibility</p:attrName>
                                        </p:attrNameLst>
                                      </p:cBhvr>
                                      <p:to>
                                        <p:strVal val="visible"/>
                                      </p:to>
                                    </p:set>
                                    <p:animEffect filter="fade" transition="in">
                                      <p:cBhvr>
                                        <p:cTn dur="1000"/>
                                        <p:tgtEl>
                                          <p:spTgt spid="262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5" name="Shape 2625"/>
        <p:cNvGrpSpPr/>
        <p:nvPr/>
      </p:nvGrpSpPr>
      <p:grpSpPr>
        <a:xfrm>
          <a:off x="0" y="0"/>
          <a:ext cx="0" cy="0"/>
          <a:chOff x="0" y="0"/>
          <a:chExt cx="0" cy="0"/>
        </a:xfrm>
      </p:grpSpPr>
      <p:sp>
        <p:nvSpPr>
          <p:cNvPr id="2626" name="Google Shape;2626;geed068b00c_0_2020"/>
          <p:cNvSpPr txBox="1"/>
          <p:nvPr>
            <p:ph idx="1" type="body"/>
          </p:nvPr>
        </p:nvSpPr>
        <p:spPr>
          <a:xfrm>
            <a:off x="489025" y="1213550"/>
            <a:ext cx="55974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Test scores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IQ scores.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Applicable to a variety of methods.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Propagation of uncertainty and least squares parameter.</a:t>
            </a:r>
            <a:endParaRPr sz="1800">
              <a:latin typeface="Montserrat Medium"/>
              <a:ea typeface="Montserrat Medium"/>
              <a:cs typeface="Montserrat Medium"/>
              <a:sym typeface="Montserrat Medium"/>
            </a:endParaRPr>
          </a:p>
        </p:txBody>
      </p:sp>
      <p:sp>
        <p:nvSpPr>
          <p:cNvPr id="2627" name="Google Shape;2627;geed068b00c_0_202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Importance of Normal Distribution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6">
                                            <p:txEl>
                                              <p:pRg end="0" st="0"/>
                                            </p:txEl>
                                          </p:spTgt>
                                        </p:tgtEl>
                                        <p:attrNameLst>
                                          <p:attrName>style.visibility</p:attrName>
                                        </p:attrNameLst>
                                      </p:cBhvr>
                                      <p:to>
                                        <p:strVal val="visible"/>
                                      </p:to>
                                    </p:set>
                                    <p:animEffect filter="fade" transition="in">
                                      <p:cBhvr>
                                        <p:cTn dur="1000"/>
                                        <p:tgtEl>
                                          <p:spTgt spid="26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6">
                                            <p:txEl>
                                              <p:pRg end="1" st="1"/>
                                            </p:txEl>
                                          </p:spTgt>
                                        </p:tgtEl>
                                        <p:attrNameLst>
                                          <p:attrName>style.visibility</p:attrName>
                                        </p:attrNameLst>
                                      </p:cBhvr>
                                      <p:to>
                                        <p:strVal val="visible"/>
                                      </p:to>
                                    </p:set>
                                    <p:animEffect filter="fade" transition="in">
                                      <p:cBhvr>
                                        <p:cTn dur="1000"/>
                                        <p:tgtEl>
                                          <p:spTgt spid="26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6">
                                            <p:txEl>
                                              <p:pRg end="2" st="2"/>
                                            </p:txEl>
                                          </p:spTgt>
                                        </p:tgtEl>
                                        <p:attrNameLst>
                                          <p:attrName>style.visibility</p:attrName>
                                        </p:attrNameLst>
                                      </p:cBhvr>
                                      <p:to>
                                        <p:strVal val="visible"/>
                                      </p:to>
                                    </p:set>
                                    <p:animEffect filter="fade" transition="in">
                                      <p:cBhvr>
                                        <p:cTn dur="1000"/>
                                        <p:tgtEl>
                                          <p:spTgt spid="26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6">
                                            <p:txEl>
                                              <p:pRg end="3" st="3"/>
                                            </p:txEl>
                                          </p:spTgt>
                                        </p:tgtEl>
                                        <p:attrNameLst>
                                          <p:attrName>style.visibility</p:attrName>
                                        </p:attrNameLst>
                                      </p:cBhvr>
                                      <p:to>
                                        <p:strVal val="visible"/>
                                      </p:to>
                                    </p:set>
                                    <p:animEffect filter="fade" transition="in">
                                      <p:cBhvr>
                                        <p:cTn dur="1000"/>
                                        <p:tgtEl>
                                          <p:spTgt spid="262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1" name="Shape 2631"/>
        <p:cNvGrpSpPr/>
        <p:nvPr/>
      </p:nvGrpSpPr>
      <p:grpSpPr>
        <a:xfrm>
          <a:off x="0" y="0"/>
          <a:ext cx="0" cy="0"/>
          <a:chOff x="0" y="0"/>
          <a:chExt cx="0" cy="0"/>
        </a:xfrm>
      </p:grpSpPr>
      <p:sp>
        <p:nvSpPr>
          <p:cNvPr id="2632" name="Google Shape;2632;geed068b00c_0_2025"/>
          <p:cNvSpPr txBox="1"/>
          <p:nvPr>
            <p:ph idx="1" type="body"/>
          </p:nvPr>
        </p:nvSpPr>
        <p:spPr>
          <a:xfrm>
            <a:off x="489025" y="1213550"/>
            <a:ext cx="55974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Conclusions and summaries derived from such analysis.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Which are intuitive and easy to explain to audiences.</a:t>
            </a:r>
            <a:endParaRPr sz="1800">
              <a:latin typeface="Montserrat Medium"/>
              <a:ea typeface="Montserrat Medium"/>
              <a:cs typeface="Montserrat Medium"/>
              <a:sym typeface="Montserrat Medium"/>
            </a:endParaRPr>
          </a:p>
        </p:txBody>
      </p:sp>
      <p:sp>
        <p:nvSpPr>
          <p:cNvPr id="2633" name="Google Shape;2633;geed068b00c_0_202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Importance of Normal Distribution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2">
                                            <p:txEl>
                                              <p:pRg end="0" st="0"/>
                                            </p:txEl>
                                          </p:spTgt>
                                        </p:tgtEl>
                                        <p:attrNameLst>
                                          <p:attrName>style.visibility</p:attrName>
                                        </p:attrNameLst>
                                      </p:cBhvr>
                                      <p:to>
                                        <p:strVal val="visible"/>
                                      </p:to>
                                    </p:set>
                                    <p:animEffect filter="fade" transition="in">
                                      <p:cBhvr>
                                        <p:cTn dur="1000"/>
                                        <p:tgtEl>
                                          <p:spTgt spid="26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2">
                                            <p:txEl>
                                              <p:pRg end="1" st="1"/>
                                            </p:txEl>
                                          </p:spTgt>
                                        </p:tgtEl>
                                        <p:attrNameLst>
                                          <p:attrName>style.visibility</p:attrName>
                                        </p:attrNameLst>
                                      </p:cBhvr>
                                      <p:to>
                                        <p:strVal val="visible"/>
                                      </p:to>
                                    </p:set>
                                    <p:animEffect filter="fade" transition="in">
                                      <p:cBhvr>
                                        <p:cTn dur="1000"/>
                                        <p:tgtEl>
                                          <p:spTgt spid="263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7" name="Shape 2637"/>
        <p:cNvGrpSpPr/>
        <p:nvPr/>
      </p:nvGrpSpPr>
      <p:grpSpPr>
        <a:xfrm>
          <a:off x="0" y="0"/>
          <a:ext cx="0" cy="0"/>
          <a:chOff x="0" y="0"/>
          <a:chExt cx="0" cy="0"/>
        </a:xfrm>
      </p:grpSpPr>
      <p:sp>
        <p:nvSpPr>
          <p:cNvPr id="2638" name="Google Shape;2638;geed068b00c_0_2030"/>
          <p:cNvSpPr txBox="1"/>
          <p:nvPr>
            <p:ph idx="1" type="body"/>
          </p:nvPr>
        </p:nvSpPr>
        <p:spPr>
          <a:xfrm>
            <a:off x="489025" y="1213550"/>
            <a:ext cx="6189000" cy="2622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Backbone of Machine Learning.</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When they work with Linear Models.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If the data is normally distributed.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Beneficial for model building.</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Models like:</a:t>
            </a:r>
            <a:endParaRPr b="1" i="1" sz="1800">
              <a:latin typeface="Montserrat"/>
              <a:ea typeface="Montserrat"/>
              <a:cs typeface="Montserrat"/>
              <a:sym typeface="Montserrat"/>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LDA.</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Gaussian Naive Bayes.</a:t>
            </a:r>
            <a:endParaRPr sz="1800">
              <a:latin typeface="Montserrat Medium"/>
              <a:ea typeface="Montserrat Medium"/>
              <a:cs typeface="Montserrat Medium"/>
              <a:sym typeface="Montserrat Medium"/>
            </a:endParaRPr>
          </a:p>
        </p:txBody>
      </p:sp>
      <p:sp>
        <p:nvSpPr>
          <p:cNvPr id="2639" name="Google Shape;2639;geed068b00c_0_2030"/>
          <p:cNvSpPr txBox="1"/>
          <p:nvPr>
            <p:ph type="title"/>
          </p:nvPr>
        </p:nvSpPr>
        <p:spPr>
          <a:xfrm>
            <a:off x="365875" y="414875"/>
            <a:ext cx="70707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Importance of Normal Distribution in ML</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8">
                                            <p:txEl>
                                              <p:pRg end="0" st="0"/>
                                            </p:txEl>
                                          </p:spTgt>
                                        </p:tgtEl>
                                        <p:attrNameLst>
                                          <p:attrName>style.visibility</p:attrName>
                                        </p:attrNameLst>
                                      </p:cBhvr>
                                      <p:to>
                                        <p:strVal val="visible"/>
                                      </p:to>
                                    </p:set>
                                    <p:animEffect filter="fade" transition="in">
                                      <p:cBhvr>
                                        <p:cTn dur="1000"/>
                                        <p:tgtEl>
                                          <p:spTgt spid="26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8">
                                            <p:txEl>
                                              <p:pRg end="1" st="1"/>
                                            </p:txEl>
                                          </p:spTgt>
                                        </p:tgtEl>
                                        <p:attrNameLst>
                                          <p:attrName>style.visibility</p:attrName>
                                        </p:attrNameLst>
                                      </p:cBhvr>
                                      <p:to>
                                        <p:strVal val="visible"/>
                                      </p:to>
                                    </p:set>
                                    <p:animEffect filter="fade" transition="in">
                                      <p:cBhvr>
                                        <p:cTn dur="1000"/>
                                        <p:tgtEl>
                                          <p:spTgt spid="26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8">
                                            <p:txEl>
                                              <p:pRg end="2" st="2"/>
                                            </p:txEl>
                                          </p:spTgt>
                                        </p:tgtEl>
                                        <p:attrNameLst>
                                          <p:attrName>style.visibility</p:attrName>
                                        </p:attrNameLst>
                                      </p:cBhvr>
                                      <p:to>
                                        <p:strVal val="visible"/>
                                      </p:to>
                                    </p:set>
                                    <p:animEffect filter="fade" transition="in">
                                      <p:cBhvr>
                                        <p:cTn dur="1000"/>
                                        <p:tgtEl>
                                          <p:spTgt spid="26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8">
                                            <p:txEl>
                                              <p:pRg end="3" st="3"/>
                                            </p:txEl>
                                          </p:spTgt>
                                        </p:tgtEl>
                                        <p:attrNameLst>
                                          <p:attrName>style.visibility</p:attrName>
                                        </p:attrNameLst>
                                      </p:cBhvr>
                                      <p:to>
                                        <p:strVal val="visible"/>
                                      </p:to>
                                    </p:set>
                                    <p:animEffect filter="fade" transition="in">
                                      <p:cBhvr>
                                        <p:cTn dur="1000"/>
                                        <p:tgtEl>
                                          <p:spTgt spid="26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8">
                                            <p:txEl>
                                              <p:pRg end="4" st="4"/>
                                            </p:txEl>
                                          </p:spTgt>
                                        </p:tgtEl>
                                        <p:attrNameLst>
                                          <p:attrName>style.visibility</p:attrName>
                                        </p:attrNameLst>
                                      </p:cBhvr>
                                      <p:to>
                                        <p:strVal val="visible"/>
                                      </p:to>
                                    </p:set>
                                    <p:animEffect filter="fade" transition="in">
                                      <p:cBhvr>
                                        <p:cTn dur="1000"/>
                                        <p:tgtEl>
                                          <p:spTgt spid="263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8">
                                            <p:txEl>
                                              <p:pRg end="5" st="5"/>
                                            </p:txEl>
                                          </p:spTgt>
                                        </p:tgtEl>
                                        <p:attrNameLst>
                                          <p:attrName>style.visibility</p:attrName>
                                        </p:attrNameLst>
                                      </p:cBhvr>
                                      <p:to>
                                        <p:strVal val="visible"/>
                                      </p:to>
                                    </p:set>
                                    <p:animEffect filter="fade" transition="in">
                                      <p:cBhvr>
                                        <p:cTn dur="1000"/>
                                        <p:tgtEl>
                                          <p:spTgt spid="263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8">
                                            <p:txEl>
                                              <p:pRg end="6" st="6"/>
                                            </p:txEl>
                                          </p:spTgt>
                                        </p:tgtEl>
                                        <p:attrNameLst>
                                          <p:attrName>style.visibility</p:attrName>
                                        </p:attrNameLst>
                                      </p:cBhvr>
                                      <p:to>
                                        <p:strVal val="visible"/>
                                      </p:to>
                                    </p:set>
                                    <p:animEffect filter="fade" transition="in">
                                      <p:cBhvr>
                                        <p:cTn dur="1000"/>
                                        <p:tgtEl>
                                          <p:spTgt spid="263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sp>
        <p:nvSpPr>
          <p:cNvPr id="2644" name="Google Shape;2644;geed068b00c_0_2035"/>
          <p:cNvSpPr txBox="1"/>
          <p:nvPr>
            <p:ph idx="1" type="body"/>
          </p:nvPr>
        </p:nvSpPr>
        <p:spPr>
          <a:xfrm>
            <a:off x="489025" y="1213550"/>
            <a:ext cx="5940300" cy="2622600"/>
          </a:xfrm>
          <a:prstGeom prst="rect">
            <a:avLst/>
          </a:prstGeom>
          <a:noFill/>
          <a:ln>
            <a:noFill/>
          </a:ln>
        </p:spPr>
        <p:txBody>
          <a:bodyPr anchorCtr="0" anchor="t" bIns="91425" lIns="91425" spcFirstLastPara="1" rIns="91425" wrap="square" tIns="91425">
            <a:noAutofit/>
          </a:bodyPr>
          <a:lstStyle/>
          <a:p>
            <a:pPr indent="-342900" lvl="1" marL="914400" rtl="0" algn="l">
              <a:lnSpc>
                <a:spcPct val="175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Logistic Regression.</a:t>
            </a:r>
            <a:endParaRPr sz="1800">
              <a:latin typeface="Montserrat Medium"/>
              <a:ea typeface="Montserrat Medium"/>
              <a:cs typeface="Montserrat Medium"/>
              <a:sym typeface="Montserrat Medium"/>
            </a:endParaRPr>
          </a:p>
          <a:p>
            <a:pPr indent="-342900" lvl="1" marL="914400" rtl="0" algn="l">
              <a:lnSpc>
                <a:spcPct val="175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Linear Regression.</a:t>
            </a:r>
            <a:endParaRPr sz="1800">
              <a:latin typeface="Montserrat Medium"/>
              <a:ea typeface="Montserrat Medium"/>
              <a:cs typeface="Montserrat Medium"/>
              <a:sym typeface="Montserrat Medium"/>
            </a:endParaRPr>
          </a:p>
          <a:p>
            <a:pPr indent="-342900" lvl="0" marL="457200" rtl="0" algn="l">
              <a:lnSpc>
                <a:spcPct val="175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Explicitly calculated from the assumption.</a:t>
            </a:r>
            <a:endParaRPr sz="1800">
              <a:latin typeface="Montserrat Medium"/>
              <a:ea typeface="Montserrat Medium"/>
              <a:cs typeface="Montserrat Medium"/>
              <a:sym typeface="Montserrat Medium"/>
            </a:endParaRPr>
          </a:p>
          <a:p>
            <a:pPr indent="-342900" lvl="0" marL="457200" rtl="0" algn="l">
              <a:lnSpc>
                <a:spcPct val="175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Bivariate or multivariate normal.</a:t>
            </a:r>
            <a:endParaRPr sz="1800">
              <a:latin typeface="Montserrat Medium"/>
              <a:ea typeface="Montserrat Medium"/>
              <a:cs typeface="Montserrat Medium"/>
              <a:sym typeface="Montserrat Medium"/>
            </a:endParaRPr>
          </a:p>
          <a:p>
            <a:pPr indent="-342900" lvl="0" marL="457200" rtl="0" algn="l">
              <a:lnSpc>
                <a:spcPct val="175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Sigmoid functions work naturally with normally distributed data.</a:t>
            </a:r>
            <a:endParaRPr sz="1800">
              <a:latin typeface="Montserrat Medium"/>
              <a:ea typeface="Montserrat Medium"/>
              <a:cs typeface="Montserrat Medium"/>
              <a:sym typeface="Montserrat Medium"/>
            </a:endParaRPr>
          </a:p>
        </p:txBody>
      </p:sp>
      <p:sp>
        <p:nvSpPr>
          <p:cNvPr id="2645" name="Google Shape;2645;geed068b00c_0_2035"/>
          <p:cNvSpPr txBox="1"/>
          <p:nvPr>
            <p:ph type="title"/>
          </p:nvPr>
        </p:nvSpPr>
        <p:spPr>
          <a:xfrm>
            <a:off x="365875" y="414875"/>
            <a:ext cx="70707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Importance of Normal Distribution in ML</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4">
                                            <p:txEl>
                                              <p:pRg end="0" st="0"/>
                                            </p:txEl>
                                          </p:spTgt>
                                        </p:tgtEl>
                                        <p:attrNameLst>
                                          <p:attrName>style.visibility</p:attrName>
                                        </p:attrNameLst>
                                      </p:cBhvr>
                                      <p:to>
                                        <p:strVal val="visible"/>
                                      </p:to>
                                    </p:set>
                                    <p:animEffect filter="fade" transition="in">
                                      <p:cBhvr>
                                        <p:cTn dur="1000"/>
                                        <p:tgtEl>
                                          <p:spTgt spid="26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4">
                                            <p:txEl>
                                              <p:pRg end="1" st="1"/>
                                            </p:txEl>
                                          </p:spTgt>
                                        </p:tgtEl>
                                        <p:attrNameLst>
                                          <p:attrName>style.visibility</p:attrName>
                                        </p:attrNameLst>
                                      </p:cBhvr>
                                      <p:to>
                                        <p:strVal val="visible"/>
                                      </p:to>
                                    </p:set>
                                    <p:animEffect filter="fade" transition="in">
                                      <p:cBhvr>
                                        <p:cTn dur="1000"/>
                                        <p:tgtEl>
                                          <p:spTgt spid="26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4">
                                            <p:txEl>
                                              <p:pRg end="2" st="2"/>
                                            </p:txEl>
                                          </p:spTgt>
                                        </p:tgtEl>
                                        <p:attrNameLst>
                                          <p:attrName>style.visibility</p:attrName>
                                        </p:attrNameLst>
                                      </p:cBhvr>
                                      <p:to>
                                        <p:strVal val="visible"/>
                                      </p:to>
                                    </p:set>
                                    <p:animEffect filter="fade" transition="in">
                                      <p:cBhvr>
                                        <p:cTn dur="1000"/>
                                        <p:tgtEl>
                                          <p:spTgt spid="26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4">
                                            <p:txEl>
                                              <p:pRg end="3" st="3"/>
                                            </p:txEl>
                                          </p:spTgt>
                                        </p:tgtEl>
                                        <p:attrNameLst>
                                          <p:attrName>style.visibility</p:attrName>
                                        </p:attrNameLst>
                                      </p:cBhvr>
                                      <p:to>
                                        <p:strVal val="visible"/>
                                      </p:to>
                                    </p:set>
                                    <p:animEffect filter="fade" transition="in">
                                      <p:cBhvr>
                                        <p:cTn dur="1000"/>
                                        <p:tgtEl>
                                          <p:spTgt spid="26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4">
                                            <p:txEl>
                                              <p:pRg end="4" st="4"/>
                                            </p:txEl>
                                          </p:spTgt>
                                        </p:tgtEl>
                                        <p:attrNameLst>
                                          <p:attrName>style.visibility</p:attrName>
                                        </p:attrNameLst>
                                      </p:cBhvr>
                                      <p:to>
                                        <p:strVal val="visible"/>
                                      </p:to>
                                    </p:set>
                                    <p:animEffect filter="fade" transition="in">
                                      <p:cBhvr>
                                        <p:cTn dur="1000"/>
                                        <p:tgtEl>
                                          <p:spTgt spid="264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9" name="Shape 2649"/>
        <p:cNvGrpSpPr/>
        <p:nvPr/>
      </p:nvGrpSpPr>
      <p:grpSpPr>
        <a:xfrm>
          <a:off x="0" y="0"/>
          <a:ext cx="0" cy="0"/>
          <a:chOff x="0" y="0"/>
          <a:chExt cx="0" cy="0"/>
        </a:xfrm>
      </p:grpSpPr>
      <p:sp>
        <p:nvSpPr>
          <p:cNvPr id="2650" name="Google Shape;2650;geed068b00c_0_2040"/>
          <p:cNvSpPr txBox="1"/>
          <p:nvPr>
            <p:ph idx="1" type="body"/>
          </p:nvPr>
        </p:nvSpPr>
        <p:spPr>
          <a:xfrm>
            <a:off x="489025" y="1213550"/>
            <a:ext cx="6189000" cy="2622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Quantities that are expected to be the sum of many independent processes.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Knowing the gaussian nature.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Financial data and forecasting data.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Convert the data into a normal distribution.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Position of a particle that experiences diffusion.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Explore the data and check for the distributions.</a:t>
            </a:r>
            <a:endParaRPr sz="1800">
              <a:latin typeface="Montserrat Medium"/>
              <a:ea typeface="Montserrat Medium"/>
              <a:cs typeface="Montserrat Medium"/>
              <a:sym typeface="Montserrat Medium"/>
            </a:endParaRPr>
          </a:p>
        </p:txBody>
      </p:sp>
      <p:sp>
        <p:nvSpPr>
          <p:cNvPr id="2651" name="Google Shape;2651;geed068b00c_0_2040"/>
          <p:cNvSpPr txBox="1"/>
          <p:nvPr>
            <p:ph type="title"/>
          </p:nvPr>
        </p:nvSpPr>
        <p:spPr>
          <a:xfrm>
            <a:off x="365875" y="414875"/>
            <a:ext cx="70707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Importance of Normal Distribution in ML</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0">
                                            <p:txEl>
                                              <p:pRg end="0" st="0"/>
                                            </p:txEl>
                                          </p:spTgt>
                                        </p:tgtEl>
                                        <p:attrNameLst>
                                          <p:attrName>style.visibility</p:attrName>
                                        </p:attrNameLst>
                                      </p:cBhvr>
                                      <p:to>
                                        <p:strVal val="visible"/>
                                      </p:to>
                                    </p:set>
                                    <p:animEffect filter="fade" transition="in">
                                      <p:cBhvr>
                                        <p:cTn dur="1000"/>
                                        <p:tgtEl>
                                          <p:spTgt spid="26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0">
                                            <p:txEl>
                                              <p:pRg end="1" st="1"/>
                                            </p:txEl>
                                          </p:spTgt>
                                        </p:tgtEl>
                                        <p:attrNameLst>
                                          <p:attrName>style.visibility</p:attrName>
                                        </p:attrNameLst>
                                      </p:cBhvr>
                                      <p:to>
                                        <p:strVal val="visible"/>
                                      </p:to>
                                    </p:set>
                                    <p:animEffect filter="fade" transition="in">
                                      <p:cBhvr>
                                        <p:cTn dur="1000"/>
                                        <p:tgtEl>
                                          <p:spTgt spid="26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0">
                                            <p:txEl>
                                              <p:pRg end="2" st="2"/>
                                            </p:txEl>
                                          </p:spTgt>
                                        </p:tgtEl>
                                        <p:attrNameLst>
                                          <p:attrName>style.visibility</p:attrName>
                                        </p:attrNameLst>
                                      </p:cBhvr>
                                      <p:to>
                                        <p:strVal val="visible"/>
                                      </p:to>
                                    </p:set>
                                    <p:animEffect filter="fade" transition="in">
                                      <p:cBhvr>
                                        <p:cTn dur="1000"/>
                                        <p:tgtEl>
                                          <p:spTgt spid="26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0">
                                            <p:txEl>
                                              <p:pRg end="3" st="3"/>
                                            </p:txEl>
                                          </p:spTgt>
                                        </p:tgtEl>
                                        <p:attrNameLst>
                                          <p:attrName>style.visibility</p:attrName>
                                        </p:attrNameLst>
                                      </p:cBhvr>
                                      <p:to>
                                        <p:strVal val="visible"/>
                                      </p:to>
                                    </p:set>
                                    <p:animEffect filter="fade" transition="in">
                                      <p:cBhvr>
                                        <p:cTn dur="1000"/>
                                        <p:tgtEl>
                                          <p:spTgt spid="265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0">
                                            <p:txEl>
                                              <p:pRg end="4" st="4"/>
                                            </p:txEl>
                                          </p:spTgt>
                                        </p:tgtEl>
                                        <p:attrNameLst>
                                          <p:attrName>style.visibility</p:attrName>
                                        </p:attrNameLst>
                                      </p:cBhvr>
                                      <p:to>
                                        <p:strVal val="visible"/>
                                      </p:to>
                                    </p:set>
                                    <p:animEffect filter="fade" transition="in">
                                      <p:cBhvr>
                                        <p:cTn dur="1000"/>
                                        <p:tgtEl>
                                          <p:spTgt spid="265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0">
                                            <p:txEl>
                                              <p:pRg end="5" st="5"/>
                                            </p:txEl>
                                          </p:spTgt>
                                        </p:tgtEl>
                                        <p:attrNameLst>
                                          <p:attrName>style.visibility</p:attrName>
                                        </p:attrNameLst>
                                      </p:cBhvr>
                                      <p:to>
                                        <p:strVal val="visible"/>
                                      </p:to>
                                    </p:set>
                                    <p:animEffect filter="fade" transition="in">
                                      <p:cBhvr>
                                        <p:cTn dur="1000"/>
                                        <p:tgtEl>
                                          <p:spTgt spid="265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5" name="Shape 2655"/>
        <p:cNvGrpSpPr/>
        <p:nvPr/>
      </p:nvGrpSpPr>
      <p:grpSpPr>
        <a:xfrm>
          <a:off x="0" y="0"/>
          <a:ext cx="0" cy="0"/>
          <a:chOff x="0" y="0"/>
          <a:chExt cx="0" cy="0"/>
        </a:xfrm>
      </p:grpSpPr>
      <p:sp>
        <p:nvSpPr>
          <p:cNvPr id="2656" name="Google Shape;2656;geed068b00c_0_2045"/>
          <p:cNvSpPr txBox="1"/>
          <p:nvPr>
            <p:ph idx="1" type="body"/>
          </p:nvPr>
        </p:nvSpPr>
        <p:spPr>
          <a:xfrm>
            <a:off x="489025" y="1135850"/>
            <a:ext cx="5940300" cy="2700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800">
                <a:latin typeface="Montserrat"/>
                <a:ea typeface="Montserrat"/>
                <a:cs typeface="Montserrat"/>
                <a:sym typeface="Montserrat"/>
              </a:rPr>
              <a:t>Note: </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Not mandatory that data should always follow normality.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Non-normally distributed data.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Decision trees, XgBoost, don’t assume any normality and work on raw data.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Only if the model errors are Gaussian, not exactly the entire dataset.</a:t>
            </a:r>
            <a:endParaRPr sz="1800">
              <a:latin typeface="Montserrat Medium"/>
              <a:ea typeface="Montserrat Medium"/>
              <a:cs typeface="Montserrat Medium"/>
              <a:sym typeface="Montserrat Medium"/>
            </a:endParaRPr>
          </a:p>
        </p:txBody>
      </p:sp>
      <p:sp>
        <p:nvSpPr>
          <p:cNvPr id="2657" name="Google Shape;2657;geed068b00c_0_2045"/>
          <p:cNvSpPr txBox="1"/>
          <p:nvPr>
            <p:ph type="title"/>
          </p:nvPr>
        </p:nvSpPr>
        <p:spPr>
          <a:xfrm>
            <a:off x="365875" y="414875"/>
            <a:ext cx="70707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Importance of Normal Distribution in ML</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6">
                                            <p:txEl>
                                              <p:pRg end="0" st="0"/>
                                            </p:txEl>
                                          </p:spTgt>
                                        </p:tgtEl>
                                        <p:attrNameLst>
                                          <p:attrName>style.visibility</p:attrName>
                                        </p:attrNameLst>
                                      </p:cBhvr>
                                      <p:to>
                                        <p:strVal val="visible"/>
                                      </p:to>
                                    </p:set>
                                    <p:animEffect filter="fade" transition="in">
                                      <p:cBhvr>
                                        <p:cTn dur="1000"/>
                                        <p:tgtEl>
                                          <p:spTgt spid="26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6">
                                            <p:txEl>
                                              <p:pRg end="1" st="1"/>
                                            </p:txEl>
                                          </p:spTgt>
                                        </p:tgtEl>
                                        <p:attrNameLst>
                                          <p:attrName>style.visibility</p:attrName>
                                        </p:attrNameLst>
                                      </p:cBhvr>
                                      <p:to>
                                        <p:strVal val="visible"/>
                                      </p:to>
                                    </p:set>
                                    <p:animEffect filter="fade" transition="in">
                                      <p:cBhvr>
                                        <p:cTn dur="1000"/>
                                        <p:tgtEl>
                                          <p:spTgt spid="26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6">
                                            <p:txEl>
                                              <p:pRg end="2" st="2"/>
                                            </p:txEl>
                                          </p:spTgt>
                                        </p:tgtEl>
                                        <p:attrNameLst>
                                          <p:attrName>style.visibility</p:attrName>
                                        </p:attrNameLst>
                                      </p:cBhvr>
                                      <p:to>
                                        <p:strVal val="visible"/>
                                      </p:to>
                                    </p:set>
                                    <p:animEffect filter="fade" transition="in">
                                      <p:cBhvr>
                                        <p:cTn dur="1000"/>
                                        <p:tgtEl>
                                          <p:spTgt spid="26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6">
                                            <p:txEl>
                                              <p:pRg end="3" st="3"/>
                                            </p:txEl>
                                          </p:spTgt>
                                        </p:tgtEl>
                                        <p:attrNameLst>
                                          <p:attrName>style.visibility</p:attrName>
                                        </p:attrNameLst>
                                      </p:cBhvr>
                                      <p:to>
                                        <p:strVal val="visible"/>
                                      </p:to>
                                    </p:set>
                                    <p:animEffect filter="fade" transition="in">
                                      <p:cBhvr>
                                        <p:cTn dur="1000"/>
                                        <p:tgtEl>
                                          <p:spTgt spid="26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6">
                                            <p:txEl>
                                              <p:pRg end="4" st="4"/>
                                            </p:txEl>
                                          </p:spTgt>
                                        </p:tgtEl>
                                        <p:attrNameLst>
                                          <p:attrName>style.visibility</p:attrName>
                                        </p:attrNameLst>
                                      </p:cBhvr>
                                      <p:to>
                                        <p:strVal val="visible"/>
                                      </p:to>
                                    </p:set>
                                    <p:animEffect filter="fade" transition="in">
                                      <p:cBhvr>
                                        <p:cTn dur="1000"/>
                                        <p:tgtEl>
                                          <p:spTgt spid="265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e672268506_0_205"/>
          <p:cNvSpPr txBox="1"/>
          <p:nvPr>
            <p:ph idx="1" type="body"/>
          </p:nvPr>
        </p:nvSpPr>
        <p:spPr>
          <a:xfrm>
            <a:off x="828000" y="1195450"/>
            <a:ext cx="5179500" cy="3204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lang="en-GB" sz="1700">
                <a:latin typeface="Montserrat Medium"/>
                <a:ea typeface="Montserrat Medium"/>
                <a:cs typeface="Montserrat Medium"/>
                <a:sym typeface="Montserrat Medium"/>
              </a:rPr>
              <a:t>When a coin is tossed, what is the probability of getting head?</a:t>
            </a:r>
            <a:endParaRPr sz="17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lang="en-GB" sz="1700">
                <a:latin typeface="Montserrat Medium"/>
                <a:ea typeface="Montserrat Medium"/>
                <a:cs typeface="Montserrat Medium"/>
                <a:sym typeface="Montserrat Medium"/>
              </a:rPr>
              <a:t>Two possible outcomes:</a:t>
            </a:r>
            <a:endParaRPr sz="1700">
              <a:latin typeface="Montserrat Medium"/>
              <a:ea typeface="Montserrat Medium"/>
              <a:cs typeface="Montserrat Medium"/>
              <a:sym typeface="Montserrat Medium"/>
            </a:endParaRPr>
          </a:p>
          <a:p>
            <a:pPr indent="-336550" lvl="0" marL="457200" rtl="0" algn="l">
              <a:lnSpc>
                <a:spcPct val="150000"/>
              </a:lnSpc>
              <a:spcBef>
                <a:spcPts val="100"/>
              </a:spcBef>
              <a:spcAft>
                <a:spcPts val="0"/>
              </a:spcAft>
              <a:buSzPts val="1700"/>
              <a:buFont typeface="Montserrat Medium"/>
              <a:buChar char="●"/>
            </a:pPr>
            <a:r>
              <a:rPr lang="en-GB" sz="1700">
                <a:latin typeface="Montserrat Medium"/>
                <a:ea typeface="Montserrat Medium"/>
                <a:cs typeface="Montserrat Medium"/>
                <a:sym typeface="Montserrat Medium"/>
              </a:rPr>
              <a:t>Heads</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Tails</a:t>
            </a:r>
            <a:endParaRPr sz="1700">
              <a:latin typeface="Montserrat Medium"/>
              <a:ea typeface="Montserrat Medium"/>
              <a:cs typeface="Montserrat Medium"/>
              <a:sym typeface="Montserrat Medium"/>
            </a:endParaRPr>
          </a:p>
          <a:p>
            <a:pPr indent="0" lvl="0" marL="0" rtl="0" algn="l">
              <a:lnSpc>
                <a:spcPct val="150000"/>
              </a:lnSpc>
              <a:spcBef>
                <a:spcPts val="100"/>
              </a:spcBef>
              <a:spcAft>
                <a:spcPts val="100"/>
              </a:spcAft>
              <a:buNone/>
            </a:pPr>
            <a:r>
              <a:rPr lang="en-GB" sz="1700">
                <a:latin typeface="Montserrat Medium"/>
                <a:ea typeface="Montserrat Medium"/>
                <a:cs typeface="Montserrat Medium"/>
                <a:sym typeface="Montserrat Medium"/>
              </a:rPr>
              <a:t>Possible outcomes of getting head is 1 and total number of outcomes is 2.</a:t>
            </a:r>
            <a:endParaRPr sz="1700">
              <a:latin typeface="Montserrat Medium"/>
              <a:ea typeface="Montserrat Medium"/>
              <a:cs typeface="Montserrat Medium"/>
              <a:sym typeface="Montserrat Medium"/>
            </a:endParaRPr>
          </a:p>
        </p:txBody>
      </p:sp>
      <p:sp>
        <p:nvSpPr>
          <p:cNvPr id="527" name="Google Shape;527;ge672268506_0_205"/>
          <p:cNvSpPr txBox="1"/>
          <p:nvPr>
            <p:ph type="title"/>
          </p:nvPr>
        </p:nvSpPr>
        <p:spPr>
          <a:xfrm>
            <a:off x="396000" y="394800"/>
            <a:ext cx="7671000" cy="5295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0" st="0"/>
                                            </p:txEl>
                                          </p:spTgt>
                                        </p:tgtEl>
                                        <p:attrNameLst>
                                          <p:attrName>style.visibility</p:attrName>
                                        </p:attrNameLst>
                                      </p:cBhvr>
                                      <p:to>
                                        <p:strVal val="visible"/>
                                      </p:to>
                                    </p:set>
                                    <p:animEffect filter="fade" transition="in">
                                      <p:cBhvr>
                                        <p:cTn dur="1000"/>
                                        <p:tgtEl>
                                          <p:spTgt spid="5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1" st="1"/>
                                            </p:txEl>
                                          </p:spTgt>
                                        </p:tgtEl>
                                        <p:attrNameLst>
                                          <p:attrName>style.visibility</p:attrName>
                                        </p:attrNameLst>
                                      </p:cBhvr>
                                      <p:to>
                                        <p:strVal val="visible"/>
                                      </p:to>
                                    </p:set>
                                    <p:animEffect filter="fade" transition="in">
                                      <p:cBhvr>
                                        <p:cTn dur="1000"/>
                                        <p:tgtEl>
                                          <p:spTgt spid="5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2" st="2"/>
                                            </p:txEl>
                                          </p:spTgt>
                                        </p:tgtEl>
                                        <p:attrNameLst>
                                          <p:attrName>style.visibility</p:attrName>
                                        </p:attrNameLst>
                                      </p:cBhvr>
                                      <p:to>
                                        <p:strVal val="visible"/>
                                      </p:to>
                                    </p:set>
                                    <p:animEffect filter="fade" transition="in">
                                      <p:cBhvr>
                                        <p:cTn dur="1000"/>
                                        <p:tgtEl>
                                          <p:spTgt spid="5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3" st="3"/>
                                            </p:txEl>
                                          </p:spTgt>
                                        </p:tgtEl>
                                        <p:attrNameLst>
                                          <p:attrName>style.visibility</p:attrName>
                                        </p:attrNameLst>
                                      </p:cBhvr>
                                      <p:to>
                                        <p:strVal val="visible"/>
                                      </p:to>
                                    </p:set>
                                    <p:animEffect filter="fade" transition="in">
                                      <p:cBhvr>
                                        <p:cTn dur="1000"/>
                                        <p:tgtEl>
                                          <p:spTgt spid="5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4" st="4"/>
                                            </p:txEl>
                                          </p:spTgt>
                                        </p:tgtEl>
                                        <p:attrNameLst>
                                          <p:attrName>style.visibility</p:attrName>
                                        </p:attrNameLst>
                                      </p:cBhvr>
                                      <p:to>
                                        <p:strVal val="visible"/>
                                      </p:to>
                                    </p:set>
                                    <p:animEffect filter="fade" transition="in">
                                      <p:cBhvr>
                                        <p:cTn dur="1000"/>
                                        <p:tgtEl>
                                          <p:spTgt spid="52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1" name="Shape 2661"/>
        <p:cNvGrpSpPr/>
        <p:nvPr/>
      </p:nvGrpSpPr>
      <p:grpSpPr>
        <a:xfrm>
          <a:off x="0" y="0"/>
          <a:ext cx="0" cy="0"/>
          <a:chOff x="0" y="0"/>
          <a:chExt cx="0" cy="0"/>
        </a:xfrm>
      </p:grpSpPr>
      <p:sp>
        <p:nvSpPr>
          <p:cNvPr id="2662" name="Google Shape;2662;gecdd834fc3_0_0"/>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C01S05L09. Concept of Skewness</a:t>
            </a:r>
            <a:endParaRPr b="0" sz="2400">
              <a:latin typeface="Montserrat ExtraBold"/>
              <a:ea typeface="Montserrat ExtraBold"/>
              <a:cs typeface="Montserrat ExtraBold"/>
              <a:sym typeface="Montserrat ExtraBold"/>
            </a:endParaRPr>
          </a:p>
        </p:txBody>
      </p:sp>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6" name="Shape 2666"/>
        <p:cNvGrpSpPr/>
        <p:nvPr/>
      </p:nvGrpSpPr>
      <p:grpSpPr>
        <a:xfrm>
          <a:off x="0" y="0"/>
          <a:ext cx="0" cy="0"/>
          <a:chOff x="0" y="0"/>
          <a:chExt cx="0" cy="0"/>
        </a:xfrm>
      </p:grpSpPr>
      <p:sp>
        <p:nvSpPr>
          <p:cNvPr id="2667" name="Google Shape;2667;gecdd834fc3_0_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Skewness</a:t>
            </a:r>
            <a:endParaRPr>
              <a:solidFill>
                <a:schemeClr val="lt2"/>
              </a:solidFill>
              <a:latin typeface="Montserrat ExtraBold"/>
              <a:ea typeface="Montserrat ExtraBold"/>
              <a:cs typeface="Montserrat ExtraBold"/>
              <a:sym typeface="Montserrat ExtraBold"/>
            </a:endParaRPr>
          </a:p>
        </p:txBody>
      </p:sp>
      <p:sp>
        <p:nvSpPr>
          <p:cNvPr id="2668" name="Google Shape;2668;gecdd834fc3_0_4"/>
          <p:cNvSpPr txBox="1"/>
          <p:nvPr/>
        </p:nvSpPr>
        <p:spPr>
          <a:xfrm>
            <a:off x="506250" y="1066925"/>
            <a:ext cx="5591700" cy="3370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Symmetry of a distribution.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Highest point of a distribution is its mode.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Response value on the x-axis.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It is asymmetrical.</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Skewness is an asymmetry in a statistical distribution.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Define the extent to which a distribution differs from a normal distribution.</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8">
                                            <p:txEl>
                                              <p:pRg end="0" st="0"/>
                                            </p:txEl>
                                          </p:spTgt>
                                        </p:tgtEl>
                                        <p:attrNameLst>
                                          <p:attrName>style.visibility</p:attrName>
                                        </p:attrNameLst>
                                      </p:cBhvr>
                                      <p:to>
                                        <p:strVal val="visible"/>
                                      </p:to>
                                    </p:set>
                                    <p:animEffect filter="fade" transition="in">
                                      <p:cBhvr>
                                        <p:cTn dur="1000"/>
                                        <p:tgtEl>
                                          <p:spTgt spid="26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8">
                                            <p:txEl>
                                              <p:pRg end="1" st="1"/>
                                            </p:txEl>
                                          </p:spTgt>
                                        </p:tgtEl>
                                        <p:attrNameLst>
                                          <p:attrName>style.visibility</p:attrName>
                                        </p:attrNameLst>
                                      </p:cBhvr>
                                      <p:to>
                                        <p:strVal val="visible"/>
                                      </p:to>
                                    </p:set>
                                    <p:animEffect filter="fade" transition="in">
                                      <p:cBhvr>
                                        <p:cTn dur="1000"/>
                                        <p:tgtEl>
                                          <p:spTgt spid="26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8">
                                            <p:txEl>
                                              <p:pRg end="2" st="2"/>
                                            </p:txEl>
                                          </p:spTgt>
                                        </p:tgtEl>
                                        <p:attrNameLst>
                                          <p:attrName>style.visibility</p:attrName>
                                        </p:attrNameLst>
                                      </p:cBhvr>
                                      <p:to>
                                        <p:strVal val="visible"/>
                                      </p:to>
                                    </p:set>
                                    <p:animEffect filter="fade" transition="in">
                                      <p:cBhvr>
                                        <p:cTn dur="1000"/>
                                        <p:tgtEl>
                                          <p:spTgt spid="26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8">
                                            <p:txEl>
                                              <p:pRg end="3" st="3"/>
                                            </p:txEl>
                                          </p:spTgt>
                                        </p:tgtEl>
                                        <p:attrNameLst>
                                          <p:attrName>style.visibility</p:attrName>
                                        </p:attrNameLst>
                                      </p:cBhvr>
                                      <p:to>
                                        <p:strVal val="visible"/>
                                      </p:to>
                                    </p:set>
                                    <p:animEffect filter="fade" transition="in">
                                      <p:cBhvr>
                                        <p:cTn dur="1000"/>
                                        <p:tgtEl>
                                          <p:spTgt spid="26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8">
                                            <p:txEl>
                                              <p:pRg end="4" st="4"/>
                                            </p:txEl>
                                          </p:spTgt>
                                        </p:tgtEl>
                                        <p:attrNameLst>
                                          <p:attrName>style.visibility</p:attrName>
                                        </p:attrNameLst>
                                      </p:cBhvr>
                                      <p:to>
                                        <p:strVal val="visible"/>
                                      </p:to>
                                    </p:set>
                                    <p:animEffect filter="fade" transition="in">
                                      <p:cBhvr>
                                        <p:cTn dur="1000"/>
                                        <p:tgtEl>
                                          <p:spTgt spid="26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8">
                                            <p:txEl>
                                              <p:pRg end="5" st="5"/>
                                            </p:txEl>
                                          </p:spTgt>
                                        </p:tgtEl>
                                        <p:attrNameLst>
                                          <p:attrName>style.visibility</p:attrName>
                                        </p:attrNameLst>
                                      </p:cBhvr>
                                      <p:to>
                                        <p:strVal val="visible"/>
                                      </p:to>
                                    </p:set>
                                    <p:animEffect filter="fade" transition="in">
                                      <p:cBhvr>
                                        <p:cTn dur="1000"/>
                                        <p:tgtEl>
                                          <p:spTgt spid="266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2" name="Shape 2672"/>
        <p:cNvGrpSpPr/>
        <p:nvPr/>
      </p:nvGrpSpPr>
      <p:grpSpPr>
        <a:xfrm>
          <a:off x="0" y="0"/>
          <a:ext cx="0" cy="0"/>
          <a:chOff x="0" y="0"/>
          <a:chExt cx="0" cy="0"/>
        </a:xfrm>
      </p:grpSpPr>
      <p:sp>
        <p:nvSpPr>
          <p:cNvPr id="2673" name="Google Shape;2673;gecdd834fc3_0_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Skewness of Normal Distribution</a:t>
            </a:r>
            <a:endParaRPr>
              <a:solidFill>
                <a:schemeClr val="lt2"/>
              </a:solidFill>
              <a:latin typeface="Montserrat ExtraBold"/>
              <a:ea typeface="Montserrat ExtraBold"/>
              <a:cs typeface="Montserrat ExtraBold"/>
              <a:sym typeface="Montserrat ExtraBold"/>
            </a:endParaRPr>
          </a:p>
        </p:txBody>
      </p:sp>
      <p:sp>
        <p:nvSpPr>
          <p:cNvPr id="2674" name="Google Shape;2674;gecdd834fc3_0_9"/>
          <p:cNvSpPr txBox="1"/>
          <p:nvPr/>
        </p:nvSpPr>
        <p:spPr>
          <a:xfrm>
            <a:off x="536375" y="1177425"/>
            <a:ext cx="54711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Graph appears,</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Classical, symmetrical bell-shaped curve.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Mean, or average, and mode, or maximum point on the curve, are equal.</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Skewness of 0.</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4">
                                            <p:txEl>
                                              <p:pRg end="0" st="0"/>
                                            </p:txEl>
                                          </p:spTgt>
                                        </p:tgtEl>
                                        <p:attrNameLst>
                                          <p:attrName>style.visibility</p:attrName>
                                        </p:attrNameLst>
                                      </p:cBhvr>
                                      <p:to>
                                        <p:strVal val="visible"/>
                                      </p:to>
                                    </p:set>
                                    <p:animEffect filter="fade" transition="in">
                                      <p:cBhvr>
                                        <p:cTn dur="1000"/>
                                        <p:tgtEl>
                                          <p:spTgt spid="26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4">
                                            <p:txEl>
                                              <p:pRg end="1" st="1"/>
                                            </p:txEl>
                                          </p:spTgt>
                                        </p:tgtEl>
                                        <p:attrNameLst>
                                          <p:attrName>style.visibility</p:attrName>
                                        </p:attrNameLst>
                                      </p:cBhvr>
                                      <p:to>
                                        <p:strVal val="visible"/>
                                      </p:to>
                                    </p:set>
                                    <p:animEffect filter="fade" transition="in">
                                      <p:cBhvr>
                                        <p:cTn dur="1000"/>
                                        <p:tgtEl>
                                          <p:spTgt spid="26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4">
                                            <p:txEl>
                                              <p:pRg end="2" st="2"/>
                                            </p:txEl>
                                          </p:spTgt>
                                        </p:tgtEl>
                                        <p:attrNameLst>
                                          <p:attrName>style.visibility</p:attrName>
                                        </p:attrNameLst>
                                      </p:cBhvr>
                                      <p:to>
                                        <p:strVal val="visible"/>
                                      </p:to>
                                    </p:set>
                                    <p:animEffect filter="fade" transition="in">
                                      <p:cBhvr>
                                        <p:cTn dur="1000"/>
                                        <p:tgtEl>
                                          <p:spTgt spid="26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4">
                                            <p:txEl>
                                              <p:pRg end="3" st="3"/>
                                            </p:txEl>
                                          </p:spTgt>
                                        </p:tgtEl>
                                        <p:attrNameLst>
                                          <p:attrName>style.visibility</p:attrName>
                                        </p:attrNameLst>
                                      </p:cBhvr>
                                      <p:to>
                                        <p:strVal val="visible"/>
                                      </p:to>
                                    </p:set>
                                    <p:animEffect filter="fade" transition="in">
                                      <p:cBhvr>
                                        <p:cTn dur="1000"/>
                                        <p:tgtEl>
                                          <p:spTgt spid="267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8" name="Shape 2678"/>
        <p:cNvGrpSpPr/>
        <p:nvPr/>
      </p:nvGrpSpPr>
      <p:grpSpPr>
        <a:xfrm>
          <a:off x="0" y="0"/>
          <a:ext cx="0" cy="0"/>
          <a:chOff x="0" y="0"/>
          <a:chExt cx="0" cy="0"/>
        </a:xfrm>
      </p:grpSpPr>
      <p:sp>
        <p:nvSpPr>
          <p:cNvPr id="2679" name="Google Shape;2679;gecdd834fc3_0_1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Types of Skewness</a:t>
            </a:r>
            <a:endParaRPr>
              <a:solidFill>
                <a:schemeClr val="lt2"/>
              </a:solidFill>
              <a:latin typeface="Montserrat ExtraBold"/>
              <a:ea typeface="Montserrat ExtraBold"/>
              <a:cs typeface="Montserrat ExtraBold"/>
              <a:sym typeface="Montserrat ExtraBold"/>
            </a:endParaRPr>
          </a:p>
        </p:txBody>
      </p:sp>
      <p:sp>
        <p:nvSpPr>
          <p:cNvPr id="2680" name="Google Shape;2680;gecdd834fc3_0_14"/>
          <p:cNvSpPr txBox="1"/>
          <p:nvPr/>
        </p:nvSpPr>
        <p:spPr>
          <a:xfrm>
            <a:off x="536375" y="1177425"/>
            <a:ext cx="54210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Two types of skewness.</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Positive skewness and negative skewness.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Positive skewness, symmetrical distribution.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Negative skewness.</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0">
                                            <p:txEl>
                                              <p:pRg end="0" st="0"/>
                                            </p:txEl>
                                          </p:spTgt>
                                        </p:tgtEl>
                                        <p:attrNameLst>
                                          <p:attrName>style.visibility</p:attrName>
                                        </p:attrNameLst>
                                      </p:cBhvr>
                                      <p:to>
                                        <p:strVal val="visible"/>
                                      </p:to>
                                    </p:set>
                                    <p:animEffect filter="fade" transition="in">
                                      <p:cBhvr>
                                        <p:cTn dur="1000"/>
                                        <p:tgtEl>
                                          <p:spTgt spid="26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0">
                                            <p:txEl>
                                              <p:pRg end="1" st="1"/>
                                            </p:txEl>
                                          </p:spTgt>
                                        </p:tgtEl>
                                        <p:attrNameLst>
                                          <p:attrName>style.visibility</p:attrName>
                                        </p:attrNameLst>
                                      </p:cBhvr>
                                      <p:to>
                                        <p:strVal val="visible"/>
                                      </p:to>
                                    </p:set>
                                    <p:animEffect filter="fade" transition="in">
                                      <p:cBhvr>
                                        <p:cTn dur="1000"/>
                                        <p:tgtEl>
                                          <p:spTgt spid="26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0">
                                            <p:txEl>
                                              <p:pRg end="2" st="2"/>
                                            </p:txEl>
                                          </p:spTgt>
                                        </p:tgtEl>
                                        <p:attrNameLst>
                                          <p:attrName>style.visibility</p:attrName>
                                        </p:attrNameLst>
                                      </p:cBhvr>
                                      <p:to>
                                        <p:strVal val="visible"/>
                                      </p:to>
                                    </p:set>
                                    <p:animEffect filter="fade" transition="in">
                                      <p:cBhvr>
                                        <p:cTn dur="1000"/>
                                        <p:tgtEl>
                                          <p:spTgt spid="26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0">
                                            <p:txEl>
                                              <p:pRg end="3" st="3"/>
                                            </p:txEl>
                                          </p:spTgt>
                                        </p:tgtEl>
                                        <p:attrNameLst>
                                          <p:attrName>style.visibility</p:attrName>
                                        </p:attrNameLst>
                                      </p:cBhvr>
                                      <p:to>
                                        <p:strVal val="visible"/>
                                      </p:to>
                                    </p:set>
                                    <p:animEffect filter="fade" transition="in">
                                      <p:cBhvr>
                                        <p:cTn dur="1000"/>
                                        <p:tgtEl>
                                          <p:spTgt spid="268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4" name="Shape 2684"/>
        <p:cNvGrpSpPr/>
        <p:nvPr/>
      </p:nvGrpSpPr>
      <p:grpSpPr>
        <a:xfrm>
          <a:off x="0" y="0"/>
          <a:ext cx="0" cy="0"/>
          <a:chOff x="0" y="0"/>
          <a:chExt cx="0" cy="0"/>
        </a:xfrm>
      </p:grpSpPr>
      <p:sp>
        <p:nvSpPr>
          <p:cNvPr id="2685" name="Google Shape;2685;gecdd834fc3_0_1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Skewness</a:t>
            </a:r>
            <a:endParaRPr>
              <a:solidFill>
                <a:schemeClr val="lt2"/>
              </a:solidFill>
              <a:latin typeface="Montserrat ExtraBold"/>
              <a:ea typeface="Montserrat ExtraBold"/>
              <a:cs typeface="Montserrat ExtraBold"/>
              <a:sym typeface="Montserrat ExtraBold"/>
            </a:endParaRPr>
          </a:p>
        </p:txBody>
      </p:sp>
      <p:sp>
        <p:nvSpPr>
          <p:cNvPr id="2686" name="Google Shape;2686;gecdd834fc3_0_19"/>
          <p:cNvSpPr/>
          <p:nvPr/>
        </p:nvSpPr>
        <p:spPr>
          <a:xfrm>
            <a:off x="803675" y="1985076"/>
            <a:ext cx="1920600" cy="1065250"/>
          </a:xfrm>
          <a:custGeom>
            <a:rect b="b" l="l" r="r" t="t"/>
            <a:pathLst>
              <a:path extrusionOk="0" h="42610" w="76824">
                <a:moveTo>
                  <a:pt x="0" y="41951"/>
                </a:moveTo>
                <a:cubicBezTo>
                  <a:pt x="2706" y="36171"/>
                  <a:pt x="11638" y="14101"/>
                  <a:pt x="16238" y="7269"/>
                </a:cubicBezTo>
                <a:cubicBezTo>
                  <a:pt x="20838" y="437"/>
                  <a:pt x="23671" y="-1356"/>
                  <a:pt x="27598" y="958"/>
                </a:cubicBezTo>
                <a:cubicBezTo>
                  <a:pt x="31525" y="3272"/>
                  <a:pt x="35031" y="15473"/>
                  <a:pt x="39799" y="21153"/>
                </a:cubicBezTo>
                <a:cubicBezTo>
                  <a:pt x="44567" y="26833"/>
                  <a:pt x="50037" y="31461"/>
                  <a:pt x="56208" y="35037"/>
                </a:cubicBezTo>
                <a:cubicBezTo>
                  <a:pt x="62379" y="38613"/>
                  <a:pt x="73388" y="41348"/>
                  <a:pt x="76824" y="42610"/>
                </a:cubicBezTo>
              </a:path>
            </a:pathLst>
          </a:custGeom>
          <a:noFill/>
          <a:ln cap="flat" cmpd="sng" w="38100">
            <a:solidFill>
              <a:schemeClr val="lt1"/>
            </a:solidFill>
            <a:prstDash val="solid"/>
            <a:round/>
            <a:headEnd len="med" w="med" type="none"/>
            <a:tailEnd len="med" w="med" type="none"/>
          </a:ln>
        </p:spPr>
      </p:sp>
      <p:sp>
        <p:nvSpPr>
          <p:cNvPr id="2687" name="Google Shape;2687;gecdd834fc3_0_19"/>
          <p:cNvSpPr/>
          <p:nvPr/>
        </p:nvSpPr>
        <p:spPr>
          <a:xfrm>
            <a:off x="2882050" y="1966924"/>
            <a:ext cx="1935375" cy="1104450"/>
          </a:xfrm>
          <a:custGeom>
            <a:rect b="b" l="l" r="r" t="t"/>
            <a:pathLst>
              <a:path extrusionOk="0" h="44178" w="77415">
                <a:moveTo>
                  <a:pt x="0" y="43757"/>
                </a:moveTo>
                <a:cubicBezTo>
                  <a:pt x="1402" y="43407"/>
                  <a:pt x="5609" y="43267"/>
                  <a:pt x="8414" y="41654"/>
                </a:cubicBezTo>
                <a:cubicBezTo>
                  <a:pt x="11219" y="40041"/>
                  <a:pt x="14445" y="37236"/>
                  <a:pt x="16829" y="34080"/>
                </a:cubicBezTo>
                <a:cubicBezTo>
                  <a:pt x="19213" y="30924"/>
                  <a:pt x="20335" y="27278"/>
                  <a:pt x="22719" y="22720"/>
                </a:cubicBezTo>
                <a:cubicBezTo>
                  <a:pt x="25103" y="18162"/>
                  <a:pt x="28329" y="10519"/>
                  <a:pt x="31134" y="6732"/>
                </a:cubicBezTo>
                <a:cubicBezTo>
                  <a:pt x="33939" y="2946"/>
                  <a:pt x="37165" y="71"/>
                  <a:pt x="39549" y="1"/>
                </a:cubicBezTo>
                <a:cubicBezTo>
                  <a:pt x="41933" y="-69"/>
                  <a:pt x="43335" y="3367"/>
                  <a:pt x="45439" y="6312"/>
                </a:cubicBezTo>
                <a:cubicBezTo>
                  <a:pt x="47543" y="9257"/>
                  <a:pt x="49927" y="13745"/>
                  <a:pt x="52171" y="17672"/>
                </a:cubicBezTo>
                <a:cubicBezTo>
                  <a:pt x="54415" y="21599"/>
                  <a:pt x="56168" y="26016"/>
                  <a:pt x="58903" y="29873"/>
                </a:cubicBezTo>
                <a:cubicBezTo>
                  <a:pt x="61638" y="33730"/>
                  <a:pt x="65495" y="38428"/>
                  <a:pt x="68580" y="40812"/>
                </a:cubicBezTo>
                <a:cubicBezTo>
                  <a:pt x="71665" y="43196"/>
                  <a:pt x="75943" y="43617"/>
                  <a:pt x="77415" y="44178"/>
                </a:cubicBezTo>
              </a:path>
            </a:pathLst>
          </a:custGeom>
          <a:noFill/>
          <a:ln cap="flat" cmpd="sng" w="38100">
            <a:solidFill>
              <a:schemeClr val="lt1"/>
            </a:solidFill>
            <a:prstDash val="solid"/>
            <a:round/>
            <a:headEnd len="med" w="med" type="none"/>
            <a:tailEnd len="med" w="med" type="none"/>
          </a:ln>
        </p:spPr>
      </p:sp>
      <p:sp>
        <p:nvSpPr>
          <p:cNvPr id="2688" name="Google Shape;2688;gecdd834fc3_0_19"/>
          <p:cNvSpPr/>
          <p:nvPr/>
        </p:nvSpPr>
        <p:spPr>
          <a:xfrm>
            <a:off x="4992800" y="2001988"/>
            <a:ext cx="1886225" cy="1062000"/>
          </a:xfrm>
          <a:custGeom>
            <a:rect b="b" l="l" r="r" t="t"/>
            <a:pathLst>
              <a:path extrusionOk="0" h="42480" w="75449">
                <a:moveTo>
                  <a:pt x="0" y="42480"/>
                </a:moveTo>
                <a:cubicBezTo>
                  <a:pt x="2127" y="41618"/>
                  <a:pt x="8740" y="39079"/>
                  <a:pt x="12760" y="37305"/>
                </a:cubicBezTo>
                <a:cubicBezTo>
                  <a:pt x="16780" y="35531"/>
                  <a:pt x="20404" y="34431"/>
                  <a:pt x="24120" y="31836"/>
                </a:cubicBezTo>
                <a:cubicBezTo>
                  <a:pt x="27837" y="29242"/>
                  <a:pt x="32044" y="25174"/>
                  <a:pt x="35059" y="21738"/>
                </a:cubicBezTo>
                <a:cubicBezTo>
                  <a:pt x="38074" y="18302"/>
                  <a:pt x="39757" y="14726"/>
                  <a:pt x="42211" y="11220"/>
                </a:cubicBezTo>
                <a:cubicBezTo>
                  <a:pt x="44665" y="7714"/>
                  <a:pt x="47401" y="2174"/>
                  <a:pt x="49785" y="701"/>
                </a:cubicBezTo>
                <a:cubicBezTo>
                  <a:pt x="52169" y="-772"/>
                  <a:pt x="54272" y="210"/>
                  <a:pt x="56516" y="2384"/>
                </a:cubicBezTo>
                <a:cubicBezTo>
                  <a:pt x="58760" y="4558"/>
                  <a:pt x="61144" y="9817"/>
                  <a:pt x="63248" y="13744"/>
                </a:cubicBezTo>
                <a:cubicBezTo>
                  <a:pt x="65352" y="17671"/>
                  <a:pt x="67105" y="21318"/>
                  <a:pt x="69138" y="25946"/>
                </a:cubicBezTo>
                <a:cubicBezTo>
                  <a:pt x="71172" y="30574"/>
                  <a:pt x="74397" y="38919"/>
                  <a:pt x="75449" y="41513"/>
                </a:cubicBezTo>
              </a:path>
            </a:pathLst>
          </a:custGeom>
          <a:noFill/>
          <a:ln cap="flat" cmpd="sng" w="38100">
            <a:solidFill>
              <a:schemeClr val="lt1"/>
            </a:solidFill>
            <a:prstDash val="solid"/>
            <a:round/>
            <a:headEnd len="med" w="med" type="none"/>
            <a:tailEnd len="med" w="med" type="none"/>
          </a:ln>
        </p:spPr>
      </p:sp>
      <p:cxnSp>
        <p:nvCxnSpPr>
          <p:cNvPr id="2689" name="Google Shape;2689;gecdd834fc3_0_19"/>
          <p:cNvCxnSpPr/>
          <p:nvPr/>
        </p:nvCxnSpPr>
        <p:spPr>
          <a:xfrm>
            <a:off x="1419975" y="1830200"/>
            <a:ext cx="0" cy="1199100"/>
          </a:xfrm>
          <a:prstGeom prst="straightConnector1">
            <a:avLst/>
          </a:prstGeom>
          <a:noFill/>
          <a:ln cap="flat" cmpd="sng" w="38100">
            <a:solidFill>
              <a:schemeClr val="lt1"/>
            </a:solidFill>
            <a:prstDash val="solid"/>
            <a:round/>
            <a:headEnd len="med" w="med" type="none"/>
            <a:tailEnd len="med" w="med" type="none"/>
          </a:ln>
        </p:spPr>
      </p:cxnSp>
      <p:cxnSp>
        <p:nvCxnSpPr>
          <p:cNvPr id="2690" name="Google Shape;2690;gecdd834fc3_0_19"/>
          <p:cNvCxnSpPr/>
          <p:nvPr/>
        </p:nvCxnSpPr>
        <p:spPr>
          <a:xfrm>
            <a:off x="1325175" y="1830100"/>
            <a:ext cx="94800" cy="0"/>
          </a:xfrm>
          <a:prstGeom prst="straightConnector1">
            <a:avLst/>
          </a:prstGeom>
          <a:noFill/>
          <a:ln cap="flat" cmpd="sng" w="38100">
            <a:solidFill>
              <a:schemeClr val="lt1"/>
            </a:solidFill>
            <a:prstDash val="solid"/>
            <a:round/>
            <a:headEnd len="med" w="med" type="none"/>
            <a:tailEnd len="med" w="med" type="none"/>
          </a:ln>
        </p:spPr>
      </p:cxnSp>
      <p:cxnSp>
        <p:nvCxnSpPr>
          <p:cNvPr id="2691" name="Google Shape;2691;gecdd834fc3_0_19"/>
          <p:cNvCxnSpPr/>
          <p:nvPr/>
        </p:nvCxnSpPr>
        <p:spPr>
          <a:xfrm>
            <a:off x="1535675" y="1598800"/>
            <a:ext cx="0" cy="1440900"/>
          </a:xfrm>
          <a:prstGeom prst="straightConnector1">
            <a:avLst/>
          </a:prstGeom>
          <a:noFill/>
          <a:ln cap="flat" cmpd="sng" w="38100">
            <a:solidFill>
              <a:schemeClr val="lt1"/>
            </a:solidFill>
            <a:prstDash val="solid"/>
            <a:round/>
            <a:headEnd len="med" w="med" type="none"/>
            <a:tailEnd len="med" w="med" type="none"/>
          </a:ln>
        </p:spPr>
      </p:cxnSp>
      <p:cxnSp>
        <p:nvCxnSpPr>
          <p:cNvPr id="2692" name="Google Shape;2692;gecdd834fc3_0_19"/>
          <p:cNvCxnSpPr/>
          <p:nvPr/>
        </p:nvCxnSpPr>
        <p:spPr>
          <a:xfrm>
            <a:off x="1661900" y="1840725"/>
            <a:ext cx="0" cy="1167600"/>
          </a:xfrm>
          <a:prstGeom prst="straightConnector1">
            <a:avLst/>
          </a:prstGeom>
          <a:noFill/>
          <a:ln cap="flat" cmpd="sng" w="38100">
            <a:solidFill>
              <a:schemeClr val="lt1"/>
            </a:solidFill>
            <a:prstDash val="dash"/>
            <a:round/>
            <a:headEnd len="med" w="med" type="none"/>
            <a:tailEnd len="med" w="med" type="none"/>
          </a:ln>
        </p:spPr>
      </p:cxnSp>
      <p:cxnSp>
        <p:nvCxnSpPr>
          <p:cNvPr id="2693" name="Google Shape;2693;gecdd834fc3_0_19"/>
          <p:cNvCxnSpPr/>
          <p:nvPr/>
        </p:nvCxnSpPr>
        <p:spPr>
          <a:xfrm rot="10800000">
            <a:off x="1651375" y="1851150"/>
            <a:ext cx="73500" cy="0"/>
          </a:xfrm>
          <a:prstGeom prst="straightConnector1">
            <a:avLst/>
          </a:prstGeom>
          <a:noFill/>
          <a:ln cap="flat" cmpd="sng" w="38100">
            <a:solidFill>
              <a:schemeClr val="lt1"/>
            </a:solidFill>
            <a:prstDash val="solid"/>
            <a:round/>
            <a:headEnd len="med" w="med" type="none"/>
            <a:tailEnd len="med" w="med" type="none"/>
          </a:ln>
        </p:spPr>
      </p:cxnSp>
      <p:cxnSp>
        <p:nvCxnSpPr>
          <p:cNvPr id="2694" name="Google Shape;2694;gecdd834fc3_0_19"/>
          <p:cNvCxnSpPr/>
          <p:nvPr/>
        </p:nvCxnSpPr>
        <p:spPr>
          <a:xfrm>
            <a:off x="3860250" y="1830200"/>
            <a:ext cx="0" cy="1220100"/>
          </a:xfrm>
          <a:prstGeom prst="straightConnector1">
            <a:avLst/>
          </a:prstGeom>
          <a:noFill/>
          <a:ln cap="flat" cmpd="sng" w="38100">
            <a:solidFill>
              <a:schemeClr val="lt1"/>
            </a:solidFill>
            <a:prstDash val="dash"/>
            <a:round/>
            <a:headEnd len="med" w="med" type="none"/>
            <a:tailEnd len="med" w="med" type="none"/>
          </a:ln>
        </p:spPr>
      </p:cxnSp>
      <p:cxnSp>
        <p:nvCxnSpPr>
          <p:cNvPr id="2695" name="Google Shape;2695;gecdd834fc3_0_19"/>
          <p:cNvCxnSpPr/>
          <p:nvPr/>
        </p:nvCxnSpPr>
        <p:spPr>
          <a:xfrm>
            <a:off x="6048075" y="1830200"/>
            <a:ext cx="0" cy="1188600"/>
          </a:xfrm>
          <a:prstGeom prst="straightConnector1">
            <a:avLst/>
          </a:prstGeom>
          <a:noFill/>
          <a:ln cap="flat" cmpd="sng" w="38100">
            <a:solidFill>
              <a:schemeClr val="lt1"/>
            </a:solidFill>
            <a:prstDash val="dash"/>
            <a:round/>
            <a:headEnd len="med" w="med" type="none"/>
            <a:tailEnd len="med" w="med" type="none"/>
          </a:ln>
        </p:spPr>
      </p:cxnSp>
      <p:cxnSp>
        <p:nvCxnSpPr>
          <p:cNvPr id="2696" name="Google Shape;2696;gecdd834fc3_0_19"/>
          <p:cNvCxnSpPr/>
          <p:nvPr/>
        </p:nvCxnSpPr>
        <p:spPr>
          <a:xfrm>
            <a:off x="5942900" y="1830200"/>
            <a:ext cx="84300" cy="0"/>
          </a:xfrm>
          <a:prstGeom prst="straightConnector1">
            <a:avLst/>
          </a:prstGeom>
          <a:noFill/>
          <a:ln cap="flat" cmpd="sng" w="38100">
            <a:solidFill>
              <a:schemeClr val="lt1"/>
            </a:solidFill>
            <a:prstDash val="solid"/>
            <a:round/>
            <a:headEnd len="med" w="med" type="none"/>
            <a:tailEnd len="med" w="med" type="none"/>
          </a:ln>
        </p:spPr>
      </p:cxnSp>
      <p:cxnSp>
        <p:nvCxnSpPr>
          <p:cNvPr id="2697" name="Google Shape;2697;gecdd834fc3_0_19"/>
          <p:cNvCxnSpPr/>
          <p:nvPr/>
        </p:nvCxnSpPr>
        <p:spPr>
          <a:xfrm>
            <a:off x="6163775" y="1619825"/>
            <a:ext cx="10500" cy="1430400"/>
          </a:xfrm>
          <a:prstGeom prst="straightConnector1">
            <a:avLst/>
          </a:prstGeom>
          <a:noFill/>
          <a:ln cap="flat" cmpd="sng" w="38100">
            <a:solidFill>
              <a:schemeClr val="lt1"/>
            </a:solidFill>
            <a:prstDash val="solid"/>
            <a:round/>
            <a:headEnd len="med" w="med" type="none"/>
            <a:tailEnd len="med" w="med" type="none"/>
          </a:ln>
        </p:spPr>
      </p:cxnSp>
      <p:cxnSp>
        <p:nvCxnSpPr>
          <p:cNvPr id="2698" name="Google Shape;2698;gecdd834fc3_0_19"/>
          <p:cNvCxnSpPr/>
          <p:nvPr/>
        </p:nvCxnSpPr>
        <p:spPr>
          <a:xfrm>
            <a:off x="6300525" y="1830200"/>
            <a:ext cx="73500" cy="0"/>
          </a:xfrm>
          <a:prstGeom prst="straightConnector1">
            <a:avLst/>
          </a:prstGeom>
          <a:noFill/>
          <a:ln cap="flat" cmpd="sng" w="38100">
            <a:solidFill>
              <a:schemeClr val="lt1"/>
            </a:solidFill>
            <a:prstDash val="solid"/>
            <a:round/>
            <a:headEnd len="med" w="med" type="none"/>
            <a:tailEnd len="med" w="med" type="none"/>
          </a:ln>
        </p:spPr>
      </p:cxnSp>
      <p:cxnSp>
        <p:nvCxnSpPr>
          <p:cNvPr id="2699" name="Google Shape;2699;gecdd834fc3_0_19"/>
          <p:cNvCxnSpPr/>
          <p:nvPr/>
        </p:nvCxnSpPr>
        <p:spPr>
          <a:xfrm flipH="1">
            <a:off x="6279500" y="1830200"/>
            <a:ext cx="10500" cy="1188600"/>
          </a:xfrm>
          <a:prstGeom prst="straightConnector1">
            <a:avLst/>
          </a:prstGeom>
          <a:noFill/>
          <a:ln cap="flat" cmpd="sng" w="38100">
            <a:solidFill>
              <a:schemeClr val="lt1"/>
            </a:solidFill>
            <a:prstDash val="solid"/>
            <a:round/>
            <a:headEnd len="med" w="med" type="none"/>
            <a:tailEnd len="med" w="med" type="none"/>
          </a:ln>
        </p:spPr>
      </p:cxnSp>
      <p:cxnSp>
        <p:nvCxnSpPr>
          <p:cNvPr id="2700" name="Google Shape;2700;gecdd834fc3_0_19"/>
          <p:cNvCxnSpPr/>
          <p:nvPr/>
        </p:nvCxnSpPr>
        <p:spPr>
          <a:xfrm flipH="1" rot="10800000">
            <a:off x="5045750" y="3066425"/>
            <a:ext cx="1878600" cy="9900"/>
          </a:xfrm>
          <a:prstGeom prst="straightConnector1">
            <a:avLst/>
          </a:prstGeom>
          <a:noFill/>
          <a:ln cap="flat" cmpd="sng" w="38100">
            <a:solidFill>
              <a:schemeClr val="lt1"/>
            </a:solidFill>
            <a:prstDash val="solid"/>
            <a:round/>
            <a:headEnd len="med" w="med" type="none"/>
            <a:tailEnd len="med" w="med" type="none"/>
          </a:ln>
        </p:spPr>
      </p:cxnSp>
      <p:cxnSp>
        <p:nvCxnSpPr>
          <p:cNvPr id="2701" name="Google Shape;2701;gecdd834fc3_0_19"/>
          <p:cNvCxnSpPr/>
          <p:nvPr/>
        </p:nvCxnSpPr>
        <p:spPr>
          <a:xfrm>
            <a:off x="2863075" y="3074050"/>
            <a:ext cx="1978800" cy="9900"/>
          </a:xfrm>
          <a:prstGeom prst="straightConnector1">
            <a:avLst/>
          </a:prstGeom>
          <a:noFill/>
          <a:ln cap="flat" cmpd="sng" w="38100">
            <a:solidFill>
              <a:schemeClr val="lt1"/>
            </a:solidFill>
            <a:prstDash val="solid"/>
            <a:round/>
            <a:headEnd len="med" w="med" type="none"/>
            <a:tailEnd len="med" w="med" type="none"/>
          </a:ln>
        </p:spPr>
      </p:cxnSp>
      <p:cxnSp>
        <p:nvCxnSpPr>
          <p:cNvPr id="2702" name="Google Shape;2702;gecdd834fc3_0_19"/>
          <p:cNvCxnSpPr/>
          <p:nvPr/>
        </p:nvCxnSpPr>
        <p:spPr>
          <a:xfrm>
            <a:off x="788350" y="3038838"/>
            <a:ext cx="1925400" cy="2100"/>
          </a:xfrm>
          <a:prstGeom prst="straightConnector1">
            <a:avLst/>
          </a:prstGeom>
          <a:noFill/>
          <a:ln cap="flat" cmpd="sng" w="38100">
            <a:solidFill>
              <a:schemeClr val="lt1"/>
            </a:solidFill>
            <a:prstDash val="solid"/>
            <a:round/>
            <a:headEnd len="med" w="med" type="none"/>
            <a:tailEnd len="med" w="med" type="none"/>
          </a:ln>
        </p:spPr>
      </p:cxnSp>
      <p:sp>
        <p:nvSpPr>
          <p:cNvPr id="2703" name="Google Shape;2703;gecdd834fc3_0_19"/>
          <p:cNvSpPr txBox="1"/>
          <p:nvPr/>
        </p:nvSpPr>
        <p:spPr>
          <a:xfrm>
            <a:off x="835475" y="3071450"/>
            <a:ext cx="1400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rgbClr val="FFFFFF"/>
                </a:solidFill>
                <a:latin typeface="Montserrat"/>
                <a:ea typeface="Montserrat"/>
                <a:cs typeface="Montserrat"/>
                <a:sym typeface="Montserrat"/>
              </a:rPr>
              <a:t>Positive Skew</a:t>
            </a:r>
            <a:endParaRPr b="1" sz="1300">
              <a:solidFill>
                <a:srgbClr val="FFFFFF"/>
              </a:solidFill>
              <a:latin typeface="Montserrat"/>
              <a:ea typeface="Montserrat"/>
              <a:cs typeface="Montserrat"/>
              <a:sym typeface="Montserrat"/>
            </a:endParaRPr>
          </a:p>
        </p:txBody>
      </p:sp>
      <p:sp>
        <p:nvSpPr>
          <p:cNvPr id="2704" name="Google Shape;2704;gecdd834fc3_0_19"/>
          <p:cNvSpPr txBox="1"/>
          <p:nvPr/>
        </p:nvSpPr>
        <p:spPr>
          <a:xfrm>
            <a:off x="3220788" y="3105825"/>
            <a:ext cx="1278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rgbClr val="FFFFFF"/>
                </a:solidFill>
                <a:latin typeface="Montserrat"/>
                <a:ea typeface="Montserrat"/>
                <a:cs typeface="Montserrat"/>
                <a:sym typeface="Montserrat"/>
              </a:rPr>
              <a:t>Symmetrical Distribution</a:t>
            </a:r>
            <a:endParaRPr b="1" sz="1300">
              <a:solidFill>
                <a:srgbClr val="FFFFFF"/>
              </a:solidFill>
              <a:latin typeface="Montserrat"/>
              <a:ea typeface="Montserrat"/>
              <a:cs typeface="Montserrat"/>
              <a:sym typeface="Montserrat"/>
            </a:endParaRPr>
          </a:p>
        </p:txBody>
      </p:sp>
      <p:sp>
        <p:nvSpPr>
          <p:cNvPr id="2705" name="Google Shape;2705;gecdd834fc3_0_19"/>
          <p:cNvSpPr txBox="1"/>
          <p:nvPr/>
        </p:nvSpPr>
        <p:spPr>
          <a:xfrm>
            <a:off x="5310350" y="3123950"/>
            <a:ext cx="1948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lt1"/>
                </a:solidFill>
                <a:latin typeface="Montserrat"/>
                <a:ea typeface="Montserrat"/>
                <a:cs typeface="Montserrat"/>
                <a:sym typeface="Montserrat"/>
              </a:rPr>
              <a:t>Negative Skew</a:t>
            </a:r>
            <a:endParaRPr b="1" sz="1300">
              <a:solidFill>
                <a:srgbClr val="FFFFFF"/>
              </a:solidFill>
              <a:latin typeface="Montserrat"/>
              <a:ea typeface="Montserrat"/>
              <a:cs typeface="Montserrat"/>
              <a:sym typeface="Montserrat"/>
            </a:endParaRPr>
          </a:p>
        </p:txBody>
      </p:sp>
      <p:sp>
        <p:nvSpPr>
          <p:cNvPr id="2706" name="Google Shape;2706;gecdd834fc3_0_19"/>
          <p:cNvSpPr txBox="1"/>
          <p:nvPr/>
        </p:nvSpPr>
        <p:spPr>
          <a:xfrm>
            <a:off x="3500025" y="1060100"/>
            <a:ext cx="888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SemiBold"/>
                <a:ea typeface="Montserrat SemiBold"/>
                <a:cs typeface="Montserrat SemiBold"/>
                <a:sym typeface="Montserrat SemiBold"/>
              </a:rPr>
              <a:t>Mean</a:t>
            </a:r>
            <a:endParaRPr>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GB">
                <a:solidFill>
                  <a:schemeClr val="lt1"/>
                </a:solidFill>
                <a:latin typeface="Montserrat SemiBold"/>
                <a:ea typeface="Montserrat SemiBold"/>
                <a:cs typeface="Montserrat SemiBold"/>
                <a:sym typeface="Montserrat SemiBold"/>
              </a:rPr>
              <a:t>Median</a:t>
            </a:r>
            <a:endParaRPr>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GB">
                <a:solidFill>
                  <a:schemeClr val="lt1"/>
                </a:solidFill>
                <a:latin typeface="Montserrat SemiBold"/>
                <a:ea typeface="Montserrat SemiBold"/>
                <a:cs typeface="Montserrat SemiBold"/>
                <a:sym typeface="Montserrat SemiBold"/>
              </a:rPr>
              <a:t>Mode</a:t>
            </a:r>
            <a:endParaRPr>
              <a:solidFill>
                <a:schemeClr val="lt1"/>
              </a:solidFill>
              <a:latin typeface="Montserrat SemiBold"/>
              <a:ea typeface="Montserrat SemiBold"/>
              <a:cs typeface="Montserrat SemiBold"/>
              <a:sym typeface="Montserrat SemiBold"/>
            </a:endParaRPr>
          </a:p>
        </p:txBody>
      </p:sp>
      <p:sp>
        <p:nvSpPr>
          <p:cNvPr id="2707" name="Google Shape;2707;gecdd834fc3_0_19"/>
          <p:cNvSpPr txBox="1"/>
          <p:nvPr/>
        </p:nvSpPr>
        <p:spPr>
          <a:xfrm>
            <a:off x="1091375" y="1166850"/>
            <a:ext cx="88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SemiBold"/>
                <a:ea typeface="Montserrat SemiBold"/>
                <a:cs typeface="Montserrat SemiBold"/>
                <a:sym typeface="Montserrat SemiBold"/>
              </a:rPr>
              <a:t>Median</a:t>
            </a:r>
            <a:endParaRPr/>
          </a:p>
        </p:txBody>
      </p:sp>
      <p:sp>
        <p:nvSpPr>
          <p:cNvPr id="2708" name="Google Shape;2708;gecdd834fc3_0_19"/>
          <p:cNvSpPr txBox="1"/>
          <p:nvPr/>
        </p:nvSpPr>
        <p:spPr>
          <a:xfrm>
            <a:off x="594050" y="1630100"/>
            <a:ext cx="8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SemiBold"/>
                <a:ea typeface="Montserrat SemiBold"/>
                <a:cs typeface="Montserrat SemiBold"/>
                <a:sym typeface="Montserrat SemiBold"/>
              </a:rPr>
              <a:t>Mode</a:t>
            </a:r>
            <a:endParaRPr/>
          </a:p>
        </p:txBody>
      </p:sp>
      <p:sp>
        <p:nvSpPr>
          <p:cNvPr id="2709" name="Google Shape;2709;gecdd834fc3_0_19"/>
          <p:cNvSpPr txBox="1"/>
          <p:nvPr/>
        </p:nvSpPr>
        <p:spPr>
          <a:xfrm>
            <a:off x="1724875" y="1564425"/>
            <a:ext cx="8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SemiBold"/>
                <a:ea typeface="Montserrat SemiBold"/>
                <a:cs typeface="Montserrat SemiBold"/>
                <a:sym typeface="Montserrat SemiBold"/>
              </a:rPr>
              <a:t>Mean</a:t>
            </a:r>
            <a:endParaRPr/>
          </a:p>
        </p:txBody>
      </p:sp>
      <p:sp>
        <p:nvSpPr>
          <p:cNvPr id="2710" name="Google Shape;2710;gecdd834fc3_0_19"/>
          <p:cNvSpPr txBox="1"/>
          <p:nvPr/>
        </p:nvSpPr>
        <p:spPr>
          <a:xfrm>
            <a:off x="5724725" y="1207288"/>
            <a:ext cx="88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SemiBold"/>
                <a:ea typeface="Montserrat SemiBold"/>
                <a:cs typeface="Montserrat SemiBold"/>
                <a:sym typeface="Montserrat SemiBold"/>
              </a:rPr>
              <a:t>Median</a:t>
            </a:r>
            <a:endParaRPr/>
          </a:p>
        </p:txBody>
      </p:sp>
      <p:sp>
        <p:nvSpPr>
          <p:cNvPr id="2711" name="Google Shape;2711;gecdd834fc3_0_19"/>
          <p:cNvSpPr txBox="1"/>
          <p:nvPr/>
        </p:nvSpPr>
        <p:spPr>
          <a:xfrm>
            <a:off x="6384550" y="1630000"/>
            <a:ext cx="8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SemiBold"/>
                <a:ea typeface="Montserrat SemiBold"/>
                <a:cs typeface="Montserrat SemiBold"/>
                <a:sym typeface="Montserrat SemiBold"/>
              </a:rPr>
              <a:t>Mode</a:t>
            </a:r>
            <a:endParaRPr/>
          </a:p>
        </p:txBody>
      </p:sp>
      <p:sp>
        <p:nvSpPr>
          <p:cNvPr id="2712" name="Google Shape;2712;gecdd834fc3_0_19"/>
          <p:cNvSpPr txBox="1"/>
          <p:nvPr/>
        </p:nvSpPr>
        <p:spPr>
          <a:xfrm>
            <a:off x="5193275" y="1630000"/>
            <a:ext cx="70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SemiBold"/>
                <a:ea typeface="Montserrat SemiBold"/>
                <a:cs typeface="Montserrat SemiBold"/>
                <a:sym typeface="Montserrat SemiBold"/>
              </a:rPr>
              <a:t>Mean</a:t>
            </a:r>
            <a:endParaRPr/>
          </a:p>
        </p:txBody>
      </p:sp>
    </p:spTree>
  </p:cSld>
  <p:clrMapOvr>
    <a:masterClrMapping/>
  </p:clrMapOvr>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6" name="Shape 2716"/>
        <p:cNvGrpSpPr/>
        <p:nvPr/>
      </p:nvGrpSpPr>
      <p:grpSpPr>
        <a:xfrm>
          <a:off x="0" y="0"/>
          <a:ext cx="0" cy="0"/>
          <a:chOff x="0" y="0"/>
          <a:chExt cx="0" cy="0"/>
        </a:xfrm>
      </p:grpSpPr>
      <p:sp>
        <p:nvSpPr>
          <p:cNvPr id="2717" name="Google Shape;2717;gecdd834fc3_0_5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Concept of Skewness</a:t>
            </a:r>
            <a:endParaRPr>
              <a:solidFill>
                <a:schemeClr val="lt2"/>
              </a:solidFill>
              <a:latin typeface="Montserrat ExtraBold"/>
              <a:ea typeface="Montserrat ExtraBold"/>
              <a:cs typeface="Montserrat ExtraBold"/>
              <a:sym typeface="Montserrat ExtraBold"/>
            </a:endParaRPr>
          </a:p>
        </p:txBody>
      </p:sp>
      <p:sp>
        <p:nvSpPr>
          <p:cNvPr id="2718" name="Google Shape;2718;gecdd834fc3_0_50"/>
          <p:cNvSpPr txBox="1"/>
          <p:nvPr/>
        </p:nvSpPr>
        <p:spPr>
          <a:xfrm>
            <a:off x="536375" y="1177425"/>
            <a:ext cx="50493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Very easy.</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Distribution has skewness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Determine if this is positive skewness or negative.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By looking at the tail of the distribution.</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8">
                                            <p:txEl>
                                              <p:pRg end="0" st="0"/>
                                            </p:txEl>
                                          </p:spTgt>
                                        </p:tgtEl>
                                        <p:attrNameLst>
                                          <p:attrName>style.visibility</p:attrName>
                                        </p:attrNameLst>
                                      </p:cBhvr>
                                      <p:to>
                                        <p:strVal val="visible"/>
                                      </p:to>
                                    </p:set>
                                    <p:animEffect filter="fade" transition="in">
                                      <p:cBhvr>
                                        <p:cTn dur="1000"/>
                                        <p:tgtEl>
                                          <p:spTgt spid="27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8">
                                            <p:txEl>
                                              <p:pRg end="1" st="1"/>
                                            </p:txEl>
                                          </p:spTgt>
                                        </p:tgtEl>
                                        <p:attrNameLst>
                                          <p:attrName>style.visibility</p:attrName>
                                        </p:attrNameLst>
                                      </p:cBhvr>
                                      <p:to>
                                        <p:strVal val="visible"/>
                                      </p:to>
                                    </p:set>
                                    <p:animEffect filter="fade" transition="in">
                                      <p:cBhvr>
                                        <p:cTn dur="1000"/>
                                        <p:tgtEl>
                                          <p:spTgt spid="27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8">
                                            <p:txEl>
                                              <p:pRg end="2" st="2"/>
                                            </p:txEl>
                                          </p:spTgt>
                                        </p:tgtEl>
                                        <p:attrNameLst>
                                          <p:attrName>style.visibility</p:attrName>
                                        </p:attrNameLst>
                                      </p:cBhvr>
                                      <p:to>
                                        <p:strVal val="visible"/>
                                      </p:to>
                                    </p:set>
                                    <p:animEffect filter="fade" transition="in">
                                      <p:cBhvr>
                                        <p:cTn dur="1000"/>
                                        <p:tgtEl>
                                          <p:spTgt spid="27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8">
                                            <p:txEl>
                                              <p:pRg end="3" st="3"/>
                                            </p:txEl>
                                          </p:spTgt>
                                        </p:tgtEl>
                                        <p:attrNameLst>
                                          <p:attrName>style.visibility</p:attrName>
                                        </p:attrNameLst>
                                      </p:cBhvr>
                                      <p:to>
                                        <p:strVal val="visible"/>
                                      </p:to>
                                    </p:set>
                                    <p:animEffect filter="fade" transition="in">
                                      <p:cBhvr>
                                        <p:cTn dur="1000"/>
                                        <p:tgtEl>
                                          <p:spTgt spid="271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2" name="Shape 2722"/>
        <p:cNvGrpSpPr/>
        <p:nvPr/>
      </p:nvGrpSpPr>
      <p:grpSpPr>
        <a:xfrm>
          <a:off x="0" y="0"/>
          <a:ext cx="0" cy="0"/>
          <a:chOff x="0" y="0"/>
          <a:chExt cx="0" cy="0"/>
        </a:xfrm>
      </p:grpSpPr>
      <p:sp>
        <p:nvSpPr>
          <p:cNvPr id="2723" name="Google Shape;2723;gecdd834fc3_0_5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 of Skewness</a:t>
            </a:r>
            <a:endParaRPr>
              <a:solidFill>
                <a:schemeClr val="lt2"/>
              </a:solidFill>
              <a:latin typeface="Montserrat ExtraBold"/>
              <a:ea typeface="Montserrat ExtraBold"/>
              <a:cs typeface="Montserrat ExtraBold"/>
              <a:sym typeface="Montserrat ExtraBold"/>
            </a:endParaRPr>
          </a:p>
        </p:txBody>
      </p:sp>
      <p:pic>
        <p:nvPicPr>
          <p:cNvPr id="2724" name="Google Shape;2724;gecdd834fc3_0_55"/>
          <p:cNvPicPr preferRelativeResize="0"/>
          <p:nvPr/>
        </p:nvPicPr>
        <p:blipFill rotWithShape="1">
          <a:blip r:embed="rId3">
            <a:alphaModFix/>
          </a:blip>
          <a:srcRect b="0" l="0" r="0" t="0"/>
          <a:stretch/>
        </p:blipFill>
        <p:spPr>
          <a:xfrm>
            <a:off x="880950" y="1207750"/>
            <a:ext cx="4040125" cy="654025"/>
          </a:xfrm>
          <a:prstGeom prst="rect">
            <a:avLst/>
          </a:prstGeom>
          <a:noFill/>
          <a:ln>
            <a:noFill/>
          </a:ln>
        </p:spPr>
      </p:pic>
      <p:pic>
        <p:nvPicPr>
          <p:cNvPr id="2725" name="Google Shape;2725;gecdd834fc3_0_55"/>
          <p:cNvPicPr preferRelativeResize="0"/>
          <p:nvPr/>
        </p:nvPicPr>
        <p:blipFill rotWithShape="1">
          <a:blip r:embed="rId4">
            <a:alphaModFix/>
          </a:blip>
          <a:srcRect b="0" l="0" r="0" t="0"/>
          <a:stretch/>
        </p:blipFill>
        <p:spPr>
          <a:xfrm>
            <a:off x="1001500" y="2913325"/>
            <a:ext cx="4232475" cy="699375"/>
          </a:xfrm>
          <a:prstGeom prst="rect">
            <a:avLst/>
          </a:prstGeom>
          <a:noFill/>
          <a:ln>
            <a:noFill/>
          </a:ln>
        </p:spPr>
      </p:pic>
      <p:sp>
        <p:nvSpPr>
          <p:cNvPr id="2726" name="Google Shape;2726;gecdd834fc3_0_55"/>
          <p:cNvSpPr txBox="1"/>
          <p:nvPr/>
        </p:nvSpPr>
        <p:spPr>
          <a:xfrm>
            <a:off x="365875" y="2293375"/>
            <a:ext cx="67164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Mode is equal to 3 into median minus 2 into mean.</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4"/>
                                        </p:tgtEl>
                                        <p:attrNameLst>
                                          <p:attrName>style.visibility</p:attrName>
                                        </p:attrNameLst>
                                      </p:cBhvr>
                                      <p:to>
                                        <p:strVal val="visible"/>
                                      </p:to>
                                    </p:set>
                                    <p:animEffect filter="fade" transition="in">
                                      <p:cBhvr>
                                        <p:cTn dur="1000"/>
                                        <p:tgtEl>
                                          <p:spTgt spid="27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6">
                                            <p:txEl>
                                              <p:pRg end="0" st="0"/>
                                            </p:txEl>
                                          </p:spTgt>
                                        </p:tgtEl>
                                        <p:attrNameLst>
                                          <p:attrName>style.visibility</p:attrName>
                                        </p:attrNameLst>
                                      </p:cBhvr>
                                      <p:to>
                                        <p:strVal val="visible"/>
                                      </p:to>
                                    </p:set>
                                    <p:animEffect filter="fade" transition="in">
                                      <p:cBhvr>
                                        <p:cTn dur="1000"/>
                                        <p:tgtEl>
                                          <p:spTgt spid="27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5"/>
                                        </p:tgtEl>
                                        <p:attrNameLst>
                                          <p:attrName>style.visibility</p:attrName>
                                        </p:attrNameLst>
                                      </p:cBhvr>
                                      <p:to>
                                        <p:strVal val="visible"/>
                                      </p:to>
                                    </p:set>
                                    <p:animEffect filter="fade" transition="in">
                                      <p:cBhvr>
                                        <p:cTn dur="1000"/>
                                        <p:tgtEl>
                                          <p:spTgt spid="27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0" name="Shape 2730"/>
        <p:cNvGrpSpPr/>
        <p:nvPr/>
      </p:nvGrpSpPr>
      <p:grpSpPr>
        <a:xfrm>
          <a:off x="0" y="0"/>
          <a:ext cx="0" cy="0"/>
          <a:chOff x="0" y="0"/>
          <a:chExt cx="0" cy="0"/>
        </a:xfrm>
      </p:grpSpPr>
      <p:sp>
        <p:nvSpPr>
          <p:cNvPr id="2731" name="Google Shape;2731;gecdd834fc3_0_6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Rule of Thumb</a:t>
            </a:r>
            <a:endParaRPr>
              <a:solidFill>
                <a:schemeClr val="lt2"/>
              </a:solidFill>
              <a:latin typeface="Montserrat ExtraBold"/>
              <a:ea typeface="Montserrat ExtraBold"/>
              <a:cs typeface="Montserrat ExtraBold"/>
              <a:sym typeface="Montserrat ExtraBold"/>
            </a:endParaRPr>
          </a:p>
        </p:txBody>
      </p:sp>
      <p:sp>
        <p:nvSpPr>
          <p:cNvPr id="2732" name="Google Shape;2732;gecdd834fc3_0_62"/>
          <p:cNvSpPr txBox="1"/>
          <p:nvPr/>
        </p:nvSpPr>
        <p:spPr>
          <a:xfrm>
            <a:off x="536375" y="1177425"/>
            <a:ext cx="65961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Between -0.5 and 0.5,</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Data are fairly symmetrical.</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Between -1 and -0.5,</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Negatively skewed.</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Between 0.5 and 1 </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Positively skewed.</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2">
                                            <p:txEl>
                                              <p:pRg end="0" st="0"/>
                                            </p:txEl>
                                          </p:spTgt>
                                        </p:tgtEl>
                                        <p:attrNameLst>
                                          <p:attrName>style.visibility</p:attrName>
                                        </p:attrNameLst>
                                      </p:cBhvr>
                                      <p:to>
                                        <p:strVal val="visible"/>
                                      </p:to>
                                    </p:set>
                                    <p:animEffect filter="fade" transition="in">
                                      <p:cBhvr>
                                        <p:cTn dur="1000"/>
                                        <p:tgtEl>
                                          <p:spTgt spid="27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2">
                                            <p:txEl>
                                              <p:pRg end="1" st="1"/>
                                            </p:txEl>
                                          </p:spTgt>
                                        </p:tgtEl>
                                        <p:attrNameLst>
                                          <p:attrName>style.visibility</p:attrName>
                                        </p:attrNameLst>
                                      </p:cBhvr>
                                      <p:to>
                                        <p:strVal val="visible"/>
                                      </p:to>
                                    </p:set>
                                    <p:animEffect filter="fade" transition="in">
                                      <p:cBhvr>
                                        <p:cTn dur="1000"/>
                                        <p:tgtEl>
                                          <p:spTgt spid="27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2">
                                            <p:txEl>
                                              <p:pRg end="2" st="2"/>
                                            </p:txEl>
                                          </p:spTgt>
                                        </p:tgtEl>
                                        <p:attrNameLst>
                                          <p:attrName>style.visibility</p:attrName>
                                        </p:attrNameLst>
                                      </p:cBhvr>
                                      <p:to>
                                        <p:strVal val="visible"/>
                                      </p:to>
                                    </p:set>
                                    <p:animEffect filter="fade" transition="in">
                                      <p:cBhvr>
                                        <p:cTn dur="1000"/>
                                        <p:tgtEl>
                                          <p:spTgt spid="27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2">
                                            <p:txEl>
                                              <p:pRg end="3" st="3"/>
                                            </p:txEl>
                                          </p:spTgt>
                                        </p:tgtEl>
                                        <p:attrNameLst>
                                          <p:attrName>style.visibility</p:attrName>
                                        </p:attrNameLst>
                                      </p:cBhvr>
                                      <p:to>
                                        <p:strVal val="visible"/>
                                      </p:to>
                                    </p:set>
                                    <p:animEffect filter="fade" transition="in">
                                      <p:cBhvr>
                                        <p:cTn dur="1000"/>
                                        <p:tgtEl>
                                          <p:spTgt spid="27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2">
                                            <p:txEl>
                                              <p:pRg end="4" st="4"/>
                                            </p:txEl>
                                          </p:spTgt>
                                        </p:tgtEl>
                                        <p:attrNameLst>
                                          <p:attrName>style.visibility</p:attrName>
                                        </p:attrNameLst>
                                      </p:cBhvr>
                                      <p:to>
                                        <p:strVal val="visible"/>
                                      </p:to>
                                    </p:set>
                                    <p:animEffect filter="fade" transition="in">
                                      <p:cBhvr>
                                        <p:cTn dur="1000"/>
                                        <p:tgtEl>
                                          <p:spTgt spid="27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2">
                                            <p:txEl>
                                              <p:pRg end="5" st="5"/>
                                            </p:txEl>
                                          </p:spTgt>
                                        </p:tgtEl>
                                        <p:attrNameLst>
                                          <p:attrName>style.visibility</p:attrName>
                                        </p:attrNameLst>
                                      </p:cBhvr>
                                      <p:to>
                                        <p:strVal val="visible"/>
                                      </p:to>
                                    </p:set>
                                    <p:animEffect filter="fade" transition="in">
                                      <p:cBhvr>
                                        <p:cTn dur="1000"/>
                                        <p:tgtEl>
                                          <p:spTgt spid="273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6" name="Shape 2736"/>
        <p:cNvGrpSpPr/>
        <p:nvPr/>
      </p:nvGrpSpPr>
      <p:grpSpPr>
        <a:xfrm>
          <a:off x="0" y="0"/>
          <a:ext cx="0" cy="0"/>
          <a:chOff x="0" y="0"/>
          <a:chExt cx="0" cy="0"/>
        </a:xfrm>
      </p:grpSpPr>
      <p:sp>
        <p:nvSpPr>
          <p:cNvPr id="2737" name="Google Shape;2737;gecdd834fc3_0_6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Rule of Thumb</a:t>
            </a:r>
            <a:endParaRPr>
              <a:solidFill>
                <a:schemeClr val="lt2"/>
              </a:solidFill>
              <a:latin typeface="Montserrat ExtraBold"/>
              <a:ea typeface="Montserrat ExtraBold"/>
              <a:cs typeface="Montserrat ExtraBold"/>
              <a:sym typeface="Montserrat ExtraBold"/>
            </a:endParaRPr>
          </a:p>
        </p:txBody>
      </p:sp>
      <p:sp>
        <p:nvSpPr>
          <p:cNvPr id="2738" name="Google Shape;2738;gecdd834fc3_0_67"/>
          <p:cNvSpPr txBox="1"/>
          <p:nvPr/>
        </p:nvSpPr>
        <p:spPr>
          <a:xfrm>
            <a:off x="456000" y="1247750"/>
            <a:ext cx="54108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Skewness is less than -1,</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Negatively skewed.</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Greater than 1,</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Positively skewed, the data are highly skewed.</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8">
                                            <p:txEl>
                                              <p:pRg end="0" st="0"/>
                                            </p:txEl>
                                          </p:spTgt>
                                        </p:tgtEl>
                                        <p:attrNameLst>
                                          <p:attrName>style.visibility</p:attrName>
                                        </p:attrNameLst>
                                      </p:cBhvr>
                                      <p:to>
                                        <p:strVal val="visible"/>
                                      </p:to>
                                    </p:set>
                                    <p:animEffect filter="fade" transition="in">
                                      <p:cBhvr>
                                        <p:cTn dur="1000"/>
                                        <p:tgtEl>
                                          <p:spTgt spid="27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8">
                                            <p:txEl>
                                              <p:pRg end="1" st="1"/>
                                            </p:txEl>
                                          </p:spTgt>
                                        </p:tgtEl>
                                        <p:attrNameLst>
                                          <p:attrName>style.visibility</p:attrName>
                                        </p:attrNameLst>
                                      </p:cBhvr>
                                      <p:to>
                                        <p:strVal val="visible"/>
                                      </p:to>
                                    </p:set>
                                    <p:animEffect filter="fade" transition="in">
                                      <p:cBhvr>
                                        <p:cTn dur="1000"/>
                                        <p:tgtEl>
                                          <p:spTgt spid="27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8">
                                            <p:txEl>
                                              <p:pRg end="2" st="2"/>
                                            </p:txEl>
                                          </p:spTgt>
                                        </p:tgtEl>
                                        <p:attrNameLst>
                                          <p:attrName>style.visibility</p:attrName>
                                        </p:attrNameLst>
                                      </p:cBhvr>
                                      <p:to>
                                        <p:strVal val="visible"/>
                                      </p:to>
                                    </p:set>
                                    <p:animEffect filter="fade" transition="in">
                                      <p:cBhvr>
                                        <p:cTn dur="1000"/>
                                        <p:tgtEl>
                                          <p:spTgt spid="27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8">
                                            <p:txEl>
                                              <p:pRg end="3" st="3"/>
                                            </p:txEl>
                                          </p:spTgt>
                                        </p:tgtEl>
                                        <p:attrNameLst>
                                          <p:attrName>style.visibility</p:attrName>
                                        </p:attrNameLst>
                                      </p:cBhvr>
                                      <p:to>
                                        <p:strVal val="visible"/>
                                      </p:to>
                                    </p:set>
                                    <p:animEffect filter="fade" transition="in">
                                      <p:cBhvr>
                                        <p:cTn dur="1000"/>
                                        <p:tgtEl>
                                          <p:spTgt spid="273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2" name="Shape 2742"/>
        <p:cNvGrpSpPr/>
        <p:nvPr/>
      </p:nvGrpSpPr>
      <p:grpSpPr>
        <a:xfrm>
          <a:off x="0" y="0"/>
          <a:ext cx="0" cy="0"/>
          <a:chOff x="0" y="0"/>
          <a:chExt cx="0" cy="0"/>
        </a:xfrm>
      </p:grpSpPr>
      <p:sp>
        <p:nvSpPr>
          <p:cNvPr id="2743" name="Google Shape;2743;gebf7c8c4d5_2_583"/>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C01S05L10. Using QQ Plots to check Normal Distribution</a:t>
            </a:r>
            <a:endParaRPr b="0" sz="2400">
              <a:latin typeface="Montserrat ExtraBold"/>
              <a:ea typeface="Montserrat ExtraBold"/>
              <a:cs typeface="Montserrat ExtraBold"/>
              <a:sym typeface="Montserrat ExtraBo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e672268506_0_191"/>
          <p:cNvSpPr txBox="1"/>
          <p:nvPr>
            <p:ph idx="1" type="body"/>
          </p:nvPr>
        </p:nvSpPr>
        <p:spPr>
          <a:xfrm>
            <a:off x="828000" y="1265775"/>
            <a:ext cx="4536600" cy="31347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100"/>
              </a:spcBef>
              <a:spcAft>
                <a:spcPts val="0"/>
              </a:spcAft>
              <a:buSzPts val="1700"/>
              <a:buFont typeface="Montserrat Medium"/>
              <a:buChar char="●"/>
            </a:pPr>
            <a:r>
              <a:rPr lang="en-GB" sz="1700">
                <a:latin typeface="Montserrat Medium"/>
                <a:ea typeface="Montserrat Medium"/>
                <a:cs typeface="Montserrat Medium"/>
                <a:sym typeface="Montserrat Medium"/>
              </a:rPr>
              <a:t>By substituting the values, we get the probability of getting heads is ½.</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Similarly, the probability of getting a tail is also ½ as the number of possible outcomes is 1 and the total number of outcomes is 2.</a:t>
            </a:r>
            <a:endParaRPr sz="1700">
              <a:latin typeface="Montserrat Medium"/>
              <a:ea typeface="Montserrat Medium"/>
              <a:cs typeface="Montserrat Medium"/>
              <a:sym typeface="Montserrat Medium"/>
            </a:endParaRPr>
          </a:p>
        </p:txBody>
      </p:sp>
      <p:sp>
        <p:nvSpPr>
          <p:cNvPr id="533" name="Google Shape;533;ge672268506_0_191"/>
          <p:cNvSpPr txBox="1"/>
          <p:nvPr>
            <p:ph type="title"/>
          </p:nvPr>
        </p:nvSpPr>
        <p:spPr>
          <a:xfrm>
            <a:off x="396000" y="394800"/>
            <a:ext cx="7671000" cy="5295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xEl>
                                              <p:pRg end="0" st="0"/>
                                            </p:txEl>
                                          </p:spTgt>
                                        </p:tgtEl>
                                        <p:attrNameLst>
                                          <p:attrName>style.visibility</p:attrName>
                                        </p:attrNameLst>
                                      </p:cBhvr>
                                      <p:to>
                                        <p:strVal val="visible"/>
                                      </p:to>
                                    </p:set>
                                    <p:animEffect filter="fade" transition="in">
                                      <p:cBhvr>
                                        <p:cTn dur="1000"/>
                                        <p:tgtEl>
                                          <p:spTgt spid="5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xEl>
                                              <p:pRg end="1" st="1"/>
                                            </p:txEl>
                                          </p:spTgt>
                                        </p:tgtEl>
                                        <p:attrNameLst>
                                          <p:attrName>style.visibility</p:attrName>
                                        </p:attrNameLst>
                                      </p:cBhvr>
                                      <p:to>
                                        <p:strVal val="visible"/>
                                      </p:to>
                                    </p:set>
                                    <p:animEffect filter="fade" transition="in">
                                      <p:cBhvr>
                                        <p:cTn dur="1000"/>
                                        <p:tgtEl>
                                          <p:spTgt spid="53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7" name="Shape 2747"/>
        <p:cNvGrpSpPr/>
        <p:nvPr/>
      </p:nvGrpSpPr>
      <p:grpSpPr>
        <a:xfrm>
          <a:off x="0" y="0"/>
          <a:ext cx="0" cy="0"/>
          <a:chOff x="0" y="0"/>
          <a:chExt cx="0" cy="0"/>
        </a:xfrm>
      </p:grpSpPr>
      <p:sp>
        <p:nvSpPr>
          <p:cNvPr id="2748" name="Google Shape;2748;gebf7c8c4d5_2_58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QQ Plot</a:t>
            </a:r>
            <a:endParaRPr>
              <a:solidFill>
                <a:schemeClr val="lt2"/>
              </a:solidFill>
              <a:latin typeface="Montserrat ExtraBold"/>
              <a:ea typeface="Montserrat ExtraBold"/>
              <a:cs typeface="Montserrat ExtraBold"/>
              <a:sym typeface="Montserrat ExtraBold"/>
            </a:endParaRPr>
          </a:p>
        </p:txBody>
      </p:sp>
      <p:sp>
        <p:nvSpPr>
          <p:cNvPr id="2749" name="Google Shape;2749;gebf7c8c4d5_2_587"/>
          <p:cNvSpPr txBox="1"/>
          <p:nvPr/>
        </p:nvSpPr>
        <p:spPr>
          <a:xfrm>
            <a:off x="536375" y="1177425"/>
            <a:ext cx="54711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Quantile-Quantile plots.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Two quantiles against each other.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A quantile is a fraction </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i="1" lang="en-GB" sz="1800">
                <a:solidFill>
                  <a:schemeClr val="lt1"/>
                </a:solidFill>
                <a:latin typeface="Montserrat"/>
                <a:ea typeface="Montserrat"/>
                <a:cs typeface="Montserrat"/>
                <a:sym typeface="Montserrat"/>
              </a:rPr>
              <a:t>Example:</a:t>
            </a:r>
            <a:r>
              <a:rPr lang="en-GB" sz="1800">
                <a:solidFill>
                  <a:schemeClr val="lt1"/>
                </a:solidFill>
                <a:latin typeface="Montserrat Medium"/>
                <a:ea typeface="Montserrat Medium"/>
                <a:cs typeface="Montserrat Medium"/>
                <a:sym typeface="Montserrat Medium"/>
              </a:rPr>
              <a:t>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Median is a quantile where 50% of data fall below that point and 50% lie above it. </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9">
                                            <p:txEl>
                                              <p:pRg end="0" st="0"/>
                                            </p:txEl>
                                          </p:spTgt>
                                        </p:tgtEl>
                                        <p:attrNameLst>
                                          <p:attrName>style.visibility</p:attrName>
                                        </p:attrNameLst>
                                      </p:cBhvr>
                                      <p:to>
                                        <p:strVal val="visible"/>
                                      </p:to>
                                    </p:set>
                                    <p:animEffect filter="fade" transition="in">
                                      <p:cBhvr>
                                        <p:cTn dur="1000"/>
                                        <p:tgtEl>
                                          <p:spTgt spid="27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9">
                                            <p:txEl>
                                              <p:pRg end="1" st="1"/>
                                            </p:txEl>
                                          </p:spTgt>
                                        </p:tgtEl>
                                        <p:attrNameLst>
                                          <p:attrName>style.visibility</p:attrName>
                                        </p:attrNameLst>
                                      </p:cBhvr>
                                      <p:to>
                                        <p:strVal val="visible"/>
                                      </p:to>
                                    </p:set>
                                    <p:animEffect filter="fade" transition="in">
                                      <p:cBhvr>
                                        <p:cTn dur="1000"/>
                                        <p:tgtEl>
                                          <p:spTgt spid="27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9">
                                            <p:txEl>
                                              <p:pRg end="2" st="2"/>
                                            </p:txEl>
                                          </p:spTgt>
                                        </p:tgtEl>
                                        <p:attrNameLst>
                                          <p:attrName>style.visibility</p:attrName>
                                        </p:attrNameLst>
                                      </p:cBhvr>
                                      <p:to>
                                        <p:strVal val="visible"/>
                                      </p:to>
                                    </p:set>
                                    <p:animEffect filter="fade" transition="in">
                                      <p:cBhvr>
                                        <p:cTn dur="1000"/>
                                        <p:tgtEl>
                                          <p:spTgt spid="27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9">
                                            <p:txEl>
                                              <p:pRg end="3" st="3"/>
                                            </p:txEl>
                                          </p:spTgt>
                                        </p:tgtEl>
                                        <p:attrNameLst>
                                          <p:attrName>style.visibility</p:attrName>
                                        </p:attrNameLst>
                                      </p:cBhvr>
                                      <p:to>
                                        <p:strVal val="visible"/>
                                      </p:to>
                                    </p:set>
                                    <p:animEffect filter="fade" transition="in">
                                      <p:cBhvr>
                                        <p:cTn dur="1000"/>
                                        <p:tgtEl>
                                          <p:spTgt spid="27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9">
                                            <p:txEl>
                                              <p:pRg end="4" st="4"/>
                                            </p:txEl>
                                          </p:spTgt>
                                        </p:tgtEl>
                                        <p:attrNameLst>
                                          <p:attrName>style.visibility</p:attrName>
                                        </p:attrNameLst>
                                      </p:cBhvr>
                                      <p:to>
                                        <p:strVal val="visible"/>
                                      </p:to>
                                    </p:set>
                                    <p:animEffect filter="fade" transition="in">
                                      <p:cBhvr>
                                        <p:cTn dur="1000"/>
                                        <p:tgtEl>
                                          <p:spTgt spid="274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3" name="Shape 2753"/>
        <p:cNvGrpSpPr/>
        <p:nvPr/>
      </p:nvGrpSpPr>
      <p:grpSpPr>
        <a:xfrm>
          <a:off x="0" y="0"/>
          <a:ext cx="0" cy="0"/>
          <a:chOff x="0" y="0"/>
          <a:chExt cx="0" cy="0"/>
        </a:xfrm>
      </p:grpSpPr>
      <p:sp>
        <p:nvSpPr>
          <p:cNvPr id="2754" name="Google Shape;2754;gebf7c8c4d5_2_59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QQ Plot</a:t>
            </a:r>
            <a:endParaRPr>
              <a:solidFill>
                <a:schemeClr val="lt2"/>
              </a:solidFill>
              <a:latin typeface="Montserrat ExtraBold"/>
              <a:ea typeface="Montserrat ExtraBold"/>
              <a:cs typeface="Montserrat ExtraBold"/>
              <a:sym typeface="Montserrat ExtraBold"/>
            </a:endParaRPr>
          </a:p>
        </p:txBody>
      </p:sp>
      <p:sp>
        <p:nvSpPr>
          <p:cNvPr id="2755" name="Google Shape;2755;gebf7c8c4d5_2_592"/>
          <p:cNvSpPr txBox="1"/>
          <p:nvPr/>
        </p:nvSpPr>
        <p:spPr>
          <a:xfrm>
            <a:off x="536375" y="1177425"/>
            <a:ext cx="57123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QQ plots is to find out if two sets of data come from the same distribution.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Comparing are exactly equal then the points on the Q-Q plot</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Straight line y = x. F</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45-degree angle is plotted on the QQ plot.</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5">
                                            <p:txEl>
                                              <p:pRg end="0" st="0"/>
                                            </p:txEl>
                                          </p:spTgt>
                                        </p:tgtEl>
                                        <p:attrNameLst>
                                          <p:attrName>style.visibility</p:attrName>
                                        </p:attrNameLst>
                                      </p:cBhvr>
                                      <p:to>
                                        <p:strVal val="visible"/>
                                      </p:to>
                                    </p:set>
                                    <p:animEffect filter="fade" transition="in">
                                      <p:cBhvr>
                                        <p:cTn dur="1000"/>
                                        <p:tgtEl>
                                          <p:spTgt spid="27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5">
                                            <p:txEl>
                                              <p:pRg end="1" st="1"/>
                                            </p:txEl>
                                          </p:spTgt>
                                        </p:tgtEl>
                                        <p:attrNameLst>
                                          <p:attrName>style.visibility</p:attrName>
                                        </p:attrNameLst>
                                      </p:cBhvr>
                                      <p:to>
                                        <p:strVal val="visible"/>
                                      </p:to>
                                    </p:set>
                                    <p:animEffect filter="fade" transition="in">
                                      <p:cBhvr>
                                        <p:cTn dur="1000"/>
                                        <p:tgtEl>
                                          <p:spTgt spid="27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5">
                                            <p:txEl>
                                              <p:pRg end="2" st="2"/>
                                            </p:txEl>
                                          </p:spTgt>
                                        </p:tgtEl>
                                        <p:attrNameLst>
                                          <p:attrName>style.visibility</p:attrName>
                                        </p:attrNameLst>
                                      </p:cBhvr>
                                      <p:to>
                                        <p:strVal val="visible"/>
                                      </p:to>
                                    </p:set>
                                    <p:animEffect filter="fade" transition="in">
                                      <p:cBhvr>
                                        <p:cTn dur="1000"/>
                                        <p:tgtEl>
                                          <p:spTgt spid="27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5">
                                            <p:txEl>
                                              <p:pRg end="3" st="3"/>
                                            </p:txEl>
                                          </p:spTgt>
                                        </p:tgtEl>
                                        <p:attrNameLst>
                                          <p:attrName>style.visibility</p:attrName>
                                        </p:attrNameLst>
                                      </p:cBhvr>
                                      <p:to>
                                        <p:strVal val="visible"/>
                                      </p:to>
                                    </p:set>
                                    <p:animEffect filter="fade" transition="in">
                                      <p:cBhvr>
                                        <p:cTn dur="1000"/>
                                        <p:tgtEl>
                                          <p:spTgt spid="275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9" name="Shape 2759"/>
        <p:cNvGrpSpPr/>
        <p:nvPr/>
      </p:nvGrpSpPr>
      <p:grpSpPr>
        <a:xfrm>
          <a:off x="0" y="0"/>
          <a:ext cx="0" cy="0"/>
          <a:chOff x="0" y="0"/>
          <a:chExt cx="0" cy="0"/>
        </a:xfrm>
      </p:grpSpPr>
      <p:sp>
        <p:nvSpPr>
          <p:cNvPr id="2760" name="Google Shape;2760;gebf7c8c4d5_2_59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Why QQ plots are important?</a:t>
            </a:r>
            <a:endParaRPr>
              <a:solidFill>
                <a:schemeClr val="lt2"/>
              </a:solidFill>
              <a:latin typeface="Montserrat ExtraBold"/>
              <a:ea typeface="Montserrat ExtraBold"/>
              <a:cs typeface="Montserrat ExtraBold"/>
              <a:sym typeface="Montserrat ExtraBold"/>
            </a:endParaRPr>
          </a:p>
        </p:txBody>
      </p:sp>
      <p:sp>
        <p:nvSpPr>
          <p:cNvPr id="2761" name="Google Shape;2761;gebf7c8c4d5_2_597"/>
          <p:cNvSpPr txBox="1"/>
          <p:nvPr/>
        </p:nvSpPr>
        <p:spPr>
          <a:xfrm>
            <a:off x="365875" y="1147300"/>
            <a:ext cx="57123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Most fundamental question.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Find the type of distribution for a random variable </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Gaussian Distribution</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Uniform Distribution</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Exponential Distribution</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Pareto Distribution, etc.</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1">
                                            <p:txEl>
                                              <p:pRg end="0" st="0"/>
                                            </p:txEl>
                                          </p:spTgt>
                                        </p:tgtEl>
                                        <p:attrNameLst>
                                          <p:attrName>style.visibility</p:attrName>
                                        </p:attrNameLst>
                                      </p:cBhvr>
                                      <p:to>
                                        <p:strVal val="visible"/>
                                      </p:to>
                                    </p:set>
                                    <p:animEffect filter="fade" transition="in">
                                      <p:cBhvr>
                                        <p:cTn dur="1000"/>
                                        <p:tgtEl>
                                          <p:spTgt spid="27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1">
                                            <p:txEl>
                                              <p:pRg end="1" st="1"/>
                                            </p:txEl>
                                          </p:spTgt>
                                        </p:tgtEl>
                                        <p:attrNameLst>
                                          <p:attrName>style.visibility</p:attrName>
                                        </p:attrNameLst>
                                      </p:cBhvr>
                                      <p:to>
                                        <p:strVal val="visible"/>
                                      </p:to>
                                    </p:set>
                                    <p:animEffect filter="fade" transition="in">
                                      <p:cBhvr>
                                        <p:cTn dur="1000"/>
                                        <p:tgtEl>
                                          <p:spTgt spid="27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1">
                                            <p:txEl>
                                              <p:pRg end="2" st="2"/>
                                            </p:txEl>
                                          </p:spTgt>
                                        </p:tgtEl>
                                        <p:attrNameLst>
                                          <p:attrName>style.visibility</p:attrName>
                                        </p:attrNameLst>
                                      </p:cBhvr>
                                      <p:to>
                                        <p:strVal val="visible"/>
                                      </p:to>
                                    </p:set>
                                    <p:animEffect filter="fade" transition="in">
                                      <p:cBhvr>
                                        <p:cTn dur="1000"/>
                                        <p:tgtEl>
                                          <p:spTgt spid="27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1">
                                            <p:txEl>
                                              <p:pRg end="3" st="3"/>
                                            </p:txEl>
                                          </p:spTgt>
                                        </p:tgtEl>
                                        <p:attrNameLst>
                                          <p:attrName>style.visibility</p:attrName>
                                        </p:attrNameLst>
                                      </p:cBhvr>
                                      <p:to>
                                        <p:strVal val="visible"/>
                                      </p:to>
                                    </p:set>
                                    <p:animEffect filter="fade" transition="in">
                                      <p:cBhvr>
                                        <p:cTn dur="1000"/>
                                        <p:tgtEl>
                                          <p:spTgt spid="27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1">
                                            <p:txEl>
                                              <p:pRg end="4" st="4"/>
                                            </p:txEl>
                                          </p:spTgt>
                                        </p:tgtEl>
                                        <p:attrNameLst>
                                          <p:attrName>style.visibility</p:attrName>
                                        </p:attrNameLst>
                                      </p:cBhvr>
                                      <p:to>
                                        <p:strVal val="visible"/>
                                      </p:to>
                                    </p:set>
                                    <p:animEffect filter="fade" transition="in">
                                      <p:cBhvr>
                                        <p:cTn dur="1000"/>
                                        <p:tgtEl>
                                          <p:spTgt spid="276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1">
                                            <p:txEl>
                                              <p:pRg end="5" st="5"/>
                                            </p:txEl>
                                          </p:spTgt>
                                        </p:tgtEl>
                                        <p:attrNameLst>
                                          <p:attrName>style.visibility</p:attrName>
                                        </p:attrNameLst>
                                      </p:cBhvr>
                                      <p:to>
                                        <p:strVal val="visible"/>
                                      </p:to>
                                    </p:set>
                                    <p:animEffect filter="fade" transition="in">
                                      <p:cBhvr>
                                        <p:cTn dur="1000"/>
                                        <p:tgtEl>
                                          <p:spTgt spid="276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5" name="Shape 2765"/>
        <p:cNvGrpSpPr/>
        <p:nvPr/>
      </p:nvGrpSpPr>
      <p:grpSpPr>
        <a:xfrm>
          <a:off x="0" y="0"/>
          <a:ext cx="0" cy="0"/>
          <a:chOff x="0" y="0"/>
          <a:chExt cx="0" cy="0"/>
        </a:xfrm>
      </p:grpSpPr>
      <p:sp>
        <p:nvSpPr>
          <p:cNvPr id="2766" name="Google Shape;2766;gebf7c8c4d5_2_60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Check distribution is normal or not.</a:t>
            </a:r>
            <a:endParaRPr>
              <a:solidFill>
                <a:schemeClr val="lt2"/>
              </a:solidFill>
              <a:latin typeface="Montserrat ExtraBold"/>
              <a:ea typeface="Montserrat ExtraBold"/>
              <a:cs typeface="Montserrat ExtraBold"/>
              <a:sym typeface="Montserrat ExtraBold"/>
            </a:endParaRPr>
          </a:p>
        </p:txBody>
      </p:sp>
      <p:sp>
        <p:nvSpPr>
          <p:cNvPr id="2767" name="Google Shape;2767;gebf7c8c4d5_2_602"/>
          <p:cNvSpPr txBox="1"/>
          <p:nvPr/>
        </p:nvSpPr>
        <p:spPr>
          <a:xfrm>
            <a:off x="536375" y="1177425"/>
            <a:ext cx="60738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Concept of the 68–95–99.7 rule.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Data lies in the range of first standard deviation.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Standard deviation.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Standard deviation from the mean.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Experiment with the data easily.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Natural events which have a vast scope.</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7">
                                            <p:txEl>
                                              <p:pRg end="0" st="0"/>
                                            </p:txEl>
                                          </p:spTgt>
                                        </p:tgtEl>
                                        <p:attrNameLst>
                                          <p:attrName>style.visibility</p:attrName>
                                        </p:attrNameLst>
                                      </p:cBhvr>
                                      <p:to>
                                        <p:strVal val="visible"/>
                                      </p:to>
                                    </p:set>
                                    <p:animEffect filter="fade" transition="in">
                                      <p:cBhvr>
                                        <p:cTn dur="1000"/>
                                        <p:tgtEl>
                                          <p:spTgt spid="27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7">
                                            <p:txEl>
                                              <p:pRg end="1" st="1"/>
                                            </p:txEl>
                                          </p:spTgt>
                                        </p:tgtEl>
                                        <p:attrNameLst>
                                          <p:attrName>style.visibility</p:attrName>
                                        </p:attrNameLst>
                                      </p:cBhvr>
                                      <p:to>
                                        <p:strVal val="visible"/>
                                      </p:to>
                                    </p:set>
                                    <p:animEffect filter="fade" transition="in">
                                      <p:cBhvr>
                                        <p:cTn dur="1000"/>
                                        <p:tgtEl>
                                          <p:spTgt spid="27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7">
                                            <p:txEl>
                                              <p:pRg end="2" st="2"/>
                                            </p:txEl>
                                          </p:spTgt>
                                        </p:tgtEl>
                                        <p:attrNameLst>
                                          <p:attrName>style.visibility</p:attrName>
                                        </p:attrNameLst>
                                      </p:cBhvr>
                                      <p:to>
                                        <p:strVal val="visible"/>
                                      </p:to>
                                    </p:set>
                                    <p:animEffect filter="fade" transition="in">
                                      <p:cBhvr>
                                        <p:cTn dur="1000"/>
                                        <p:tgtEl>
                                          <p:spTgt spid="27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7">
                                            <p:txEl>
                                              <p:pRg end="3" st="3"/>
                                            </p:txEl>
                                          </p:spTgt>
                                        </p:tgtEl>
                                        <p:attrNameLst>
                                          <p:attrName>style.visibility</p:attrName>
                                        </p:attrNameLst>
                                      </p:cBhvr>
                                      <p:to>
                                        <p:strVal val="visible"/>
                                      </p:to>
                                    </p:set>
                                    <p:animEffect filter="fade" transition="in">
                                      <p:cBhvr>
                                        <p:cTn dur="1000"/>
                                        <p:tgtEl>
                                          <p:spTgt spid="27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7">
                                            <p:txEl>
                                              <p:pRg end="4" st="4"/>
                                            </p:txEl>
                                          </p:spTgt>
                                        </p:tgtEl>
                                        <p:attrNameLst>
                                          <p:attrName>style.visibility</p:attrName>
                                        </p:attrNameLst>
                                      </p:cBhvr>
                                      <p:to>
                                        <p:strVal val="visible"/>
                                      </p:to>
                                    </p:set>
                                    <p:animEffect filter="fade" transition="in">
                                      <p:cBhvr>
                                        <p:cTn dur="1000"/>
                                        <p:tgtEl>
                                          <p:spTgt spid="27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7">
                                            <p:txEl>
                                              <p:pRg end="5" st="5"/>
                                            </p:txEl>
                                          </p:spTgt>
                                        </p:tgtEl>
                                        <p:attrNameLst>
                                          <p:attrName>style.visibility</p:attrName>
                                        </p:attrNameLst>
                                      </p:cBhvr>
                                      <p:to>
                                        <p:strVal val="visible"/>
                                      </p:to>
                                    </p:set>
                                    <p:animEffect filter="fade" transition="in">
                                      <p:cBhvr>
                                        <p:cTn dur="1000"/>
                                        <p:tgtEl>
                                          <p:spTgt spid="276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1" name="Shape 2771"/>
        <p:cNvGrpSpPr/>
        <p:nvPr/>
      </p:nvGrpSpPr>
      <p:grpSpPr>
        <a:xfrm>
          <a:off x="0" y="0"/>
          <a:ext cx="0" cy="0"/>
          <a:chOff x="0" y="0"/>
          <a:chExt cx="0" cy="0"/>
        </a:xfrm>
      </p:grpSpPr>
      <p:sp>
        <p:nvSpPr>
          <p:cNvPr id="2772" name="Google Shape;2772;gebf7c8c4d5_2_60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
              </a:spcBef>
              <a:spcAft>
                <a:spcPts val="100"/>
              </a:spcAft>
              <a:buNone/>
            </a:pPr>
            <a:r>
              <a:rPr lang="en-GB">
                <a:solidFill>
                  <a:schemeClr val="lt2"/>
                </a:solidFill>
                <a:latin typeface="Montserrat ExtraBold"/>
                <a:ea typeface="Montserrat ExtraBold"/>
                <a:cs typeface="Montserrat ExtraBold"/>
                <a:sym typeface="Montserrat ExtraBold"/>
              </a:rPr>
              <a:t>QQ Plot for Normally Distributed and Skewed Data</a:t>
            </a:r>
            <a:endParaRPr>
              <a:solidFill>
                <a:schemeClr val="lt2"/>
              </a:solidFill>
              <a:latin typeface="Montserrat ExtraBold"/>
              <a:ea typeface="Montserrat ExtraBold"/>
              <a:cs typeface="Montserrat ExtraBold"/>
              <a:sym typeface="Montserrat ExtraBold"/>
            </a:endParaRPr>
          </a:p>
        </p:txBody>
      </p:sp>
      <p:sp>
        <p:nvSpPr>
          <p:cNvPr id="2773" name="Google Shape;2773;gebf7c8c4d5_2_607"/>
          <p:cNvSpPr txBox="1"/>
          <p:nvPr/>
        </p:nvSpPr>
        <p:spPr>
          <a:xfrm>
            <a:off x="365875" y="1547075"/>
            <a:ext cx="64353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Graph perfectly lies on a straight line.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Given distribution is normal or not.</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Q-Q plot does not perform very precisely.</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Fails to give a conclusive answer.</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Ample amount of data points.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Pot a Q-Q plot using a large data set.</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3">
                                            <p:txEl>
                                              <p:pRg end="0" st="0"/>
                                            </p:txEl>
                                          </p:spTgt>
                                        </p:tgtEl>
                                        <p:attrNameLst>
                                          <p:attrName>style.visibility</p:attrName>
                                        </p:attrNameLst>
                                      </p:cBhvr>
                                      <p:to>
                                        <p:strVal val="visible"/>
                                      </p:to>
                                    </p:set>
                                    <p:animEffect filter="fade" transition="in">
                                      <p:cBhvr>
                                        <p:cTn dur="1000"/>
                                        <p:tgtEl>
                                          <p:spTgt spid="27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3">
                                            <p:txEl>
                                              <p:pRg end="1" st="1"/>
                                            </p:txEl>
                                          </p:spTgt>
                                        </p:tgtEl>
                                        <p:attrNameLst>
                                          <p:attrName>style.visibility</p:attrName>
                                        </p:attrNameLst>
                                      </p:cBhvr>
                                      <p:to>
                                        <p:strVal val="visible"/>
                                      </p:to>
                                    </p:set>
                                    <p:animEffect filter="fade" transition="in">
                                      <p:cBhvr>
                                        <p:cTn dur="1000"/>
                                        <p:tgtEl>
                                          <p:spTgt spid="27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3">
                                            <p:txEl>
                                              <p:pRg end="2" st="2"/>
                                            </p:txEl>
                                          </p:spTgt>
                                        </p:tgtEl>
                                        <p:attrNameLst>
                                          <p:attrName>style.visibility</p:attrName>
                                        </p:attrNameLst>
                                      </p:cBhvr>
                                      <p:to>
                                        <p:strVal val="visible"/>
                                      </p:to>
                                    </p:set>
                                    <p:animEffect filter="fade" transition="in">
                                      <p:cBhvr>
                                        <p:cTn dur="1000"/>
                                        <p:tgtEl>
                                          <p:spTgt spid="27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3">
                                            <p:txEl>
                                              <p:pRg end="3" st="3"/>
                                            </p:txEl>
                                          </p:spTgt>
                                        </p:tgtEl>
                                        <p:attrNameLst>
                                          <p:attrName>style.visibility</p:attrName>
                                        </p:attrNameLst>
                                      </p:cBhvr>
                                      <p:to>
                                        <p:strVal val="visible"/>
                                      </p:to>
                                    </p:set>
                                    <p:animEffect filter="fade" transition="in">
                                      <p:cBhvr>
                                        <p:cTn dur="1000"/>
                                        <p:tgtEl>
                                          <p:spTgt spid="27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3">
                                            <p:txEl>
                                              <p:pRg end="4" st="4"/>
                                            </p:txEl>
                                          </p:spTgt>
                                        </p:tgtEl>
                                        <p:attrNameLst>
                                          <p:attrName>style.visibility</p:attrName>
                                        </p:attrNameLst>
                                      </p:cBhvr>
                                      <p:to>
                                        <p:strVal val="visible"/>
                                      </p:to>
                                    </p:set>
                                    <p:animEffect filter="fade" transition="in">
                                      <p:cBhvr>
                                        <p:cTn dur="1000"/>
                                        <p:tgtEl>
                                          <p:spTgt spid="277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3">
                                            <p:txEl>
                                              <p:pRg end="5" st="5"/>
                                            </p:txEl>
                                          </p:spTgt>
                                        </p:tgtEl>
                                        <p:attrNameLst>
                                          <p:attrName>style.visibility</p:attrName>
                                        </p:attrNameLst>
                                      </p:cBhvr>
                                      <p:to>
                                        <p:strVal val="visible"/>
                                      </p:to>
                                    </p:set>
                                    <p:animEffect filter="fade" transition="in">
                                      <p:cBhvr>
                                        <p:cTn dur="1000"/>
                                        <p:tgtEl>
                                          <p:spTgt spid="277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7" name="Shape 2777"/>
        <p:cNvGrpSpPr/>
        <p:nvPr/>
      </p:nvGrpSpPr>
      <p:grpSpPr>
        <a:xfrm>
          <a:off x="0" y="0"/>
          <a:ext cx="0" cy="0"/>
          <a:chOff x="0" y="0"/>
          <a:chExt cx="0" cy="0"/>
        </a:xfrm>
      </p:grpSpPr>
      <p:sp>
        <p:nvSpPr>
          <p:cNvPr id="2778" name="Google Shape;2778;gebe1d2d615_1_1265"/>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C01S05L11. Kurtosis</a:t>
            </a:r>
            <a:endParaRPr b="0" sz="2400">
              <a:latin typeface="Montserrat ExtraBold"/>
              <a:ea typeface="Montserrat ExtraBold"/>
              <a:cs typeface="Montserrat ExtraBold"/>
              <a:sym typeface="Montserrat ExtraBold"/>
            </a:endParaRPr>
          </a:p>
        </p:txBody>
      </p:sp>
    </p:spTree>
  </p:cSld>
  <p:clrMapOvr>
    <a:masterClrMapping/>
  </p:clrMapOvr>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2" name="Shape 2782"/>
        <p:cNvGrpSpPr/>
        <p:nvPr/>
      </p:nvGrpSpPr>
      <p:grpSpPr>
        <a:xfrm>
          <a:off x="0" y="0"/>
          <a:ext cx="0" cy="0"/>
          <a:chOff x="0" y="0"/>
          <a:chExt cx="0" cy="0"/>
        </a:xfrm>
      </p:grpSpPr>
      <p:sp>
        <p:nvSpPr>
          <p:cNvPr id="2783" name="Google Shape;2783;gebe1d2d615_1_1269"/>
          <p:cNvSpPr txBox="1"/>
          <p:nvPr>
            <p:ph idx="1" type="body"/>
          </p:nvPr>
        </p:nvSpPr>
        <p:spPr>
          <a:xfrm>
            <a:off x="322975" y="1264450"/>
            <a:ext cx="6478200" cy="2774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Kurtosis is a statistical measure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Degree to which scores cluster in the tails or the peak of a frequency distribution.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Tallest part of the distribution,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Tails are the ends of the distribution.</a:t>
            </a:r>
            <a:endParaRPr sz="1800">
              <a:latin typeface="Montserrat Medium"/>
              <a:ea typeface="Montserrat Medium"/>
              <a:cs typeface="Montserrat Medium"/>
              <a:sym typeface="Montserrat Medium"/>
            </a:endParaRPr>
          </a:p>
        </p:txBody>
      </p:sp>
      <p:sp>
        <p:nvSpPr>
          <p:cNvPr id="2784" name="Google Shape;2784;gebe1d2d615_1_126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Kurtosis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3">
                                            <p:txEl>
                                              <p:pRg end="0" st="0"/>
                                            </p:txEl>
                                          </p:spTgt>
                                        </p:tgtEl>
                                        <p:attrNameLst>
                                          <p:attrName>style.visibility</p:attrName>
                                        </p:attrNameLst>
                                      </p:cBhvr>
                                      <p:to>
                                        <p:strVal val="visible"/>
                                      </p:to>
                                    </p:set>
                                    <p:animEffect filter="fade" transition="in">
                                      <p:cBhvr>
                                        <p:cTn dur="1000"/>
                                        <p:tgtEl>
                                          <p:spTgt spid="27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3">
                                            <p:txEl>
                                              <p:pRg end="1" st="1"/>
                                            </p:txEl>
                                          </p:spTgt>
                                        </p:tgtEl>
                                        <p:attrNameLst>
                                          <p:attrName>style.visibility</p:attrName>
                                        </p:attrNameLst>
                                      </p:cBhvr>
                                      <p:to>
                                        <p:strVal val="visible"/>
                                      </p:to>
                                    </p:set>
                                    <p:animEffect filter="fade" transition="in">
                                      <p:cBhvr>
                                        <p:cTn dur="1000"/>
                                        <p:tgtEl>
                                          <p:spTgt spid="27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3">
                                            <p:txEl>
                                              <p:pRg end="2" st="2"/>
                                            </p:txEl>
                                          </p:spTgt>
                                        </p:tgtEl>
                                        <p:attrNameLst>
                                          <p:attrName>style.visibility</p:attrName>
                                        </p:attrNameLst>
                                      </p:cBhvr>
                                      <p:to>
                                        <p:strVal val="visible"/>
                                      </p:to>
                                    </p:set>
                                    <p:animEffect filter="fade" transition="in">
                                      <p:cBhvr>
                                        <p:cTn dur="1000"/>
                                        <p:tgtEl>
                                          <p:spTgt spid="27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3">
                                            <p:txEl>
                                              <p:pRg end="3" st="3"/>
                                            </p:txEl>
                                          </p:spTgt>
                                        </p:tgtEl>
                                        <p:attrNameLst>
                                          <p:attrName>style.visibility</p:attrName>
                                        </p:attrNameLst>
                                      </p:cBhvr>
                                      <p:to>
                                        <p:strVal val="visible"/>
                                      </p:to>
                                    </p:set>
                                    <p:animEffect filter="fade" transition="in">
                                      <p:cBhvr>
                                        <p:cTn dur="1000"/>
                                        <p:tgtEl>
                                          <p:spTgt spid="278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8" name="Shape 2788"/>
        <p:cNvGrpSpPr/>
        <p:nvPr/>
      </p:nvGrpSpPr>
      <p:grpSpPr>
        <a:xfrm>
          <a:off x="0" y="0"/>
          <a:ext cx="0" cy="0"/>
          <a:chOff x="0" y="0"/>
          <a:chExt cx="0" cy="0"/>
        </a:xfrm>
      </p:grpSpPr>
      <p:sp>
        <p:nvSpPr>
          <p:cNvPr id="2789" name="Google Shape;2789;gebe1d2d615_1_1274"/>
          <p:cNvSpPr txBox="1"/>
          <p:nvPr>
            <p:ph idx="1" type="body"/>
          </p:nvPr>
        </p:nvSpPr>
        <p:spPr>
          <a:xfrm>
            <a:off x="322975" y="1028700"/>
            <a:ext cx="6478200" cy="3009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Distribution of the data set and depicts.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Determine whether a distribution contains extreme values.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Three types of Kurtosis:</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Mesokurtic.</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Leptokurtic.</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Platykurtic.</a:t>
            </a:r>
            <a:endParaRPr sz="1800">
              <a:latin typeface="Montserrat Medium"/>
              <a:ea typeface="Montserrat Medium"/>
              <a:cs typeface="Montserrat Medium"/>
              <a:sym typeface="Montserrat Medium"/>
            </a:endParaRPr>
          </a:p>
        </p:txBody>
      </p:sp>
      <p:sp>
        <p:nvSpPr>
          <p:cNvPr id="2790" name="Google Shape;2790;gebe1d2d615_1_127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Kurtosis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9">
                                            <p:txEl>
                                              <p:pRg end="0" st="0"/>
                                            </p:txEl>
                                          </p:spTgt>
                                        </p:tgtEl>
                                        <p:attrNameLst>
                                          <p:attrName>style.visibility</p:attrName>
                                        </p:attrNameLst>
                                      </p:cBhvr>
                                      <p:to>
                                        <p:strVal val="visible"/>
                                      </p:to>
                                    </p:set>
                                    <p:animEffect filter="fade" transition="in">
                                      <p:cBhvr>
                                        <p:cTn dur="1000"/>
                                        <p:tgtEl>
                                          <p:spTgt spid="27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9">
                                            <p:txEl>
                                              <p:pRg end="1" st="1"/>
                                            </p:txEl>
                                          </p:spTgt>
                                        </p:tgtEl>
                                        <p:attrNameLst>
                                          <p:attrName>style.visibility</p:attrName>
                                        </p:attrNameLst>
                                      </p:cBhvr>
                                      <p:to>
                                        <p:strVal val="visible"/>
                                      </p:to>
                                    </p:set>
                                    <p:animEffect filter="fade" transition="in">
                                      <p:cBhvr>
                                        <p:cTn dur="1000"/>
                                        <p:tgtEl>
                                          <p:spTgt spid="27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9">
                                            <p:txEl>
                                              <p:pRg end="2" st="2"/>
                                            </p:txEl>
                                          </p:spTgt>
                                        </p:tgtEl>
                                        <p:attrNameLst>
                                          <p:attrName>style.visibility</p:attrName>
                                        </p:attrNameLst>
                                      </p:cBhvr>
                                      <p:to>
                                        <p:strVal val="visible"/>
                                      </p:to>
                                    </p:set>
                                    <p:animEffect filter="fade" transition="in">
                                      <p:cBhvr>
                                        <p:cTn dur="1000"/>
                                        <p:tgtEl>
                                          <p:spTgt spid="27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9">
                                            <p:txEl>
                                              <p:pRg end="3" st="3"/>
                                            </p:txEl>
                                          </p:spTgt>
                                        </p:tgtEl>
                                        <p:attrNameLst>
                                          <p:attrName>style.visibility</p:attrName>
                                        </p:attrNameLst>
                                      </p:cBhvr>
                                      <p:to>
                                        <p:strVal val="visible"/>
                                      </p:to>
                                    </p:set>
                                    <p:animEffect filter="fade" transition="in">
                                      <p:cBhvr>
                                        <p:cTn dur="1000"/>
                                        <p:tgtEl>
                                          <p:spTgt spid="27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9">
                                            <p:txEl>
                                              <p:pRg end="4" st="4"/>
                                            </p:txEl>
                                          </p:spTgt>
                                        </p:tgtEl>
                                        <p:attrNameLst>
                                          <p:attrName>style.visibility</p:attrName>
                                        </p:attrNameLst>
                                      </p:cBhvr>
                                      <p:to>
                                        <p:strVal val="visible"/>
                                      </p:to>
                                    </p:set>
                                    <p:animEffect filter="fade" transition="in">
                                      <p:cBhvr>
                                        <p:cTn dur="1000"/>
                                        <p:tgtEl>
                                          <p:spTgt spid="278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9">
                                            <p:txEl>
                                              <p:pRg end="5" st="5"/>
                                            </p:txEl>
                                          </p:spTgt>
                                        </p:tgtEl>
                                        <p:attrNameLst>
                                          <p:attrName>style.visibility</p:attrName>
                                        </p:attrNameLst>
                                      </p:cBhvr>
                                      <p:to>
                                        <p:strVal val="visible"/>
                                      </p:to>
                                    </p:set>
                                    <p:animEffect filter="fade" transition="in">
                                      <p:cBhvr>
                                        <p:cTn dur="1000"/>
                                        <p:tgtEl>
                                          <p:spTgt spid="278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4" name="Shape 2794"/>
        <p:cNvGrpSpPr/>
        <p:nvPr/>
      </p:nvGrpSpPr>
      <p:grpSpPr>
        <a:xfrm>
          <a:off x="0" y="0"/>
          <a:ext cx="0" cy="0"/>
          <a:chOff x="0" y="0"/>
          <a:chExt cx="0" cy="0"/>
        </a:xfrm>
      </p:grpSpPr>
      <p:sp>
        <p:nvSpPr>
          <p:cNvPr id="2795" name="Google Shape;2795;gebe1d2d615_1_127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Types of Kurtosis</a:t>
            </a:r>
            <a:endParaRPr>
              <a:solidFill>
                <a:schemeClr val="lt2"/>
              </a:solidFill>
              <a:latin typeface="Montserrat ExtraBold"/>
              <a:ea typeface="Montserrat ExtraBold"/>
              <a:cs typeface="Montserrat ExtraBold"/>
              <a:sym typeface="Montserrat ExtraBold"/>
            </a:endParaRPr>
          </a:p>
        </p:txBody>
      </p:sp>
      <p:sp>
        <p:nvSpPr>
          <p:cNvPr id="2796" name="Google Shape;2796;gebe1d2d615_1_1279"/>
          <p:cNvSpPr/>
          <p:nvPr/>
        </p:nvSpPr>
        <p:spPr>
          <a:xfrm>
            <a:off x="747725" y="2186063"/>
            <a:ext cx="1377900" cy="560525"/>
          </a:xfrm>
          <a:custGeom>
            <a:rect b="b" l="l" r="r" t="t"/>
            <a:pathLst>
              <a:path extrusionOk="0" h="22421" w="55116">
                <a:moveTo>
                  <a:pt x="0" y="22421"/>
                </a:moveTo>
                <a:cubicBezTo>
                  <a:pt x="1613" y="22000"/>
                  <a:pt x="6241" y="22841"/>
                  <a:pt x="9677" y="19896"/>
                </a:cubicBezTo>
                <a:cubicBezTo>
                  <a:pt x="13113" y="16951"/>
                  <a:pt x="17881" y="8046"/>
                  <a:pt x="20616" y="4750"/>
                </a:cubicBezTo>
                <a:cubicBezTo>
                  <a:pt x="23351" y="1454"/>
                  <a:pt x="23841" y="473"/>
                  <a:pt x="26085" y="122"/>
                </a:cubicBezTo>
                <a:cubicBezTo>
                  <a:pt x="28329" y="-229"/>
                  <a:pt x="31344" y="52"/>
                  <a:pt x="34079" y="2646"/>
                </a:cubicBezTo>
                <a:cubicBezTo>
                  <a:pt x="36814" y="5241"/>
                  <a:pt x="39759" y="12674"/>
                  <a:pt x="42494" y="15689"/>
                </a:cubicBezTo>
                <a:cubicBezTo>
                  <a:pt x="45229" y="18704"/>
                  <a:pt x="48384" y="19897"/>
                  <a:pt x="50488" y="20738"/>
                </a:cubicBezTo>
                <a:cubicBezTo>
                  <a:pt x="52592" y="21580"/>
                  <a:pt x="54345" y="20738"/>
                  <a:pt x="55116" y="20738"/>
                </a:cubicBezTo>
              </a:path>
            </a:pathLst>
          </a:custGeom>
          <a:noFill/>
          <a:ln cap="flat" cmpd="sng" w="38100">
            <a:solidFill>
              <a:schemeClr val="lt1"/>
            </a:solidFill>
            <a:prstDash val="solid"/>
            <a:round/>
            <a:headEnd len="med" w="med" type="none"/>
            <a:tailEnd len="med" w="med" type="none"/>
          </a:ln>
        </p:spPr>
      </p:sp>
      <p:sp>
        <p:nvSpPr>
          <p:cNvPr id="2797" name="Google Shape;2797;gebe1d2d615_1_1279"/>
          <p:cNvSpPr/>
          <p:nvPr/>
        </p:nvSpPr>
        <p:spPr>
          <a:xfrm>
            <a:off x="2966175" y="1839919"/>
            <a:ext cx="883550" cy="1032900"/>
          </a:xfrm>
          <a:custGeom>
            <a:rect b="b" l="l" r="r" t="t"/>
            <a:pathLst>
              <a:path extrusionOk="0" h="41316" w="35342">
                <a:moveTo>
                  <a:pt x="0" y="41263"/>
                </a:moveTo>
                <a:cubicBezTo>
                  <a:pt x="701" y="41193"/>
                  <a:pt x="2805" y="41613"/>
                  <a:pt x="4207" y="40842"/>
                </a:cubicBezTo>
                <a:cubicBezTo>
                  <a:pt x="5610" y="40071"/>
                  <a:pt x="7433" y="39580"/>
                  <a:pt x="8415" y="36635"/>
                </a:cubicBezTo>
                <a:cubicBezTo>
                  <a:pt x="9397" y="33690"/>
                  <a:pt x="9537" y="28220"/>
                  <a:pt x="10098" y="23171"/>
                </a:cubicBezTo>
                <a:cubicBezTo>
                  <a:pt x="10659" y="18122"/>
                  <a:pt x="10659" y="10199"/>
                  <a:pt x="11781" y="6342"/>
                </a:cubicBezTo>
                <a:cubicBezTo>
                  <a:pt x="12903" y="2485"/>
                  <a:pt x="14867" y="312"/>
                  <a:pt x="16830" y="31"/>
                </a:cubicBezTo>
                <a:cubicBezTo>
                  <a:pt x="18793" y="-249"/>
                  <a:pt x="22089" y="1363"/>
                  <a:pt x="23561" y="4659"/>
                </a:cubicBezTo>
                <a:cubicBezTo>
                  <a:pt x="25034" y="7955"/>
                  <a:pt x="24894" y="14266"/>
                  <a:pt x="25665" y="19806"/>
                </a:cubicBezTo>
                <a:cubicBezTo>
                  <a:pt x="26436" y="25346"/>
                  <a:pt x="26576" y="34391"/>
                  <a:pt x="28189" y="37897"/>
                </a:cubicBezTo>
                <a:cubicBezTo>
                  <a:pt x="29802" y="41403"/>
                  <a:pt x="34150" y="40351"/>
                  <a:pt x="35342" y="40842"/>
                </a:cubicBezTo>
              </a:path>
            </a:pathLst>
          </a:custGeom>
          <a:noFill/>
          <a:ln cap="flat" cmpd="sng" w="38100">
            <a:solidFill>
              <a:schemeClr val="lt1"/>
            </a:solidFill>
            <a:prstDash val="solid"/>
            <a:round/>
            <a:headEnd len="med" w="med" type="none"/>
            <a:tailEnd len="med" w="med" type="none"/>
          </a:ln>
        </p:spPr>
      </p:sp>
      <p:sp>
        <p:nvSpPr>
          <p:cNvPr id="2798" name="Google Shape;2798;gebe1d2d615_1_1279"/>
          <p:cNvSpPr/>
          <p:nvPr/>
        </p:nvSpPr>
        <p:spPr>
          <a:xfrm>
            <a:off x="4627175" y="2571740"/>
            <a:ext cx="1314800" cy="184050"/>
          </a:xfrm>
          <a:custGeom>
            <a:rect b="b" l="l" r="r" t="t"/>
            <a:pathLst>
              <a:path extrusionOk="0" h="7362" w="52592">
                <a:moveTo>
                  <a:pt x="0" y="7362"/>
                </a:moveTo>
                <a:cubicBezTo>
                  <a:pt x="2174" y="6380"/>
                  <a:pt x="8135" y="2664"/>
                  <a:pt x="13043" y="1472"/>
                </a:cubicBezTo>
                <a:cubicBezTo>
                  <a:pt x="17952" y="280"/>
                  <a:pt x="23491" y="-211"/>
                  <a:pt x="29451" y="210"/>
                </a:cubicBezTo>
                <a:cubicBezTo>
                  <a:pt x="35411" y="631"/>
                  <a:pt x="44948" y="2945"/>
                  <a:pt x="48805" y="3997"/>
                </a:cubicBezTo>
                <a:cubicBezTo>
                  <a:pt x="52662" y="5049"/>
                  <a:pt x="51961" y="6100"/>
                  <a:pt x="52592" y="6521"/>
                </a:cubicBezTo>
              </a:path>
            </a:pathLst>
          </a:custGeom>
          <a:noFill/>
          <a:ln cap="flat" cmpd="sng" w="38100">
            <a:solidFill>
              <a:schemeClr val="lt1"/>
            </a:solidFill>
            <a:prstDash val="solid"/>
            <a:round/>
            <a:headEnd len="med" w="med" type="none"/>
            <a:tailEnd len="med" w="med" type="none"/>
          </a:ln>
        </p:spPr>
      </p:sp>
      <p:cxnSp>
        <p:nvCxnSpPr>
          <p:cNvPr id="2799" name="Google Shape;2799;gebe1d2d615_1_1279"/>
          <p:cNvCxnSpPr/>
          <p:nvPr/>
        </p:nvCxnSpPr>
        <p:spPr>
          <a:xfrm flipH="1">
            <a:off x="570378" y="1375600"/>
            <a:ext cx="9600" cy="1560300"/>
          </a:xfrm>
          <a:prstGeom prst="straightConnector1">
            <a:avLst/>
          </a:prstGeom>
          <a:noFill/>
          <a:ln cap="flat" cmpd="sng" w="38100">
            <a:solidFill>
              <a:srgbClr val="FFFFFF"/>
            </a:solidFill>
            <a:prstDash val="solid"/>
            <a:round/>
            <a:headEnd len="med" w="med" type="stealth"/>
            <a:tailEnd len="med" w="med" type="none"/>
          </a:ln>
        </p:spPr>
      </p:cxnSp>
      <p:cxnSp>
        <p:nvCxnSpPr>
          <p:cNvPr id="2800" name="Google Shape;2800;gebe1d2d615_1_1279"/>
          <p:cNvCxnSpPr/>
          <p:nvPr/>
        </p:nvCxnSpPr>
        <p:spPr>
          <a:xfrm flipH="1" rot="10800000">
            <a:off x="570375" y="2934700"/>
            <a:ext cx="1964700" cy="1200"/>
          </a:xfrm>
          <a:prstGeom prst="straightConnector1">
            <a:avLst/>
          </a:prstGeom>
          <a:noFill/>
          <a:ln cap="flat" cmpd="sng" w="38100">
            <a:solidFill>
              <a:srgbClr val="FFFFFF"/>
            </a:solidFill>
            <a:prstDash val="solid"/>
            <a:round/>
            <a:headEnd len="med" w="med" type="none"/>
            <a:tailEnd len="med" w="med" type="stealth"/>
          </a:ln>
        </p:spPr>
      </p:cxnSp>
      <p:cxnSp>
        <p:nvCxnSpPr>
          <p:cNvPr id="2801" name="Google Shape;2801;gebe1d2d615_1_1279"/>
          <p:cNvCxnSpPr/>
          <p:nvPr/>
        </p:nvCxnSpPr>
        <p:spPr>
          <a:xfrm flipH="1">
            <a:off x="2634414" y="1546200"/>
            <a:ext cx="8100" cy="1455300"/>
          </a:xfrm>
          <a:prstGeom prst="straightConnector1">
            <a:avLst/>
          </a:prstGeom>
          <a:noFill/>
          <a:ln cap="flat" cmpd="sng" w="38100">
            <a:solidFill>
              <a:srgbClr val="FFFFFF"/>
            </a:solidFill>
            <a:prstDash val="solid"/>
            <a:round/>
            <a:headEnd len="med" w="med" type="stealth"/>
            <a:tailEnd len="med" w="med" type="none"/>
          </a:ln>
        </p:spPr>
      </p:cxnSp>
      <p:cxnSp>
        <p:nvCxnSpPr>
          <p:cNvPr id="2802" name="Google Shape;2802;gebe1d2d615_1_1279"/>
          <p:cNvCxnSpPr/>
          <p:nvPr/>
        </p:nvCxnSpPr>
        <p:spPr>
          <a:xfrm>
            <a:off x="2614875" y="3001645"/>
            <a:ext cx="1731900" cy="7500"/>
          </a:xfrm>
          <a:prstGeom prst="straightConnector1">
            <a:avLst/>
          </a:prstGeom>
          <a:noFill/>
          <a:ln cap="flat" cmpd="sng" w="38100">
            <a:solidFill>
              <a:srgbClr val="FFFFFF"/>
            </a:solidFill>
            <a:prstDash val="solid"/>
            <a:round/>
            <a:headEnd len="med" w="med" type="none"/>
            <a:tailEnd len="med" w="med" type="stealth"/>
          </a:ln>
        </p:spPr>
      </p:cxnSp>
      <p:cxnSp>
        <p:nvCxnSpPr>
          <p:cNvPr id="2803" name="Google Shape;2803;gebe1d2d615_1_1279"/>
          <p:cNvCxnSpPr/>
          <p:nvPr/>
        </p:nvCxnSpPr>
        <p:spPr>
          <a:xfrm flipH="1">
            <a:off x="4472464" y="1542375"/>
            <a:ext cx="8100" cy="1455300"/>
          </a:xfrm>
          <a:prstGeom prst="straightConnector1">
            <a:avLst/>
          </a:prstGeom>
          <a:noFill/>
          <a:ln cap="flat" cmpd="sng" w="38100">
            <a:solidFill>
              <a:srgbClr val="FFFFFF"/>
            </a:solidFill>
            <a:prstDash val="solid"/>
            <a:round/>
            <a:headEnd len="med" w="med" type="stealth"/>
            <a:tailEnd len="med" w="med" type="none"/>
          </a:ln>
        </p:spPr>
      </p:cxnSp>
      <p:cxnSp>
        <p:nvCxnSpPr>
          <p:cNvPr id="2804" name="Google Shape;2804;gebe1d2d615_1_1279"/>
          <p:cNvCxnSpPr/>
          <p:nvPr/>
        </p:nvCxnSpPr>
        <p:spPr>
          <a:xfrm>
            <a:off x="4452925" y="2997820"/>
            <a:ext cx="1837200" cy="10500"/>
          </a:xfrm>
          <a:prstGeom prst="straightConnector1">
            <a:avLst/>
          </a:prstGeom>
          <a:noFill/>
          <a:ln cap="flat" cmpd="sng" w="38100">
            <a:solidFill>
              <a:srgbClr val="FFFFFF"/>
            </a:solidFill>
            <a:prstDash val="solid"/>
            <a:round/>
            <a:headEnd len="med" w="med" type="none"/>
            <a:tailEnd len="med" w="med" type="stealth"/>
          </a:ln>
        </p:spPr>
      </p:cxnSp>
      <p:sp>
        <p:nvSpPr>
          <p:cNvPr id="2805" name="Google Shape;2805;gebe1d2d615_1_1279"/>
          <p:cNvSpPr txBox="1"/>
          <p:nvPr/>
        </p:nvSpPr>
        <p:spPr>
          <a:xfrm>
            <a:off x="462275" y="3064350"/>
            <a:ext cx="1948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rgbClr val="FFFFFF"/>
                </a:solidFill>
                <a:latin typeface="Montserrat"/>
                <a:ea typeface="Montserrat"/>
                <a:cs typeface="Montserrat"/>
                <a:sym typeface="Montserrat"/>
              </a:rPr>
              <a:t>Mesokurtic Curve</a:t>
            </a:r>
            <a:endParaRPr b="1" sz="1300">
              <a:solidFill>
                <a:srgbClr val="FFFFFF"/>
              </a:solidFill>
              <a:latin typeface="Montserrat"/>
              <a:ea typeface="Montserrat"/>
              <a:cs typeface="Montserrat"/>
              <a:sym typeface="Montserrat"/>
            </a:endParaRPr>
          </a:p>
        </p:txBody>
      </p:sp>
      <p:sp>
        <p:nvSpPr>
          <p:cNvPr id="2806" name="Google Shape;2806;gebe1d2d615_1_1279"/>
          <p:cNvSpPr txBox="1"/>
          <p:nvPr/>
        </p:nvSpPr>
        <p:spPr>
          <a:xfrm>
            <a:off x="2634425" y="3137975"/>
            <a:ext cx="2139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lt1"/>
                </a:solidFill>
                <a:latin typeface="Montserrat"/>
                <a:ea typeface="Montserrat"/>
                <a:cs typeface="Montserrat"/>
                <a:sym typeface="Montserrat"/>
              </a:rPr>
              <a:t>Leptokurtic Curve</a:t>
            </a:r>
            <a:endParaRPr b="1" sz="1300">
              <a:solidFill>
                <a:srgbClr val="FFFFFF"/>
              </a:solidFill>
              <a:latin typeface="Montserrat"/>
              <a:ea typeface="Montserrat"/>
              <a:cs typeface="Montserrat"/>
              <a:sym typeface="Montserrat"/>
            </a:endParaRPr>
          </a:p>
        </p:txBody>
      </p:sp>
      <p:sp>
        <p:nvSpPr>
          <p:cNvPr id="2807" name="Google Shape;2807;gebe1d2d615_1_1279"/>
          <p:cNvSpPr txBox="1"/>
          <p:nvPr/>
        </p:nvSpPr>
        <p:spPr>
          <a:xfrm>
            <a:off x="4572000" y="3137975"/>
            <a:ext cx="1948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lt1"/>
                </a:solidFill>
                <a:latin typeface="Montserrat"/>
                <a:ea typeface="Montserrat"/>
                <a:cs typeface="Montserrat"/>
                <a:sym typeface="Montserrat"/>
              </a:rPr>
              <a:t>Platykurtic Curve</a:t>
            </a:r>
            <a:endParaRPr b="1" sz="1300">
              <a:solidFill>
                <a:srgbClr val="FFFFFF"/>
              </a:solidFill>
              <a:latin typeface="Montserrat"/>
              <a:ea typeface="Montserrat"/>
              <a:cs typeface="Montserrat"/>
              <a:sym typeface="Montserrat"/>
            </a:endParaRPr>
          </a:p>
        </p:txBody>
      </p:sp>
    </p:spTree>
  </p:cSld>
  <p:clrMapOvr>
    <a:masterClrMapping/>
  </p:clrMapOvr>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1" name="Shape 2811"/>
        <p:cNvGrpSpPr/>
        <p:nvPr/>
      </p:nvGrpSpPr>
      <p:grpSpPr>
        <a:xfrm>
          <a:off x="0" y="0"/>
          <a:ext cx="0" cy="0"/>
          <a:chOff x="0" y="0"/>
          <a:chExt cx="0" cy="0"/>
        </a:xfrm>
      </p:grpSpPr>
      <p:sp>
        <p:nvSpPr>
          <p:cNvPr id="2812" name="Google Shape;2812;gebe1d2d615_1_129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pic>
        <p:nvPicPr>
          <p:cNvPr id="2813" name="Google Shape;2813;gebe1d2d615_1_1295"/>
          <p:cNvPicPr preferRelativeResize="0"/>
          <p:nvPr/>
        </p:nvPicPr>
        <p:blipFill rotWithShape="1">
          <a:blip r:embed="rId3">
            <a:alphaModFix/>
          </a:blip>
          <a:srcRect b="0" l="903" r="903" t="0"/>
          <a:stretch/>
        </p:blipFill>
        <p:spPr>
          <a:xfrm>
            <a:off x="4152425" y="3088825"/>
            <a:ext cx="1628450" cy="1056292"/>
          </a:xfrm>
          <a:prstGeom prst="rect">
            <a:avLst/>
          </a:prstGeom>
          <a:noFill/>
          <a:ln>
            <a:noFill/>
          </a:ln>
        </p:spPr>
      </p:pic>
      <p:pic>
        <p:nvPicPr>
          <p:cNvPr id="2814" name="Google Shape;2814;gebe1d2d615_1_1295"/>
          <p:cNvPicPr preferRelativeResize="0"/>
          <p:nvPr/>
        </p:nvPicPr>
        <p:blipFill rotWithShape="1">
          <a:blip r:embed="rId4">
            <a:alphaModFix/>
          </a:blip>
          <a:srcRect b="0" l="2435" r="2426" t="0"/>
          <a:stretch/>
        </p:blipFill>
        <p:spPr>
          <a:xfrm>
            <a:off x="2077051" y="3130900"/>
            <a:ext cx="1512625" cy="834550"/>
          </a:xfrm>
          <a:prstGeom prst="rect">
            <a:avLst/>
          </a:prstGeom>
          <a:noFill/>
          <a:ln>
            <a:noFill/>
          </a:ln>
        </p:spPr>
      </p:pic>
      <p:sp>
        <p:nvSpPr>
          <p:cNvPr id="2815" name="Google Shape;2815;gebe1d2d615_1_1295"/>
          <p:cNvSpPr txBox="1"/>
          <p:nvPr/>
        </p:nvSpPr>
        <p:spPr>
          <a:xfrm>
            <a:off x="589375" y="1275150"/>
            <a:ext cx="4929300" cy="1708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Kurtosis is the ratio of the fourth moment and the second moment squared i.e., the ratio of the fourth moment and variance squared.</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5">
                                            <p:txEl>
                                              <p:pRg end="0" st="0"/>
                                            </p:txEl>
                                          </p:spTgt>
                                        </p:tgtEl>
                                        <p:attrNameLst>
                                          <p:attrName>style.visibility</p:attrName>
                                        </p:attrNameLst>
                                      </p:cBhvr>
                                      <p:to>
                                        <p:strVal val="visible"/>
                                      </p:to>
                                    </p:set>
                                    <p:animEffect filter="fade" transition="in">
                                      <p:cBhvr>
                                        <p:cTn dur="1000"/>
                                        <p:tgtEl>
                                          <p:spTgt spid="281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e672268506_0_210"/>
          <p:cNvSpPr txBox="1"/>
          <p:nvPr>
            <p:ph idx="1" type="body"/>
          </p:nvPr>
        </p:nvSpPr>
        <p:spPr>
          <a:xfrm>
            <a:off x="828000" y="1095000"/>
            <a:ext cx="5450700" cy="33054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100"/>
              </a:spcBef>
              <a:spcAft>
                <a:spcPts val="0"/>
              </a:spcAft>
              <a:buSzPts val="1700"/>
              <a:buFont typeface="Montserrat Medium"/>
              <a:buChar char="●"/>
            </a:pPr>
            <a:r>
              <a:rPr lang="en-GB" sz="1700">
                <a:latin typeface="Montserrat Medium"/>
                <a:ea typeface="Montserrat Medium"/>
                <a:cs typeface="Montserrat Medium"/>
                <a:sym typeface="Montserrat Medium"/>
              </a:rPr>
              <a:t>When a dice is thrown, what is the probability to roll a ‘3’?</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a:buChar char="●"/>
            </a:pPr>
            <a:r>
              <a:rPr b="1" lang="en-GB" sz="1700">
                <a:latin typeface="Montserrat"/>
                <a:ea typeface="Montserrat"/>
                <a:cs typeface="Montserrat"/>
                <a:sym typeface="Montserrat"/>
              </a:rPr>
              <a:t>Six possible outcomes:</a:t>
            </a:r>
            <a:endParaRPr b="1" sz="1700">
              <a:latin typeface="Montserrat"/>
              <a:ea typeface="Montserrat"/>
              <a:cs typeface="Montserrat"/>
              <a:sym typeface="Montserrat"/>
            </a:endParaRPr>
          </a:p>
          <a:p>
            <a:pPr indent="-336550" lvl="1" marL="9144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1, 2, 3, 4, 5, 6.</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Possible outcomes to roll ‘3’ with a dice is 1 and total number of possible outcomes is 6.</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By substituting the values, we get the probability to roll ‘3’ is 1/6. </a:t>
            </a:r>
            <a:endParaRPr sz="1700">
              <a:latin typeface="Montserrat Medium"/>
              <a:ea typeface="Montserrat Medium"/>
              <a:cs typeface="Montserrat Medium"/>
              <a:sym typeface="Montserrat Medium"/>
            </a:endParaRPr>
          </a:p>
        </p:txBody>
      </p:sp>
      <p:sp>
        <p:nvSpPr>
          <p:cNvPr id="539" name="Google Shape;539;ge672268506_0_210"/>
          <p:cNvSpPr txBox="1"/>
          <p:nvPr>
            <p:ph type="title"/>
          </p:nvPr>
        </p:nvSpPr>
        <p:spPr>
          <a:xfrm>
            <a:off x="396000" y="394800"/>
            <a:ext cx="7671000" cy="5295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One more </a:t>
            </a: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xEl>
                                              <p:pRg end="0" st="0"/>
                                            </p:txEl>
                                          </p:spTgt>
                                        </p:tgtEl>
                                        <p:attrNameLst>
                                          <p:attrName>style.visibility</p:attrName>
                                        </p:attrNameLst>
                                      </p:cBhvr>
                                      <p:to>
                                        <p:strVal val="visible"/>
                                      </p:to>
                                    </p:set>
                                    <p:animEffect filter="fade" transition="in">
                                      <p:cBhvr>
                                        <p:cTn dur="1000"/>
                                        <p:tgtEl>
                                          <p:spTgt spid="5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xEl>
                                              <p:pRg end="1" st="1"/>
                                            </p:txEl>
                                          </p:spTgt>
                                        </p:tgtEl>
                                        <p:attrNameLst>
                                          <p:attrName>style.visibility</p:attrName>
                                        </p:attrNameLst>
                                      </p:cBhvr>
                                      <p:to>
                                        <p:strVal val="visible"/>
                                      </p:to>
                                    </p:set>
                                    <p:animEffect filter="fade" transition="in">
                                      <p:cBhvr>
                                        <p:cTn dur="1000"/>
                                        <p:tgtEl>
                                          <p:spTgt spid="5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xEl>
                                              <p:pRg end="2" st="2"/>
                                            </p:txEl>
                                          </p:spTgt>
                                        </p:tgtEl>
                                        <p:attrNameLst>
                                          <p:attrName>style.visibility</p:attrName>
                                        </p:attrNameLst>
                                      </p:cBhvr>
                                      <p:to>
                                        <p:strVal val="visible"/>
                                      </p:to>
                                    </p:set>
                                    <p:animEffect filter="fade" transition="in">
                                      <p:cBhvr>
                                        <p:cTn dur="1000"/>
                                        <p:tgtEl>
                                          <p:spTgt spid="5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xEl>
                                              <p:pRg end="3" st="3"/>
                                            </p:txEl>
                                          </p:spTgt>
                                        </p:tgtEl>
                                        <p:attrNameLst>
                                          <p:attrName>style.visibility</p:attrName>
                                        </p:attrNameLst>
                                      </p:cBhvr>
                                      <p:to>
                                        <p:strVal val="visible"/>
                                      </p:to>
                                    </p:set>
                                    <p:animEffect filter="fade" transition="in">
                                      <p:cBhvr>
                                        <p:cTn dur="1000"/>
                                        <p:tgtEl>
                                          <p:spTgt spid="5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xEl>
                                              <p:pRg end="4" st="4"/>
                                            </p:txEl>
                                          </p:spTgt>
                                        </p:tgtEl>
                                        <p:attrNameLst>
                                          <p:attrName>style.visibility</p:attrName>
                                        </p:attrNameLst>
                                      </p:cBhvr>
                                      <p:to>
                                        <p:strVal val="visible"/>
                                      </p:to>
                                    </p:set>
                                    <p:animEffect filter="fade" transition="in">
                                      <p:cBhvr>
                                        <p:cTn dur="1000"/>
                                        <p:tgtEl>
                                          <p:spTgt spid="53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9" name="Shape 2819"/>
        <p:cNvGrpSpPr/>
        <p:nvPr/>
      </p:nvGrpSpPr>
      <p:grpSpPr>
        <a:xfrm>
          <a:off x="0" y="0"/>
          <a:ext cx="0" cy="0"/>
          <a:chOff x="0" y="0"/>
          <a:chExt cx="0" cy="0"/>
        </a:xfrm>
      </p:grpSpPr>
      <p:sp>
        <p:nvSpPr>
          <p:cNvPr id="2820" name="Google Shape;2820;gebe1d2d615_1_130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
        <p:nvSpPr>
          <p:cNvPr id="2821" name="Google Shape;2821;gebe1d2d615_1_1302"/>
          <p:cNvSpPr txBox="1"/>
          <p:nvPr/>
        </p:nvSpPr>
        <p:spPr>
          <a:xfrm>
            <a:off x="567950" y="1094100"/>
            <a:ext cx="6708000" cy="3370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The second moment about the mean is the sum of each value is squared deviation from the mean, divided by the number of values.</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800">
                <a:solidFill>
                  <a:schemeClr val="lt1"/>
                </a:solidFill>
                <a:latin typeface="Montserrat Medium"/>
                <a:ea typeface="Montserrat Medium"/>
                <a:cs typeface="Montserrat Medium"/>
                <a:sym typeface="Montserrat Medium"/>
              </a:rPr>
              <a:t>Where,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Y average is the mean.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 is the number of data points.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It is the same formula of variance.</a:t>
            </a:r>
            <a:endParaRPr sz="1800">
              <a:solidFill>
                <a:schemeClr val="lt1"/>
              </a:solidFill>
              <a:latin typeface="Montserrat Medium"/>
              <a:ea typeface="Montserrat Medium"/>
              <a:cs typeface="Montserrat Medium"/>
              <a:sym typeface="Montserrat Medium"/>
            </a:endParaRPr>
          </a:p>
        </p:txBody>
      </p:sp>
      <p:pic>
        <p:nvPicPr>
          <p:cNvPr id="2822" name="Google Shape;2822;gebe1d2d615_1_1302"/>
          <p:cNvPicPr preferRelativeResize="0"/>
          <p:nvPr/>
        </p:nvPicPr>
        <p:blipFill rotWithShape="1">
          <a:blip r:embed="rId3">
            <a:alphaModFix/>
          </a:blip>
          <a:srcRect b="0" l="-2467" r="-3881" t="0"/>
          <a:stretch/>
        </p:blipFill>
        <p:spPr>
          <a:xfrm>
            <a:off x="2151675" y="2396350"/>
            <a:ext cx="3412550" cy="76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1">
                                            <p:txEl>
                                              <p:pRg end="0" st="0"/>
                                            </p:txEl>
                                          </p:spTgt>
                                        </p:tgtEl>
                                        <p:attrNameLst>
                                          <p:attrName>style.visibility</p:attrName>
                                        </p:attrNameLst>
                                      </p:cBhvr>
                                      <p:to>
                                        <p:strVal val="visible"/>
                                      </p:to>
                                    </p:set>
                                    <p:animEffect filter="fade" transition="in">
                                      <p:cBhvr>
                                        <p:cTn dur="1000"/>
                                        <p:tgtEl>
                                          <p:spTgt spid="28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1">
                                            <p:txEl>
                                              <p:pRg end="1" st="1"/>
                                            </p:txEl>
                                          </p:spTgt>
                                        </p:tgtEl>
                                        <p:attrNameLst>
                                          <p:attrName>style.visibility</p:attrName>
                                        </p:attrNameLst>
                                      </p:cBhvr>
                                      <p:to>
                                        <p:strVal val="visible"/>
                                      </p:to>
                                    </p:set>
                                    <p:animEffect filter="fade" transition="in">
                                      <p:cBhvr>
                                        <p:cTn dur="1000"/>
                                        <p:tgtEl>
                                          <p:spTgt spid="28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1">
                                            <p:txEl>
                                              <p:pRg end="2" st="2"/>
                                            </p:txEl>
                                          </p:spTgt>
                                        </p:tgtEl>
                                        <p:attrNameLst>
                                          <p:attrName>style.visibility</p:attrName>
                                        </p:attrNameLst>
                                      </p:cBhvr>
                                      <p:to>
                                        <p:strVal val="visible"/>
                                      </p:to>
                                    </p:set>
                                    <p:animEffect filter="fade" transition="in">
                                      <p:cBhvr>
                                        <p:cTn dur="1000"/>
                                        <p:tgtEl>
                                          <p:spTgt spid="28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1">
                                            <p:txEl>
                                              <p:pRg end="3" st="3"/>
                                            </p:txEl>
                                          </p:spTgt>
                                        </p:tgtEl>
                                        <p:attrNameLst>
                                          <p:attrName>style.visibility</p:attrName>
                                        </p:attrNameLst>
                                      </p:cBhvr>
                                      <p:to>
                                        <p:strVal val="visible"/>
                                      </p:to>
                                    </p:set>
                                    <p:animEffect filter="fade" transition="in">
                                      <p:cBhvr>
                                        <p:cTn dur="1000"/>
                                        <p:tgtEl>
                                          <p:spTgt spid="28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1">
                                            <p:txEl>
                                              <p:pRg end="4" st="4"/>
                                            </p:txEl>
                                          </p:spTgt>
                                        </p:tgtEl>
                                        <p:attrNameLst>
                                          <p:attrName>style.visibility</p:attrName>
                                        </p:attrNameLst>
                                      </p:cBhvr>
                                      <p:to>
                                        <p:strVal val="visible"/>
                                      </p:to>
                                    </p:set>
                                    <p:animEffect filter="fade" transition="in">
                                      <p:cBhvr>
                                        <p:cTn dur="1000"/>
                                        <p:tgtEl>
                                          <p:spTgt spid="28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1">
                                            <p:txEl>
                                              <p:pRg end="5" st="5"/>
                                            </p:txEl>
                                          </p:spTgt>
                                        </p:tgtEl>
                                        <p:attrNameLst>
                                          <p:attrName>style.visibility</p:attrName>
                                        </p:attrNameLst>
                                      </p:cBhvr>
                                      <p:to>
                                        <p:strVal val="visible"/>
                                      </p:to>
                                    </p:set>
                                    <p:animEffect filter="fade" transition="in">
                                      <p:cBhvr>
                                        <p:cTn dur="1000"/>
                                        <p:tgtEl>
                                          <p:spTgt spid="282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6" name="Shape 2826"/>
        <p:cNvGrpSpPr/>
        <p:nvPr/>
      </p:nvGrpSpPr>
      <p:grpSpPr>
        <a:xfrm>
          <a:off x="0" y="0"/>
          <a:ext cx="0" cy="0"/>
          <a:chOff x="0" y="0"/>
          <a:chExt cx="0" cy="0"/>
        </a:xfrm>
      </p:grpSpPr>
      <p:sp>
        <p:nvSpPr>
          <p:cNvPr id="2827" name="Google Shape;2827;gebe1d2d615_1_1308"/>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
        <p:nvSpPr>
          <p:cNvPr id="2828" name="Google Shape;2828;gebe1d2d615_1_1308"/>
          <p:cNvSpPr txBox="1"/>
          <p:nvPr/>
        </p:nvSpPr>
        <p:spPr>
          <a:xfrm>
            <a:off x="567950" y="1094100"/>
            <a:ext cx="6708000" cy="2955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800">
                <a:solidFill>
                  <a:schemeClr val="lt1"/>
                </a:solidFill>
                <a:latin typeface="Montserrat Medium"/>
                <a:ea typeface="Montserrat Medium"/>
                <a:cs typeface="Montserrat Medium"/>
                <a:sym typeface="Montserrat Medium"/>
              </a:rPr>
              <a:t>The fourth moment about the mean is the sum of each value’s deviation from the mean raised to the power of 4, which (the whole sum) is then divided by the number of values.</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800">
                <a:solidFill>
                  <a:schemeClr val="lt1"/>
                </a:solidFill>
                <a:latin typeface="Montserrat Medium"/>
                <a:ea typeface="Montserrat Medium"/>
                <a:cs typeface="Montserrat Medium"/>
                <a:sym typeface="Montserrat Medium"/>
              </a:rPr>
              <a:t>Where X average is the mean and ‘n’ is the number of data points.</a:t>
            </a:r>
            <a:endParaRPr sz="1800">
              <a:solidFill>
                <a:schemeClr val="lt1"/>
              </a:solidFill>
              <a:latin typeface="Montserrat Medium"/>
              <a:ea typeface="Montserrat Medium"/>
              <a:cs typeface="Montserrat Medium"/>
              <a:sym typeface="Montserrat Medium"/>
            </a:endParaRPr>
          </a:p>
        </p:txBody>
      </p:sp>
      <p:pic>
        <p:nvPicPr>
          <p:cNvPr id="2829" name="Google Shape;2829;gebe1d2d615_1_1308"/>
          <p:cNvPicPr preferRelativeResize="0"/>
          <p:nvPr/>
        </p:nvPicPr>
        <p:blipFill rotWithShape="1">
          <a:blip r:embed="rId3">
            <a:alphaModFix/>
          </a:blip>
          <a:srcRect b="-8" l="0" r="0" t="11528"/>
          <a:stretch/>
        </p:blipFill>
        <p:spPr>
          <a:xfrm>
            <a:off x="2206118" y="2594875"/>
            <a:ext cx="2562957" cy="569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8">
                                            <p:txEl>
                                              <p:pRg end="0" st="0"/>
                                            </p:txEl>
                                          </p:spTgt>
                                        </p:tgtEl>
                                        <p:attrNameLst>
                                          <p:attrName>style.visibility</p:attrName>
                                        </p:attrNameLst>
                                      </p:cBhvr>
                                      <p:to>
                                        <p:strVal val="visible"/>
                                      </p:to>
                                    </p:set>
                                    <p:animEffect filter="fade" transition="in">
                                      <p:cBhvr>
                                        <p:cTn dur="1000"/>
                                        <p:tgtEl>
                                          <p:spTgt spid="28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8">
                                            <p:txEl>
                                              <p:pRg end="1" st="1"/>
                                            </p:txEl>
                                          </p:spTgt>
                                        </p:tgtEl>
                                        <p:attrNameLst>
                                          <p:attrName>style.visibility</p:attrName>
                                        </p:attrNameLst>
                                      </p:cBhvr>
                                      <p:to>
                                        <p:strVal val="visible"/>
                                      </p:to>
                                    </p:set>
                                    <p:animEffect filter="fade" transition="in">
                                      <p:cBhvr>
                                        <p:cTn dur="1000"/>
                                        <p:tgtEl>
                                          <p:spTgt spid="28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8">
                                            <p:txEl>
                                              <p:pRg end="2" st="2"/>
                                            </p:txEl>
                                          </p:spTgt>
                                        </p:tgtEl>
                                        <p:attrNameLst>
                                          <p:attrName>style.visibility</p:attrName>
                                        </p:attrNameLst>
                                      </p:cBhvr>
                                      <p:to>
                                        <p:strVal val="visible"/>
                                      </p:to>
                                    </p:set>
                                    <p:animEffect filter="fade" transition="in">
                                      <p:cBhvr>
                                        <p:cTn dur="1000"/>
                                        <p:tgtEl>
                                          <p:spTgt spid="282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3" name="Shape 2833"/>
        <p:cNvGrpSpPr/>
        <p:nvPr/>
      </p:nvGrpSpPr>
      <p:grpSpPr>
        <a:xfrm>
          <a:off x="0" y="0"/>
          <a:ext cx="0" cy="0"/>
          <a:chOff x="0" y="0"/>
          <a:chExt cx="0" cy="0"/>
        </a:xfrm>
      </p:grpSpPr>
      <p:sp>
        <p:nvSpPr>
          <p:cNvPr id="2834" name="Google Shape;2834;gecc61bcdd7_1_209"/>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C01S06L01. Sample Mean and Population Mean</a:t>
            </a:r>
            <a:endParaRPr b="0" sz="2400">
              <a:latin typeface="Montserrat ExtraBold"/>
              <a:ea typeface="Montserrat ExtraBold"/>
              <a:cs typeface="Montserrat ExtraBold"/>
              <a:sym typeface="Montserrat ExtraBold"/>
            </a:endParaRPr>
          </a:p>
        </p:txBody>
      </p:sp>
    </p:spTree>
  </p:cSld>
  <p:clrMapOvr>
    <a:masterClrMapping/>
  </p:clrMapOvr>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8" name="Shape 2838"/>
        <p:cNvGrpSpPr/>
        <p:nvPr/>
      </p:nvGrpSpPr>
      <p:grpSpPr>
        <a:xfrm>
          <a:off x="0" y="0"/>
          <a:ext cx="0" cy="0"/>
          <a:chOff x="0" y="0"/>
          <a:chExt cx="0" cy="0"/>
        </a:xfrm>
      </p:grpSpPr>
      <p:sp>
        <p:nvSpPr>
          <p:cNvPr id="2839" name="Google Shape;2839;gecc61bcdd7_1_213"/>
          <p:cNvSpPr txBox="1"/>
          <p:nvPr>
            <p:ph idx="1" type="body"/>
          </p:nvPr>
        </p:nvSpPr>
        <p:spPr>
          <a:xfrm>
            <a:off x="411875" y="1245700"/>
            <a:ext cx="6649800" cy="1669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Average value of the given numbers or data.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Need to add the total values given in a datasheet and then divide the sum by the total number of values.</a:t>
            </a:r>
            <a:endParaRPr sz="1800">
              <a:latin typeface="Montserrat Medium"/>
              <a:ea typeface="Montserrat Medium"/>
              <a:cs typeface="Montserrat Medium"/>
              <a:sym typeface="Montserrat Medium"/>
            </a:endParaRPr>
          </a:p>
        </p:txBody>
      </p:sp>
      <p:sp>
        <p:nvSpPr>
          <p:cNvPr id="2840" name="Google Shape;2840;gecc61bcdd7_1_213"/>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Mean</a:t>
            </a:r>
            <a:endParaRPr>
              <a:solidFill>
                <a:schemeClr val="lt2"/>
              </a:solidFill>
              <a:latin typeface="Montserrat ExtraBold"/>
              <a:ea typeface="Montserrat ExtraBold"/>
              <a:cs typeface="Montserrat ExtraBold"/>
              <a:sym typeface="Montserrat ExtraBold"/>
            </a:endParaRPr>
          </a:p>
        </p:txBody>
      </p:sp>
      <p:sp>
        <p:nvSpPr>
          <p:cNvPr id="2841" name="Google Shape;2841;gecc61bcdd7_1_213"/>
          <p:cNvSpPr txBox="1"/>
          <p:nvPr/>
        </p:nvSpPr>
        <p:spPr>
          <a:xfrm>
            <a:off x="1734625" y="3037013"/>
            <a:ext cx="378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Montserrat"/>
                <a:ea typeface="Montserrat"/>
                <a:cs typeface="Montserrat"/>
                <a:sym typeface="Montserrat"/>
              </a:rPr>
              <a:t>m = Sum of the given data</a:t>
            </a:r>
            <a:endParaRPr sz="1800">
              <a:solidFill>
                <a:schemeClr val="lt1"/>
              </a:solidFill>
              <a:latin typeface="Montserrat"/>
              <a:ea typeface="Montserrat"/>
              <a:cs typeface="Montserrat"/>
              <a:sym typeface="Montserrat"/>
            </a:endParaRPr>
          </a:p>
        </p:txBody>
      </p:sp>
      <p:sp>
        <p:nvSpPr>
          <p:cNvPr id="2842" name="Google Shape;2842;gecc61bcdd7_1_213"/>
          <p:cNvSpPr txBox="1"/>
          <p:nvPr/>
        </p:nvSpPr>
        <p:spPr>
          <a:xfrm>
            <a:off x="2276200" y="3451925"/>
            <a:ext cx="378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Montserrat"/>
                <a:ea typeface="Montserrat"/>
                <a:cs typeface="Montserrat"/>
                <a:sym typeface="Montserrat"/>
              </a:rPr>
              <a:t>Total number of data</a:t>
            </a:r>
            <a:endParaRPr sz="1800" u="sng">
              <a:solidFill>
                <a:schemeClr val="lt1"/>
              </a:solidFill>
              <a:latin typeface="Montserrat"/>
              <a:ea typeface="Montserrat"/>
              <a:cs typeface="Montserrat"/>
              <a:sym typeface="Montserrat"/>
            </a:endParaRPr>
          </a:p>
        </p:txBody>
      </p:sp>
      <p:cxnSp>
        <p:nvCxnSpPr>
          <p:cNvPr id="2843" name="Google Shape;2843;gecc61bcdd7_1_213"/>
          <p:cNvCxnSpPr/>
          <p:nvPr/>
        </p:nvCxnSpPr>
        <p:spPr>
          <a:xfrm>
            <a:off x="2292100" y="3460125"/>
            <a:ext cx="2556000" cy="105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9">
                                            <p:txEl>
                                              <p:pRg end="0" st="0"/>
                                            </p:txEl>
                                          </p:spTgt>
                                        </p:tgtEl>
                                        <p:attrNameLst>
                                          <p:attrName>style.visibility</p:attrName>
                                        </p:attrNameLst>
                                      </p:cBhvr>
                                      <p:to>
                                        <p:strVal val="visible"/>
                                      </p:to>
                                    </p:set>
                                    <p:animEffect filter="fade" transition="in">
                                      <p:cBhvr>
                                        <p:cTn dur="1000"/>
                                        <p:tgtEl>
                                          <p:spTgt spid="28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9">
                                            <p:txEl>
                                              <p:pRg end="1" st="1"/>
                                            </p:txEl>
                                          </p:spTgt>
                                        </p:tgtEl>
                                        <p:attrNameLst>
                                          <p:attrName>style.visibility</p:attrName>
                                        </p:attrNameLst>
                                      </p:cBhvr>
                                      <p:to>
                                        <p:strVal val="visible"/>
                                      </p:to>
                                    </p:set>
                                    <p:animEffect filter="fade" transition="in">
                                      <p:cBhvr>
                                        <p:cTn dur="1000"/>
                                        <p:tgtEl>
                                          <p:spTgt spid="283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7" name="Shape 2847"/>
        <p:cNvGrpSpPr/>
        <p:nvPr/>
      </p:nvGrpSpPr>
      <p:grpSpPr>
        <a:xfrm>
          <a:off x="0" y="0"/>
          <a:ext cx="0" cy="0"/>
          <a:chOff x="0" y="0"/>
          <a:chExt cx="0" cy="0"/>
        </a:xfrm>
      </p:grpSpPr>
      <p:sp>
        <p:nvSpPr>
          <p:cNvPr id="2848" name="Google Shape;2848;gecc61bcdd7_1_221"/>
          <p:cNvSpPr txBox="1"/>
          <p:nvPr>
            <p:ph idx="1" type="body"/>
          </p:nvPr>
        </p:nvSpPr>
        <p:spPr>
          <a:xfrm>
            <a:off x="411875" y="1078275"/>
            <a:ext cx="6192900" cy="1837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Average value found in the sample.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Represented by the symbol x̄ (X bar).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 sample is a small part of a whole. </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For 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If you work for a polling company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Not going to want to poll over 300 million people.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Fraction of that 300 million.</a:t>
            </a:r>
            <a:endParaRPr sz="1800">
              <a:latin typeface="Montserrat Medium"/>
              <a:ea typeface="Montserrat Medium"/>
              <a:cs typeface="Montserrat Medium"/>
              <a:sym typeface="Montserrat Medium"/>
            </a:endParaRPr>
          </a:p>
        </p:txBody>
      </p:sp>
      <p:sp>
        <p:nvSpPr>
          <p:cNvPr id="2849" name="Google Shape;2849;gecc61bcdd7_1_22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Sample Mean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8">
                                            <p:txEl>
                                              <p:pRg end="0" st="0"/>
                                            </p:txEl>
                                          </p:spTgt>
                                        </p:tgtEl>
                                        <p:attrNameLst>
                                          <p:attrName>style.visibility</p:attrName>
                                        </p:attrNameLst>
                                      </p:cBhvr>
                                      <p:to>
                                        <p:strVal val="visible"/>
                                      </p:to>
                                    </p:set>
                                    <p:animEffect filter="fade" transition="in">
                                      <p:cBhvr>
                                        <p:cTn dur="1000"/>
                                        <p:tgtEl>
                                          <p:spTgt spid="28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8">
                                            <p:txEl>
                                              <p:pRg end="1" st="1"/>
                                            </p:txEl>
                                          </p:spTgt>
                                        </p:tgtEl>
                                        <p:attrNameLst>
                                          <p:attrName>style.visibility</p:attrName>
                                        </p:attrNameLst>
                                      </p:cBhvr>
                                      <p:to>
                                        <p:strVal val="visible"/>
                                      </p:to>
                                    </p:set>
                                    <p:animEffect filter="fade" transition="in">
                                      <p:cBhvr>
                                        <p:cTn dur="1000"/>
                                        <p:tgtEl>
                                          <p:spTgt spid="28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8">
                                            <p:txEl>
                                              <p:pRg end="2" st="2"/>
                                            </p:txEl>
                                          </p:spTgt>
                                        </p:tgtEl>
                                        <p:attrNameLst>
                                          <p:attrName>style.visibility</p:attrName>
                                        </p:attrNameLst>
                                      </p:cBhvr>
                                      <p:to>
                                        <p:strVal val="visible"/>
                                      </p:to>
                                    </p:set>
                                    <p:animEffect filter="fade" transition="in">
                                      <p:cBhvr>
                                        <p:cTn dur="1000"/>
                                        <p:tgtEl>
                                          <p:spTgt spid="28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8">
                                            <p:txEl>
                                              <p:pRg end="3" st="3"/>
                                            </p:txEl>
                                          </p:spTgt>
                                        </p:tgtEl>
                                        <p:attrNameLst>
                                          <p:attrName>style.visibility</p:attrName>
                                        </p:attrNameLst>
                                      </p:cBhvr>
                                      <p:to>
                                        <p:strVal val="visible"/>
                                      </p:to>
                                    </p:set>
                                    <p:animEffect filter="fade" transition="in">
                                      <p:cBhvr>
                                        <p:cTn dur="1000"/>
                                        <p:tgtEl>
                                          <p:spTgt spid="284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8">
                                            <p:txEl>
                                              <p:pRg end="4" st="4"/>
                                            </p:txEl>
                                          </p:spTgt>
                                        </p:tgtEl>
                                        <p:attrNameLst>
                                          <p:attrName>style.visibility</p:attrName>
                                        </p:attrNameLst>
                                      </p:cBhvr>
                                      <p:to>
                                        <p:strVal val="visible"/>
                                      </p:to>
                                    </p:set>
                                    <p:animEffect filter="fade" transition="in">
                                      <p:cBhvr>
                                        <p:cTn dur="1000"/>
                                        <p:tgtEl>
                                          <p:spTgt spid="284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8">
                                            <p:txEl>
                                              <p:pRg end="5" st="5"/>
                                            </p:txEl>
                                          </p:spTgt>
                                        </p:tgtEl>
                                        <p:attrNameLst>
                                          <p:attrName>style.visibility</p:attrName>
                                        </p:attrNameLst>
                                      </p:cBhvr>
                                      <p:to>
                                        <p:strVal val="visible"/>
                                      </p:to>
                                    </p:set>
                                    <p:animEffect filter="fade" transition="in">
                                      <p:cBhvr>
                                        <p:cTn dur="1000"/>
                                        <p:tgtEl>
                                          <p:spTgt spid="284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8">
                                            <p:txEl>
                                              <p:pRg end="6" st="6"/>
                                            </p:txEl>
                                          </p:spTgt>
                                        </p:tgtEl>
                                        <p:attrNameLst>
                                          <p:attrName>style.visibility</p:attrName>
                                        </p:attrNameLst>
                                      </p:cBhvr>
                                      <p:to>
                                        <p:strVal val="visible"/>
                                      </p:to>
                                    </p:set>
                                    <p:animEffect filter="fade" transition="in">
                                      <p:cBhvr>
                                        <p:cTn dur="1000"/>
                                        <p:tgtEl>
                                          <p:spTgt spid="284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3" name="Shape 2853"/>
        <p:cNvGrpSpPr/>
        <p:nvPr/>
      </p:nvGrpSpPr>
      <p:grpSpPr>
        <a:xfrm>
          <a:off x="0" y="0"/>
          <a:ext cx="0" cy="0"/>
          <a:chOff x="0" y="0"/>
          <a:chExt cx="0" cy="0"/>
        </a:xfrm>
      </p:grpSpPr>
      <p:sp>
        <p:nvSpPr>
          <p:cNvPr id="2854" name="Google Shape;2854;gecc61bcdd7_1_226"/>
          <p:cNvSpPr txBox="1"/>
          <p:nvPr>
            <p:ph idx="1" type="body"/>
          </p:nvPr>
        </p:nvSpPr>
        <p:spPr>
          <a:xfrm>
            <a:off x="365875" y="1151050"/>
            <a:ext cx="6564900" cy="3240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Allows us to estimate.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Sample mean for the food example was 3500 per year.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Would get a very similar figure if you surveyed all 300 million people.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Sample mean is a way of saving a lot of time and money.</a:t>
            </a:r>
            <a:endParaRPr sz="1800">
              <a:latin typeface="Montserrat Medium"/>
              <a:ea typeface="Montserrat Medium"/>
              <a:cs typeface="Montserrat Medium"/>
              <a:sym typeface="Montserrat Medium"/>
            </a:endParaRPr>
          </a:p>
        </p:txBody>
      </p:sp>
      <p:sp>
        <p:nvSpPr>
          <p:cNvPr id="2855" name="Google Shape;2855;gecc61bcdd7_1_22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Sample Mean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4">
                                            <p:txEl>
                                              <p:pRg end="0" st="0"/>
                                            </p:txEl>
                                          </p:spTgt>
                                        </p:tgtEl>
                                        <p:attrNameLst>
                                          <p:attrName>style.visibility</p:attrName>
                                        </p:attrNameLst>
                                      </p:cBhvr>
                                      <p:to>
                                        <p:strVal val="visible"/>
                                      </p:to>
                                    </p:set>
                                    <p:animEffect filter="fade" transition="in">
                                      <p:cBhvr>
                                        <p:cTn dur="1000"/>
                                        <p:tgtEl>
                                          <p:spTgt spid="28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4">
                                            <p:txEl>
                                              <p:pRg end="1" st="1"/>
                                            </p:txEl>
                                          </p:spTgt>
                                        </p:tgtEl>
                                        <p:attrNameLst>
                                          <p:attrName>style.visibility</p:attrName>
                                        </p:attrNameLst>
                                      </p:cBhvr>
                                      <p:to>
                                        <p:strVal val="visible"/>
                                      </p:to>
                                    </p:set>
                                    <p:animEffect filter="fade" transition="in">
                                      <p:cBhvr>
                                        <p:cTn dur="1000"/>
                                        <p:tgtEl>
                                          <p:spTgt spid="28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4">
                                            <p:txEl>
                                              <p:pRg end="2" st="2"/>
                                            </p:txEl>
                                          </p:spTgt>
                                        </p:tgtEl>
                                        <p:attrNameLst>
                                          <p:attrName>style.visibility</p:attrName>
                                        </p:attrNameLst>
                                      </p:cBhvr>
                                      <p:to>
                                        <p:strVal val="visible"/>
                                      </p:to>
                                    </p:set>
                                    <p:animEffect filter="fade" transition="in">
                                      <p:cBhvr>
                                        <p:cTn dur="1000"/>
                                        <p:tgtEl>
                                          <p:spTgt spid="28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4">
                                            <p:txEl>
                                              <p:pRg end="3" st="3"/>
                                            </p:txEl>
                                          </p:spTgt>
                                        </p:tgtEl>
                                        <p:attrNameLst>
                                          <p:attrName>style.visibility</p:attrName>
                                        </p:attrNameLst>
                                      </p:cBhvr>
                                      <p:to>
                                        <p:strVal val="visible"/>
                                      </p:to>
                                    </p:set>
                                    <p:animEffect filter="fade" transition="in">
                                      <p:cBhvr>
                                        <p:cTn dur="1000"/>
                                        <p:tgtEl>
                                          <p:spTgt spid="285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9" name="Shape 2859"/>
        <p:cNvGrpSpPr/>
        <p:nvPr/>
      </p:nvGrpSpPr>
      <p:grpSpPr>
        <a:xfrm>
          <a:off x="0" y="0"/>
          <a:ext cx="0" cy="0"/>
          <a:chOff x="0" y="0"/>
          <a:chExt cx="0" cy="0"/>
        </a:xfrm>
      </p:grpSpPr>
      <p:sp>
        <p:nvSpPr>
          <p:cNvPr id="2860" name="Google Shape;2860;gecc61bcdd7_1_231"/>
          <p:cNvSpPr txBox="1"/>
          <p:nvPr>
            <p:ph idx="1" type="body"/>
          </p:nvPr>
        </p:nvSpPr>
        <p:spPr>
          <a:xfrm>
            <a:off x="513150" y="1151050"/>
            <a:ext cx="5502600" cy="3240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x̄ = ( Σ xi ) / n</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Here,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x̄ stands for sample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Summation = notation which means “add up”,</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xi represents each data point of sample,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 = total number of data points in sample.</a:t>
            </a:r>
            <a:endParaRPr sz="1800">
              <a:latin typeface="Montserrat Medium"/>
              <a:ea typeface="Montserrat Medium"/>
              <a:cs typeface="Montserrat Medium"/>
              <a:sym typeface="Montserrat Medium"/>
            </a:endParaRPr>
          </a:p>
        </p:txBody>
      </p:sp>
      <p:sp>
        <p:nvSpPr>
          <p:cNvPr id="2861" name="Google Shape;2861;gecc61bcdd7_1_23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0">
                                            <p:txEl>
                                              <p:pRg end="0" st="0"/>
                                            </p:txEl>
                                          </p:spTgt>
                                        </p:tgtEl>
                                        <p:attrNameLst>
                                          <p:attrName>style.visibility</p:attrName>
                                        </p:attrNameLst>
                                      </p:cBhvr>
                                      <p:to>
                                        <p:strVal val="visible"/>
                                      </p:to>
                                    </p:set>
                                    <p:animEffect filter="fade" transition="in">
                                      <p:cBhvr>
                                        <p:cTn dur="1000"/>
                                        <p:tgtEl>
                                          <p:spTgt spid="28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0">
                                            <p:txEl>
                                              <p:pRg end="1" st="1"/>
                                            </p:txEl>
                                          </p:spTgt>
                                        </p:tgtEl>
                                        <p:attrNameLst>
                                          <p:attrName>style.visibility</p:attrName>
                                        </p:attrNameLst>
                                      </p:cBhvr>
                                      <p:to>
                                        <p:strVal val="visible"/>
                                      </p:to>
                                    </p:set>
                                    <p:animEffect filter="fade" transition="in">
                                      <p:cBhvr>
                                        <p:cTn dur="1000"/>
                                        <p:tgtEl>
                                          <p:spTgt spid="28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0">
                                            <p:txEl>
                                              <p:pRg end="2" st="2"/>
                                            </p:txEl>
                                          </p:spTgt>
                                        </p:tgtEl>
                                        <p:attrNameLst>
                                          <p:attrName>style.visibility</p:attrName>
                                        </p:attrNameLst>
                                      </p:cBhvr>
                                      <p:to>
                                        <p:strVal val="visible"/>
                                      </p:to>
                                    </p:set>
                                    <p:animEffect filter="fade" transition="in">
                                      <p:cBhvr>
                                        <p:cTn dur="1000"/>
                                        <p:tgtEl>
                                          <p:spTgt spid="28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0">
                                            <p:txEl>
                                              <p:pRg end="3" st="3"/>
                                            </p:txEl>
                                          </p:spTgt>
                                        </p:tgtEl>
                                        <p:attrNameLst>
                                          <p:attrName>style.visibility</p:attrName>
                                        </p:attrNameLst>
                                      </p:cBhvr>
                                      <p:to>
                                        <p:strVal val="visible"/>
                                      </p:to>
                                    </p:set>
                                    <p:animEffect filter="fade" transition="in">
                                      <p:cBhvr>
                                        <p:cTn dur="1000"/>
                                        <p:tgtEl>
                                          <p:spTgt spid="28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0">
                                            <p:txEl>
                                              <p:pRg end="4" st="4"/>
                                            </p:txEl>
                                          </p:spTgt>
                                        </p:tgtEl>
                                        <p:attrNameLst>
                                          <p:attrName>style.visibility</p:attrName>
                                        </p:attrNameLst>
                                      </p:cBhvr>
                                      <p:to>
                                        <p:strVal val="visible"/>
                                      </p:to>
                                    </p:set>
                                    <p:animEffect filter="fade" transition="in">
                                      <p:cBhvr>
                                        <p:cTn dur="1000"/>
                                        <p:tgtEl>
                                          <p:spTgt spid="286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0">
                                            <p:txEl>
                                              <p:pRg end="5" st="5"/>
                                            </p:txEl>
                                          </p:spTgt>
                                        </p:tgtEl>
                                        <p:attrNameLst>
                                          <p:attrName>style.visibility</p:attrName>
                                        </p:attrNameLst>
                                      </p:cBhvr>
                                      <p:to>
                                        <p:strVal val="visible"/>
                                      </p:to>
                                    </p:set>
                                    <p:animEffect filter="fade" transition="in">
                                      <p:cBhvr>
                                        <p:cTn dur="1000"/>
                                        <p:tgtEl>
                                          <p:spTgt spid="286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5" name="Shape 2865"/>
        <p:cNvGrpSpPr/>
        <p:nvPr/>
      </p:nvGrpSpPr>
      <p:grpSpPr>
        <a:xfrm>
          <a:off x="0" y="0"/>
          <a:ext cx="0" cy="0"/>
          <a:chOff x="0" y="0"/>
          <a:chExt cx="0" cy="0"/>
        </a:xfrm>
      </p:grpSpPr>
      <p:sp>
        <p:nvSpPr>
          <p:cNvPr id="2866" name="Google Shape;2866;gecc61bcdd7_1_236"/>
          <p:cNvSpPr txBox="1"/>
          <p:nvPr>
            <p:ph idx="1" type="body"/>
          </p:nvPr>
        </p:nvSpPr>
        <p:spPr>
          <a:xfrm>
            <a:off x="513150" y="1456950"/>
            <a:ext cx="5502600" cy="293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Calculate the sample mean for the sample 78, 89, 93, 95, 88, 78, 95.</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Sum of the sample is 616. And the number of sample points is 7.</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x̄ = 616/7 = 88.</a:t>
            </a:r>
            <a:endParaRPr sz="1800">
              <a:latin typeface="Montserrat Medium"/>
              <a:ea typeface="Montserrat Medium"/>
              <a:cs typeface="Montserrat Medium"/>
              <a:sym typeface="Montserrat Medium"/>
            </a:endParaRPr>
          </a:p>
        </p:txBody>
      </p:sp>
      <p:sp>
        <p:nvSpPr>
          <p:cNvPr id="2867" name="Google Shape;2867;gecc61bcdd7_1_23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6">
                                            <p:txEl>
                                              <p:pRg end="0" st="0"/>
                                            </p:txEl>
                                          </p:spTgt>
                                        </p:tgtEl>
                                        <p:attrNameLst>
                                          <p:attrName>style.visibility</p:attrName>
                                        </p:attrNameLst>
                                      </p:cBhvr>
                                      <p:to>
                                        <p:strVal val="visible"/>
                                      </p:to>
                                    </p:set>
                                    <p:animEffect filter="fade" transition="in">
                                      <p:cBhvr>
                                        <p:cTn dur="1000"/>
                                        <p:tgtEl>
                                          <p:spTgt spid="28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6">
                                            <p:txEl>
                                              <p:pRg end="1" st="1"/>
                                            </p:txEl>
                                          </p:spTgt>
                                        </p:tgtEl>
                                        <p:attrNameLst>
                                          <p:attrName>style.visibility</p:attrName>
                                        </p:attrNameLst>
                                      </p:cBhvr>
                                      <p:to>
                                        <p:strVal val="visible"/>
                                      </p:to>
                                    </p:set>
                                    <p:animEffect filter="fade" transition="in">
                                      <p:cBhvr>
                                        <p:cTn dur="1000"/>
                                        <p:tgtEl>
                                          <p:spTgt spid="28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6">
                                            <p:txEl>
                                              <p:pRg end="2" st="2"/>
                                            </p:txEl>
                                          </p:spTgt>
                                        </p:tgtEl>
                                        <p:attrNameLst>
                                          <p:attrName>style.visibility</p:attrName>
                                        </p:attrNameLst>
                                      </p:cBhvr>
                                      <p:to>
                                        <p:strVal val="visible"/>
                                      </p:to>
                                    </p:set>
                                    <p:animEffect filter="fade" transition="in">
                                      <p:cBhvr>
                                        <p:cTn dur="1000"/>
                                        <p:tgtEl>
                                          <p:spTgt spid="286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1" name="Shape 2871"/>
        <p:cNvGrpSpPr/>
        <p:nvPr/>
      </p:nvGrpSpPr>
      <p:grpSpPr>
        <a:xfrm>
          <a:off x="0" y="0"/>
          <a:ext cx="0" cy="0"/>
          <a:chOff x="0" y="0"/>
          <a:chExt cx="0" cy="0"/>
        </a:xfrm>
      </p:grpSpPr>
      <p:sp>
        <p:nvSpPr>
          <p:cNvPr id="2872" name="Google Shape;2872;gecc61bcdd7_1_241"/>
          <p:cNvSpPr txBox="1"/>
          <p:nvPr>
            <p:ph idx="1" type="body"/>
          </p:nvPr>
        </p:nvSpPr>
        <p:spPr>
          <a:xfrm>
            <a:off x="513150" y="1257100"/>
            <a:ext cx="5681400" cy="313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Average of a group characteristic.</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Group could be a person, item, or thing.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 characteristic is an item of interest.</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For 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School of 1,013 students, average GPA is 3.1.</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On average, 25 Kg.</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Represented by the symbol mu (μ).</a:t>
            </a:r>
            <a:endParaRPr sz="1800">
              <a:latin typeface="Montserrat Medium"/>
              <a:ea typeface="Montserrat Medium"/>
              <a:cs typeface="Montserrat Medium"/>
              <a:sym typeface="Montserrat Medium"/>
            </a:endParaRPr>
          </a:p>
        </p:txBody>
      </p:sp>
      <p:sp>
        <p:nvSpPr>
          <p:cNvPr id="2873" name="Google Shape;2873;gecc61bcdd7_1_24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Population Mean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2">
                                            <p:txEl>
                                              <p:pRg end="0" st="0"/>
                                            </p:txEl>
                                          </p:spTgt>
                                        </p:tgtEl>
                                        <p:attrNameLst>
                                          <p:attrName>style.visibility</p:attrName>
                                        </p:attrNameLst>
                                      </p:cBhvr>
                                      <p:to>
                                        <p:strVal val="visible"/>
                                      </p:to>
                                    </p:set>
                                    <p:animEffect filter="fade" transition="in">
                                      <p:cBhvr>
                                        <p:cTn dur="1000"/>
                                        <p:tgtEl>
                                          <p:spTgt spid="28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2">
                                            <p:txEl>
                                              <p:pRg end="1" st="1"/>
                                            </p:txEl>
                                          </p:spTgt>
                                        </p:tgtEl>
                                        <p:attrNameLst>
                                          <p:attrName>style.visibility</p:attrName>
                                        </p:attrNameLst>
                                      </p:cBhvr>
                                      <p:to>
                                        <p:strVal val="visible"/>
                                      </p:to>
                                    </p:set>
                                    <p:animEffect filter="fade" transition="in">
                                      <p:cBhvr>
                                        <p:cTn dur="1000"/>
                                        <p:tgtEl>
                                          <p:spTgt spid="28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2">
                                            <p:txEl>
                                              <p:pRg end="2" st="2"/>
                                            </p:txEl>
                                          </p:spTgt>
                                        </p:tgtEl>
                                        <p:attrNameLst>
                                          <p:attrName>style.visibility</p:attrName>
                                        </p:attrNameLst>
                                      </p:cBhvr>
                                      <p:to>
                                        <p:strVal val="visible"/>
                                      </p:to>
                                    </p:set>
                                    <p:animEffect filter="fade" transition="in">
                                      <p:cBhvr>
                                        <p:cTn dur="1000"/>
                                        <p:tgtEl>
                                          <p:spTgt spid="28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2">
                                            <p:txEl>
                                              <p:pRg end="3" st="3"/>
                                            </p:txEl>
                                          </p:spTgt>
                                        </p:tgtEl>
                                        <p:attrNameLst>
                                          <p:attrName>style.visibility</p:attrName>
                                        </p:attrNameLst>
                                      </p:cBhvr>
                                      <p:to>
                                        <p:strVal val="visible"/>
                                      </p:to>
                                    </p:set>
                                    <p:animEffect filter="fade" transition="in">
                                      <p:cBhvr>
                                        <p:cTn dur="1000"/>
                                        <p:tgtEl>
                                          <p:spTgt spid="28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2">
                                            <p:txEl>
                                              <p:pRg end="4" st="4"/>
                                            </p:txEl>
                                          </p:spTgt>
                                        </p:tgtEl>
                                        <p:attrNameLst>
                                          <p:attrName>style.visibility</p:attrName>
                                        </p:attrNameLst>
                                      </p:cBhvr>
                                      <p:to>
                                        <p:strVal val="visible"/>
                                      </p:to>
                                    </p:set>
                                    <p:animEffect filter="fade" transition="in">
                                      <p:cBhvr>
                                        <p:cTn dur="1000"/>
                                        <p:tgtEl>
                                          <p:spTgt spid="28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2">
                                            <p:txEl>
                                              <p:pRg end="5" st="5"/>
                                            </p:txEl>
                                          </p:spTgt>
                                        </p:tgtEl>
                                        <p:attrNameLst>
                                          <p:attrName>style.visibility</p:attrName>
                                        </p:attrNameLst>
                                      </p:cBhvr>
                                      <p:to>
                                        <p:strVal val="visible"/>
                                      </p:to>
                                    </p:set>
                                    <p:animEffect filter="fade" transition="in">
                                      <p:cBhvr>
                                        <p:cTn dur="1000"/>
                                        <p:tgtEl>
                                          <p:spTgt spid="287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2">
                                            <p:txEl>
                                              <p:pRg end="6" st="6"/>
                                            </p:txEl>
                                          </p:spTgt>
                                        </p:tgtEl>
                                        <p:attrNameLst>
                                          <p:attrName>style.visibility</p:attrName>
                                        </p:attrNameLst>
                                      </p:cBhvr>
                                      <p:to>
                                        <p:strVal val="visible"/>
                                      </p:to>
                                    </p:set>
                                    <p:animEffect filter="fade" transition="in">
                                      <p:cBhvr>
                                        <p:cTn dur="1000"/>
                                        <p:tgtEl>
                                          <p:spTgt spid="287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7" name="Shape 2877"/>
        <p:cNvGrpSpPr/>
        <p:nvPr/>
      </p:nvGrpSpPr>
      <p:grpSpPr>
        <a:xfrm>
          <a:off x="0" y="0"/>
          <a:ext cx="0" cy="0"/>
          <a:chOff x="0" y="0"/>
          <a:chExt cx="0" cy="0"/>
        </a:xfrm>
      </p:grpSpPr>
      <p:sp>
        <p:nvSpPr>
          <p:cNvPr id="2878" name="Google Shape;2878;gecc61bcdd7_1_246"/>
          <p:cNvSpPr txBox="1"/>
          <p:nvPr>
            <p:ph idx="1" type="body"/>
          </p:nvPr>
        </p:nvSpPr>
        <p:spPr>
          <a:xfrm>
            <a:off x="450050" y="1120375"/>
            <a:ext cx="5975700" cy="313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Calculate the population mean. </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For 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There are a total of 100,000 people.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Calculate the population mean to find the average age.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Calculate the sample mean.</a:t>
            </a:r>
            <a:endParaRPr sz="1800">
              <a:latin typeface="Montserrat Medium"/>
              <a:ea typeface="Montserrat Medium"/>
              <a:cs typeface="Montserrat Medium"/>
              <a:sym typeface="Montserrat Medium"/>
            </a:endParaRPr>
          </a:p>
        </p:txBody>
      </p:sp>
      <p:sp>
        <p:nvSpPr>
          <p:cNvPr id="2879" name="Google Shape;2879;gecc61bcdd7_1_24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Population Mean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8">
                                            <p:txEl>
                                              <p:pRg end="0" st="0"/>
                                            </p:txEl>
                                          </p:spTgt>
                                        </p:tgtEl>
                                        <p:attrNameLst>
                                          <p:attrName>style.visibility</p:attrName>
                                        </p:attrNameLst>
                                      </p:cBhvr>
                                      <p:to>
                                        <p:strVal val="visible"/>
                                      </p:to>
                                    </p:set>
                                    <p:animEffect filter="fade" transition="in">
                                      <p:cBhvr>
                                        <p:cTn dur="1000"/>
                                        <p:tgtEl>
                                          <p:spTgt spid="28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8">
                                            <p:txEl>
                                              <p:pRg end="1" st="1"/>
                                            </p:txEl>
                                          </p:spTgt>
                                        </p:tgtEl>
                                        <p:attrNameLst>
                                          <p:attrName>style.visibility</p:attrName>
                                        </p:attrNameLst>
                                      </p:cBhvr>
                                      <p:to>
                                        <p:strVal val="visible"/>
                                      </p:to>
                                    </p:set>
                                    <p:animEffect filter="fade" transition="in">
                                      <p:cBhvr>
                                        <p:cTn dur="1000"/>
                                        <p:tgtEl>
                                          <p:spTgt spid="28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8">
                                            <p:txEl>
                                              <p:pRg end="2" st="2"/>
                                            </p:txEl>
                                          </p:spTgt>
                                        </p:tgtEl>
                                        <p:attrNameLst>
                                          <p:attrName>style.visibility</p:attrName>
                                        </p:attrNameLst>
                                      </p:cBhvr>
                                      <p:to>
                                        <p:strVal val="visible"/>
                                      </p:to>
                                    </p:set>
                                    <p:animEffect filter="fade" transition="in">
                                      <p:cBhvr>
                                        <p:cTn dur="1000"/>
                                        <p:tgtEl>
                                          <p:spTgt spid="28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8">
                                            <p:txEl>
                                              <p:pRg end="3" st="3"/>
                                            </p:txEl>
                                          </p:spTgt>
                                        </p:tgtEl>
                                        <p:attrNameLst>
                                          <p:attrName>style.visibility</p:attrName>
                                        </p:attrNameLst>
                                      </p:cBhvr>
                                      <p:to>
                                        <p:strVal val="visible"/>
                                      </p:to>
                                    </p:set>
                                    <p:animEffect filter="fade" transition="in">
                                      <p:cBhvr>
                                        <p:cTn dur="1000"/>
                                        <p:tgtEl>
                                          <p:spTgt spid="28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8">
                                            <p:txEl>
                                              <p:pRg end="4" st="4"/>
                                            </p:txEl>
                                          </p:spTgt>
                                        </p:tgtEl>
                                        <p:attrNameLst>
                                          <p:attrName>style.visibility</p:attrName>
                                        </p:attrNameLst>
                                      </p:cBhvr>
                                      <p:to>
                                        <p:strVal val="visible"/>
                                      </p:to>
                                    </p:set>
                                    <p:animEffect filter="fade" transition="in">
                                      <p:cBhvr>
                                        <p:cTn dur="1000"/>
                                        <p:tgtEl>
                                          <p:spTgt spid="287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
          <p:cNvSpPr txBox="1"/>
          <p:nvPr>
            <p:ph idx="1" type="body"/>
          </p:nvPr>
        </p:nvSpPr>
        <p:spPr>
          <a:xfrm>
            <a:off x="918400" y="1285875"/>
            <a:ext cx="5300100" cy="3576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The statistics is involved are </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Actuarial Science</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Astrostatistics</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Machine Learning</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Economics</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Accounting</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Banking, etc.</a:t>
            </a:r>
            <a:endParaRPr sz="1800">
              <a:latin typeface="Montserrat Medium"/>
              <a:ea typeface="Montserrat Medium"/>
              <a:cs typeface="Montserrat Medium"/>
              <a:sym typeface="Montserrat Medium"/>
            </a:endParaRPr>
          </a:p>
        </p:txBody>
      </p:sp>
      <p:sp>
        <p:nvSpPr>
          <p:cNvPr id="331" name="Google Shape;331;p3"/>
          <p:cNvSpPr txBox="1"/>
          <p:nvPr>
            <p:ph type="title"/>
          </p:nvPr>
        </p:nvSpPr>
        <p:spPr>
          <a:xfrm>
            <a:off x="576850" y="485200"/>
            <a:ext cx="5735700" cy="5898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Statistics and Probability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animEffect filter="fade" transition="in">
                                      <p:cBhvr>
                                        <p:cTn dur="1000"/>
                                        <p:tgtEl>
                                          <p:spTgt spid="3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1" st="1"/>
                                            </p:txEl>
                                          </p:spTgt>
                                        </p:tgtEl>
                                        <p:attrNameLst>
                                          <p:attrName>style.visibility</p:attrName>
                                        </p:attrNameLst>
                                      </p:cBhvr>
                                      <p:to>
                                        <p:strVal val="visible"/>
                                      </p:to>
                                    </p:set>
                                    <p:animEffect filter="fade" transition="in">
                                      <p:cBhvr>
                                        <p:cTn dur="1000"/>
                                        <p:tgtEl>
                                          <p:spTgt spid="3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2" st="2"/>
                                            </p:txEl>
                                          </p:spTgt>
                                        </p:tgtEl>
                                        <p:attrNameLst>
                                          <p:attrName>style.visibility</p:attrName>
                                        </p:attrNameLst>
                                      </p:cBhvr>
                                      <p:to>
                                        <p:strVal val="visible"/>
                                      </p:to>
                                    </p:set>
                                    <p:animEffect filter="fade" transition="in">
                                      <p:cBhvr>
                                        <p:cTn dur="1000"/>
                                        <p:tgtEl>
                                          <p:spTgt spid="3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3" st="3"/>
                                            </p:txEl>
                                          </p:spTgt>
                                        </p:tgtEl>
                                        <p:attrNameLst>
                                          <p:attrName>style.visibility</p:attrName>
                                        </p:attrNameLst>
                                      </p:cBhvr>
                                      <p:to>
                                        <p:strVal val="visible"/>
                                      </p:to>
                                    </p:set>
                                    <p:animEffect filter="fade" transition="in">
                                      <p:cBhvr>
                                        <p:cTn dur="1000"/>
                                        <p:tgtEl>
                                          <p:spTgt spid="3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4" st="4"/>
                                            </p:txEl>
                                          </p:spTgt>
                                        </p:tgtEl>
                                        <p:attrNameLst>
                                          <p:attrName>style.visibility</p:attrName>
                                        </p:attrNameLst>
                                      </p:cBhvr>
                                      <p:to>
                                        <p:strVal val="visible"/>
                                      </p:to>
                                    </p:set>
                                    <p:animEffect filter="fade" transition="in">
                                      <p:cBhvr>
                                        <p:cTn dur="1000"/>
                                        <p:tgtEl>
                                          <p:spTgt spid="33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5" st="5"/>
                                            </p:txEl>
                                          </p:spTgt>
                                        </p:tgtEl>
                                        <p:attrNameLst>
                                          <p:attrName>style.visibility</p:attrName>
                                        </p:attrNameLst>
                                      </p:cBhvr>
                                      <p:to>
                                        <p:strVal val="visible"/>
                                      </p:to>
                                    </p:set>
                                    <p:animEffect filter="fade" transition="in">
                                      <p:cBhvr>
                                        <p:cTn dur="1000"/>
                                        <p:tgtEl>
                                          <p:spTgt spid="33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6" st="6"/>
                                            </p:txEl>
                                          </p:spTgt>
                                        </p:tgtEl>
                                        <p:attrNameLst>
                                          <p:attrName>style.visibility</p:attrName>
                                        </p:attrNameLst>
                                      </p:cBhvr>
                                      <p:to>
                                        <p:strVal val="visible"/>
                                      </p:to>
                                    </p:set>
                                    <p:animEffect filter="fade" transition="in">
                                      <p:cBhvr>
                                        <p:cTn dur="1000"/>
                                        <p:tgtEl>
                                          <p:spTgt spid="33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e672268506_0_251"/>
          <p:cNvSpPr txBox="1"/>
          <p:nvPr>
            <p:ph idx="1" type="body"/>
          </p:nvPr>
        </p:nvSpPr>
        <p:spPr>
          <a:xfrm>
            <a:off x="828000" y="1095000"/>
            <a:ext cx="5450700" cy="33054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100"/>
              </a:spcBef>
              <a:spcAft>
                <a:spcPts val="0"/>
              </a:spcAft>
              <a:buSzPts val="1700"/>
              <a:buFont typeface="Montserrat Medium"/>
              <a:buChar char="●"/>
            </a:pPr>
            <a:r>
              <a:rPr lang="en-GB" sz="1700">
                <a:latin typeface="Montserrat Medium"/>
                <a:ea typeface="Montserrat Medium"/>
                <a:cs typeface="Montserrat Medium"/>
                <a:sym typeface="Montserrat Medium"/>
              </a:rPr>
              <a:t>When a dice is thrown, what is the probability to roll a ‘3’?</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a:buChar char="●"/>
            </a:pPr>
            <a:r>
              <a:rPr b="1" lang="en-GB" sz="1700">
                <a:latin typeface="Montserrat"/>
                <a:ea typeface="Montserrat"/>
                <a:cs typeface="Montserrat"/>
                <a:sym typeface="Montserrat"/>
              </a:rPr>
              <a:t>Six possible outcomes:</a:t>
            </a:r>
            <a:endParaRPr b="1" sz="1700">
              <a:latin typeface="Montserrat"/>
              <a:ea typeface="Montserrat"/>
              <a:cs typeface="Montserrat"/>
              <a:sym typeface="Montserrat"/>
            </a:endParaRPr>
          </a:p>
          <a:p>
            <a:pPr indent="-336550" lvl="1" marL="9144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1, 2, 3, 4, 5, 6.</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Possible outcomes to roll ‘3’ with a dice is 1 and total number of possible outcomes is 6.</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By substituting the values, we get the probability to roll ‘3’ is 1/6. </a:t>
            </a:r>
            <a:endParaRPr sz="1700">
              <a:latin typeface="Montserrat Medium"/>
              <a:ea typeface="Montserrat Medium"/>
              <a:cs typeface="Montserrat Medium"/>
              <a:sym typeface="Montserrat Medium"/>
            </a:endParaRPr>
          </a:p>
        </p:txBody>
      </p:sp>
      <p:sp>
        <p:nvSpPr>
          <p:cNvPr id="545" name="Google Shape;545;ge672268506_0_251"/>
          <p:cNvSpPr txBox="1"/>
          <p:nvPr>
            <p:ph type="title"/>
          </p:nvPr>
        </p:nvSpPr>
        <p:spPr>
          <a:xfrm>
            <a:off x="396000" y="394800"/>
            <a:ext cx="7671000" cy="5295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One more 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xEl>
                                              <p:pRg end="0" st="0"/>
                                            </p:txEl>
                                          </p:spTgt>
                                        </p:tgtEl>
                                        <p:attrNameLst>
                                          <p:attrName>style.visibility</p:attrName>
                                        </p:attrNameLst>
                                      </p:cBhvr>
                                      <p:to>
                                        <p:strVal val="visible"/>
                                      </p:to>
                                    </p:set>
                                    <p:animEffect filter="fade" transition="in">
                                      <p:cBhvr>
                                        <p:cTn dur="1000"/>
                                        <p:tgtEl>
                                          <p:spTgt spid="5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xEl>
                                              <p:pRg end="1" st="1"/>
                                            </p:txEl>
                                          </p:spTgt>
                                        </p:tgtEl>
                                        <p:attrNameLst>
                                          <p:attrName>style.visibility</p:attrName>
                                        </p:attrNameLst>
                                      </p:cBhvr>
                                      <p:to>
                                        <p:strVal val="visible"/>
                                      </p:to>
                                    </p:set>
                                    <p:animEffect filter="fade" transition="in">
                                      <p:cBhvr>
                                        <p:cTn dur="1000"/>
                                        <p:tgtEl>
                                          <p:spTgt spid="5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xEl>
                                              <p:pRg end="2" st="2"/>
                                            </p:txEl>
                                          </p:spTgt>
                                        </p:tgtEl>
                                        <p:attrNameLst>
                                          <p:attrName>style.visibility</p:attrName>
                                        </p:attrNameLst>
                                      </p:cBhvr>
                                      <p:to>
                                        <p:strVal val="visible"/>
                                      </p:to>
                                    </p:set>
                                    <p:animEffect filter="fade" transition="in">
                                      <p:cBhvr>
                                        <p:cTn dur="1000"/>
                                        <p:tgtEl>
                                          <p:spTgt spid="5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xEl>
                                              <p:pRg end="3" st="3"/>
                                            </p:txEl>
                                          </p:spTgt>
                                        </p:tgtEl>
                                        <p:attrNameLst>
                                          <p:attrName>style.visibility</p:attrName>
                                        </p:attrNameLst>
                                      </p:cBhvr>
                                      <p:to>
                                        <p:strVal val="visible"/>
                                      </p:to>
                                    </p:set>
                                    <p:animEffect filter="fade" transition="in">
                                      <p:cBhvr>
                                        <p:cTn dur="1000"/>
                                        <p:tgtEl>
                                          <p:spTgt spid="5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xEl>
                                              <p:pRg end="4" st="4"/>
                                            </p:txEl>
                                          </p:spTgt>
                                        </p:tgtEl>
                                        <p:attrNameLst>
                                          <p:attrName>style.visibility</p:attrName>
                                        </p:attrNameLst>
                                      </p:cBhvr>
                                      <p:to>
                                        <p:strVal val="visible"/>
                                      </p:to>
                                    </p:set>
                                    <p:animEffect filter="fade" transition="in">
                                      <p:cBhvr>
                                        <p:cTn dur="1000"/>
                                        <p:tgtEl>
                                          <p:spTgt spid="54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3" name="Shape 2883"/>
        <p:cNvGrpSpPr/>
        <p:nvPr/>
      </p:nvGrpSpPr>
      <p:grpSpPr>
        <a:xfrm>
          <a:off x="0" y="0"/>
          <a:ext cx="0" cy="0"/>
          <a:chOff x="0" y="0"/>
          <a:chExt cx="0" cy="0"/>
        </a:xfrm>
      </p:grpSpPr>
      <p:sp>
        <p:nvSpPr>
          <p:cNvPr id="2884" name="Google Shape;2884;gecc61bcdd7_1_251"/>
          <p:cNvSpPr txBox="1"/>
          <p:nvPr>
            <p:ph idx="1" type="body"/>
          </p:nvPr>
        </p:nvSpPr>
        <p:spPr>
          <a:xfrm>
            <a:off x="450050" y="1120375"/>
            <a:ext cx="5975700" cy="313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μ = (Σ Xi)/ 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Here, </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ΣXi represents the sum of all the individual items in the group.</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 represents the total number of items in the group.</a:t>
            </a:r>
            <a:endParaRPr sz="1800">
              <a:latin typeface="Montserrat Medium"/>
              <a:ea typeface="Montserrat Medium"/>
              <a:cs typeface="Montserrat Medium"/>
              <a:sym typeface="Montserrat Medium"/>
            </a:endParaRPr>
          </a:p>
        </p:txBody>
      </p:sp>
      <p:sp>
        <p:nvSpPr>
          <p:cNvPr id="2885" name="Google Shape;2885;gecc61bcdd7_1_25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4">
                                            <p:txEl>
                                              <p:pRg end="0" st="0"/>
                                            </p:txEl>
                                          </p:spTgt>
                                        </p:tgtEl>
                                        <p:attrNameLst>
                                          <p:attrName>style.visibility</p:attrName>
                                        </p:attrNameLst>
                                      </p:cBhvr>
                                      <p:to>
                                        <p:strVal val="visible"/>
                                      </p:to>
                                    </p:set>
                                    <p:animEffect filter="fade" transition="in">
                                      <p:cBhvr>
                                        <p:cTn dur="1000"/>
                                        <p:tgtEl>
                                          <p:spTgt spid="28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4">
                                            <p:txEl>
                                              <p:pRg end="1" st="1"/>
                                            </p:txEl>
                                          </p:spTgt>
                                        </p:tgtEl>
                                        <p:attrNameLst>
                                          <p:attrName>style.visibility</p:attrName>
                                        </p:attrNameLst>
                                      </p:cBhvr>
                                      <p:to>
                                        <p:strVal val="visible"/>
                                      </p:to>
                                    </p:set>
                                    <p:animEffect filter="fade" transition="in">
                                      <p:cBhvr>
                                        <p:cTn dur="1000"/>
                                        <p:tgtEl>
                                          <p:spTgt spid="28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4">
                                            <p:txEl>
                                              <p:pRg end="2" st="2"/>
                                            </p:txEl>
                                          </p:spTgt>
                                        </p:tgtEl>
                                        <p:attrNameLst>
                                          <p:attrName>style.visibility</p:attrName>
                                        </p:attrNameLst>
                                      </p:cBhvr>
                                      <p:to>
                                        <p:strVal val="visible"/>
                                      </p:to>
                                    </p:set>
                                    <p:animEffect filter="fade" transition="in">
                                      <p:cBhvr>
                                        <p:cTn dur="1000"/>
                                        <p:tgtEl>
                                          <p:spTgt spid="28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4">
                                            <p:txEl>
                                              <p:pRg end="3" st="3"/>
                                            </p:txEl>
                                          </p:spTgt>
                                        </p:tgtEl>
                                        <p:attrNameLst>
                                          <p:attrName>style.visibility</p:attrName>
                                        </p:attrNameLst>
                                      </p:cBhvr>
                                      <p:to>
                                        <p:strVal val="visible"/>
                                      </p:to>
                                    </p:set>
                                    <p:animEffect filter="fade" transition="in">
                                      <p:cBhvr>
                                        <p:cTn dur="1000"/>
                                        <p:tgtEl>
                                          <p:spTgt spid="288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9" name="Shape 2889"/>
        <p:cNvGrpSpPr/>
        <p:nvPr/>
      </p:nvGrpSpPr>
      <p:grpSpPr>
        <a:xfrm>
          <a:off x="0" y="0"/>
          <a:ext cx="0" cy="0"/>
          <a:chOff x="0" y="0"/>
          <a:chExt cx="0" cy="0"/>
        </a:xfrm>
      </p:grpSpPr>
      <p:sp>
        <p:nvSpPr>
          <p:cNvPr id="2890" name="Google Shape;2890;gecc61bcdd7_1_256"/>
          <p:cNvSpPr txBox="1"/>
          <p:nvPr>
            <p:ph idx="1" type="body"/>
          </p:nvPr>
        </p:nvSpPr>
        <p:spPr>
          <a:xfrm>
            <a:off x="450050" y="1120375"/>
            <a:ext cx="5975700" cy="313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All 57 residents in a nursing home were surveyed.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There are 2 people with 1 meal, 7 people with 2 meals, 28 people with 3 meals, 12 people with 4 meals and 8 people with 5 meals.</a:t>
            </a:r>
            <a:endParaRPr sz="1800">
              <a:latin typeface="Montserrat Medium"/>
              <a:ea typeface="Montserrat Medium"/>
              <a:cs typeface="Montserrat Medium"/>
              <a:sym typeface="Montserrat Medium"/>
            </a:endParaRPr>
          </a:p>
        </p:txBody>
      </p:sp>
      <p:sp>
        <p:nvSpPr>
          <p:cNvPr id="2891" name="Google Shape;2891;gecc61bcdd7_1_25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0">
                                            <p:txEl>
                                              <p:pRg end="0" st="0"/>
                                            </p:txEl>
                                          </p:spTgt>
                                        </p:tgtEl>
                                        <p:attrNameLst>
                                          <p:attrName>style.visibility</p:attrName>
                                        </p:attrNameLst>
                                      </p:cBhvr>
                                      <p:to>
                                        <p:strVal val="visible"/>
                                      </p:to>
                                    </p:set>
                                    <p:animEffect filter="fade" transition="in">
                                      <p:cBhvr>
                                        <p:cTn dur="1000"/>
                                        <p:tgtEl>
                                          <p:spTgt spid="28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0">
                                            <p:txEl>
                                              <p:pRg end="1" st="1"/>
                                            </p:txEl>
                                          </p:spTgt>
                                        </p:tgtEl>
                                        <p:attrNameLst>
                                          <p:attrName>style.visibility</p:attrName>
                                        </p:attrNameLst>
                                      </p:cBhvr>
                                      <p:to>
                                        <p:strVal val="visible"/>
                                      </p:to>
                                    </p:set>
                                    <p:animEffect filter="fade" transition="in">
                                      <p:cBhvr>
                                        <p:cTn dur="1000"/>
                                        <p:tgtEl>
                                          <p:spTgt spid="289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5" name="Shape 2895"/>
        <p:cNvGrpSpPr/>
        <p:nvPr/>
      </p:nvGrpSpPr>
      <p:grpSpPr>
        <a:xfrm>
          <a:off x="0" y="0"/>
          <a:ext cx="0" cy="0"/>
          <a:chOff x="0" y="0"/>
          <a:chExt cx="0" cy="0"/>
        </a:xfrm>
      </p:grpSpPr>
      <p:sp>
        <p:nvSpPr>
          <p:cNvPr id="2896" name="Google Shape;2896;gecc61bcdd7_1_261"/>
          <p:cNvSpPr txBox="1"/>
          <p:nvPr>
            <p:ph idx="1" type="body"/>
          </p:nvPr>
        </p:nvSpPr>
        <p:spPr>
          <a:xfrm>
            <a:off x="450050" y="1120375"/>
            <a:ext cx="5975700" cy="313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Sum up all of our Xi values.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(1*2) + (2*7) + (3*28) + (4*12) + (5*8) = 188.</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Sum of all Xi values turns out to be 188.</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There are a total of 57 people, N = 57.</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Μ = 188/57 = 3.3.</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Average of 3.3 meals per person, per day.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 population mean is 3.3.</a:t>
            </a:r>
            <a:endParaRPr sz="1800">
              <a:latin typeface="Montserrat Medium"/>
              <a:ea typeface="Montserrat Medium"/>
              <a:cs typeface="Montserrat Medium"/>
              <a:sym typeface="Montserrat Medium"/>
            </a:endParaRPr>
          </a:p>
        </p:txBody>
      </p:sp>
      <p:sp>
        <p:nvSpPr>
          <p:cNvPr id="2897" name="Google Shape;2897;gecc61bcdd7_1_26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6">
                                            <p:txEl>
                                              <p:pRg end="0" st="0"/>
                                            </p:txEl>
                                          </p:spTgt>
                                        </p:tgtEl>
                                        <p:attrNameLst>
                                          <p:attrName>style.visibility</p:attrName>
                                        </p:attrNameLst>
                                      </p:cBhvr>
                                      <p:to>
                                        <p:strVal val="visible"/>
                                      </p:to>
                                    </p:set>
                                    <p:animEffect filter="fade" transition="in">
                                      <p:cBhvr>
                                        <p:cTn dur="1000"/>
                                        <p:tgtEl>
                                          <p:spTgt spid="28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6">
                                            <p:txEl>
                                              <p:pRg end="1" st="1"/>
                                            </p:txEl>
                                          </p:spTgt>
                                        </p:tgtEl>
                                        <p:attrNameLst>
                                          <p:attrName>style.visibility</p:attrName>
                                        </p:attrNameLst>
                                      </p:cBhvr>
                                      <p:to>
                                        <p:strVal val="visible"/>
                                      </p:to>
                                    </p:set>
                                    <p:animEffect filter="fade" transition="in">
                                      <p:cBhvr>
                                        <p:cTn dur="1000"/>
                                        <p:tgtEl>
                                          <p:spTgt spid="28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6">
                                            <p:txEl>
                                              <p:pRg end="2" st="2"/>
                                            </p:txEl>
                                          </p:spTgt>
                                        </p:tgtEl>
                                        <p:attrNameLst>
                                          <p:attrName>style.visibility</p:attrName>
                                        </p:attrNameLst>
                                      </p:cBhvr>
                                      <p:to>
                                        <p:strVal val="visible"/>
                                      </p:to>
                                    </p:set>
                                    <p:animEffect filter="fade" transition="in">
                                      <p:cBhvr>
                                        <p:cTn dur="1000"/>
                                        <p:tgtEl>
                                          <p:spTgt spid="28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6">
                                            <p:txEl>
                                              <p:pRg end="3" st="3"/>
                                            </p:txEl>
                                          </p:spTgt>
                                        </p:tgtEl>
                                        <p:attrNameLst>
                                          <p:attrName>style.visibility</p:attrName>
                                        </p:attrNameLst>
                                      </p:cBhvr>
                                      <p:to>
                                        <p:strVal val="visible"/>
                                      </p:to>
                                    </p:set>
                                    <p:animEffect filter="fade" transition="in">
                                      <p:cBhvr>
                                        <p:cTn dur="1000"/>
                                        <p:tgtEl>
                                          <p:spTgt spid="28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6">
                                            <p:txEl>
                                              <p:pRg end="4" st="4"/>
                                            </p:txEl>
                                          </p:spTgt>
                                        </p:tgtEl>
                                        <p:attrNameLst>
                                          <p:attrName>style.visibility</p:attrName>
                                        </p:attrNameLst>
                                      </p:cBhvr>
                                      <p:to>
                                        <p:strVal val="visible"/>
                                      </p:to>
                                    </p:set>
                                    <p:animEffect filter="fade" transition="in">
                                      <p:cBhvr>
                                        <p:cTn dur="1000"/>
                                        <p:tgtEl>
                                          <p:spTgt spid="28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6">
                                            <p:txEl>
                                              <p:pRg end="5" st="5"/>
                                            </p:txEl>
                                          </p:spTgt>
                                        </p:tgtEl>
                                        <p:attrNameLst>
                                          <p:attrName>style.visibility</p:attrName>
                                        </p:attrNameLst>
                                      </p:cBhvr>
                                      <p:to>
                                        <p:strVal val="visible"/>
                                      </p:to>
                                    </p:set>
                                    <p:animEffect filter="fade" transition="in">
                                      <p:cBhvr>
                                        <p:cTn dur="1000"/>
                                        <p:tgtEl>
                                          <p:spTgt spid="289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6">
                                            <p:txEl>
                                              <p:pRg end="6" st="6"/>
                                            </p:txEl>
                                          </p:spTgt>
                                        </p:tgtEl>
                                        <p:attrNameLst>
                                          <p:attrName>style.visibility</p:attrName>
                                        </p:attrNameLst>
                                      </p:cBhvr>
                                      <p:to>
                                        <p:strVal val="visible"/>
                                      </p:to>
                                    </p:set>
                                    <p:animEffect filter="fade" transition="in">
                                      <p:cBhvr>
                                        <p:cTn dur="1000"/>
                                        <p:tgtEl>
                                          <p:spTgt spid="289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1" name="Shape 2901"/>
        <p:cNvGrpSpPr/>
        <p:nvPr/>
      </p:nvGrpSpPr>
      <p:grpSpPr>
        <a:xfrm>
          <a:off x="0" y="0"/>
          <a:ext cx="0" cy="0"/>
          <a:chOff x="0" y="0"/>
          <a:chExt cx="0" cy="0"/>
        </a:xfrm>
      </p:grpSpPr>
      <p:sp>
        <p:nvSpPr>
          <p:cNvPr id="2902" name="Google Shape;2902;geec81f0862_0_2247"/>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C01S06L02. Central Limit Theorem</a:t>
            </a:r>
            <a:endParaRPr b="0" sz="2400">
              <a:latin typeface="Montserrat ExtraBold"/>
              <a:ea typeface="Montserrat ExtraBold"/>
              <a:cs typeface="Montserrat ExtraBold"/>
              <a:sym typeface="Montserrat ExtraBold"/>
            </a:endParaRPr>
          </a:p>
        </p:txBody>
      </p:sp>
    </p:spTree>
  </p:cSld>
  <p:clrMapOvr>
    <a:masterClrMapping/>
  </p:clrMapOvr>
</p:sld>
</file>

<file path=ppt/slides/slide4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6" name="Shape 2906"/>
        <p:cNvGrpSpPr/>
        <p:nvPr/>
      </p:nvGrpSpPr>
      <p:grpSpPr>
        <a:xfrm>
          <a:off x="0" y="0"/>
          <a:ext cx="0" cy="0"/>
          <a:chOff x="0" y="0"/>
          <a:chExt cx="0" cy="0"/>
        </a:xfrm>
      </p:grpSpPr>
      <p:sp>
        <p:nvSpPr>
          <p:cNvPr id="2907" name="Google Shape;2907;geec81f0862_0_2251"/>
          <p:cNvSpPr txBox="1"/>
          <p:nvPr>
            <p:ph idx="1" type="body"/>
          </p:nvPr>
        </p:nvSpPr>
        <p:spPr>
          <a:xfrm>
            <a:off x="411875" y="1245700"/>
            <a:ext cx="60924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Average of your sample means.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Add up the means from all of your samples.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Find the average and the  average will be your actual population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Actual standard deviation for your population.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Accurately predict characteristics of a population.</a:t>
            </a:r>
            <a:endParaRPr sz="1800">
              <a:latin typeface="Montserrat Medium"/>
              <a:ea typeface="Montserrat Medium"/>
              <a:cs typeface="Montserrat Medium"/>
              <a:sym typeface="Montserrat Medium"/>
            </a:endParaRPr>
          </a:p>
        </p:txBody>
      </p:sp>
      <p:sp>
        <p:nvSpPr>
          <p:cNvPr id="2908" name="Google Shape;2908;geec81f0862_0_225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Central Limit Theorem</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7">
                                            <p:txEl>
                                              <p:pRg end="0" st="0"/>
                                            </p:txEl>
                                          </p:spTgt>
                                        </p:tgtEl>
                                        <p:attrNameLst>
                                          <p:attrName>style.visibility</p:attrName>
                                        </p:attrNameLst>
                                      </p:cBhvr>
                                      <p:to>
                                        <p:strVal val="visible"/>
                                      </p:to>
                                    </p:set>
                                    <p:animEffect filter="fade" transition="in">
                                      <p:cBhvr>
                                        <p:cTn dur="1000"/>
                                        <p:tgtEl>
                                          <p:spTgt spid="29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7">
                                            <p:txEl>
                                              <p:pRg end="1" st="1"/>
                                            </p:txEl>
                                          </p:spTgt>
                                        </p:tgtEl>
                                        <p:attrNameLst>
                                          <p:attrName>style.visibility</p:attrName>
                                        </p:attrNameLst>
                                      </p:cBhvr>
                                      <p:to>
                                        <p:strVal val="visible"/>
                                      </p:to>
                                    </p:set>
                                    <p:animEffect filter="fade" transition="in">
                                      <p:cBhvr>
                                        <p:cTn dur="1000"/>
                                        <p:tgtEl>
                                          <p:spTgt spid="29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7">
                                            <p:txEl>
                                              <p:pRg end="2" st="2"/>
                                            </p:txEl>
                                          </p:spTgt>
                                        </p:tgtEl>
                                        <p:attrNameLst>
                                          <p:attrName>style.visibility</p:attrName>
                                        </p:attrNameLst>
                                      </p:cBhvr>
                                      <p:to>
                                        <p:strVal val="visible"/>
                                      </p:to>
                                    </p:set>
                                    <p:animEffect filter="fade" transition="in">
                                      <p:cBhvr>
                                        <p:cTn dur="1000"/>
                                        <p:tgtEl>
                                          <p:spTgt spid="29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7">
                                            <p:txEl>
                                              <p:pRg end="3" st="3"/>
                                            </p:txEl>
                                          </p:spTgt>
                                        </p:tgtEl>
                                        <p:attrNameLst>
                                          <p:attrName>style.visibility</p:attrName>
                                        </p:attrNameLst>
                                      </p:cBhvr>
                                      <p:to>
                                        <p:strVal val="visible"/>
                                      </p:to>
                                    </p:set>
                                    <p:animEffect filter="fade" transition="in">
                                      <p:cBhvr>
                                        <p:cTn dur="1000"/>
                                        <p:tgtEl>
                                          <p:spTgt spid="29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7">
                                            <p:txEl>
                                              <p:pRg end="4" st="4"/>
                                            </p:txEl>
                                          </p:spTgt>
                                        </p:tgtEl>
                                        <p:attrNameLst>
                                          <p:attrName>style.visibility</p:attrName>
                                        </p:attrNameLst>
                                      </p:cBhvr>
                                      <p:to>
                                        <p:strVal val="visible"/>
                                      </p:to>
                                    </p:set>
                                    <p:animEffect filter="fade" transition="in">
                                      <p:cBhvr>
                                        <p:cTn dur="1000"/>
                                        <p:tgtEl>
                                          <p:spTgt spid="290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2" name="Shape 2912"/>
        <p:cNvGrpSpPr/>
        <p:nvPr/>
      </p:nvGrpSpPr>
      <p:grpSpPr>
        <a:xfrm>
          <a:off x="0" y="0"/>
          <a:ext cx="0" cy="0"/>
          <a:chOff x="0" y="0"/>
          <a:chExt cx="0" cy="0"/>
        </a:xfrm>
      </p:grpSpPr>
      <p:sp>
        <p:nvSpPr>
          <p:cNvPr id="2913" name="Google Shape;2913;geec81f0862_0_2256"/>
          <p:cNvSpPr txBox="1"/>
          <p:nvPr>
            <p:ph idx="1" type="body"/>
          </p:nvPr>
        </p:nvSpPr>
        <p:spPr>
          <a:xfrm>
            <a:off x="411875" y="1245700"/>
            <a:ext cx="57069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Whenever a random sample of size n is taken from any distribution.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Mean will be approximately normally distributed with mean and variance.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 larger the value of the sample size, the better the approximation to the normal.</a:t>
            </a:r>
            <a:endParaRPr sz="1800">
              <a:latin typeface="Montserrat Medium"/>
              <a:ea typeface="Montserrat Medium"/>
              <a:cs typeface="Montserrat Medium"/>
              <a:sym typeface="Montserrat Medium"/>
            </a:endParaRPr>
          </a:p>
        </p:txBody>
      </p:sp>
      <p:sp>
        <p:nvSpPr>
          <p:cNvPr id="2914" name="Google Shape;2914;geec81f0862_0_225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Statement</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3">
                                            <p:txEl>
                                              <p:pRg end="0" st="0"/>
                                            </p:txEl>
                                          </p:spTgt>
                                        </p:tgtEl>
                                        <p:attrNameLst>
                                          <p:attrName>style.visibility</p:attrName>
                                        </p:attrNameLst>
                                      </p:cBhvr>
                                      <p:to>
                                        <p:strVal val="visible"/>
                                      </p:to>
                                    </p:set>
                                    <p:animEffect filter="fade" transition="in">
                                      <p:cBhvr>
                                        <p:cTn dur="1000"/>
                                        <p:tgtEl>
                                          <p:spTgt spid="29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3">
                                            <p:txEl>
                                              <p:pRg end="1" st="1"/>
                                            </p:txEl>
                                          </p:spTgt>
                                        </p:tgtEl>
                                        <p:attrNameLst>
                                          <p:attrName>style.visibility</p:attrName>
                                        </p:attrNameLst>
                                      </p:cBhvr>
                                      <p:to>
                                        <p:strVal val="visible"/>
                                      </p:to>
                                    </p:set>
                                    <p:animEffect filter="fade" transition="in">
                                      <p:cBhvr>
                                        <p:cTn dur="1000"/>
                                        <p:tgtEl>
                                          <p:spTgt spid="29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3">
                                            <p:txEl>
                                              <p:pRg end="2" st="2"/>
                                            </p:txEl>
                                          </p:spTgt>
                                        </p:tgtEl>
                                        <p:attrNameLst>
                                          <p:attrName>style.visibility</p:attrName>
                                        </p:attrNameLst>
                                      </p:cBhvr>
                                      <p:to>
                                        <p:strVal val="visible"/>
                                      </p:to>
                                    </p:set>
                                    <p:animEffect filter="fade" transition="in">
                                      <p:cBhvr>
                                        <p:cTn dur="1000"/>
                                        <p:tgtEl>
                                          <p:spTgt spid="291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8" name="Shape 2918"/>
        <p:cNvGrpSpPr/>
        <p:nvPr/>
      </p:nvGrpSpPr>
      <p:grpSpPr>
        <a:xfrm>
          <a:off x="0" y="0"/>
          <a:ext cx="0" cy="0"/>
          <a:chOff x="0" y="0"/>
          <a:chExt cx="0" cy="0"/>
        </a:xfrm>
      </p:grpSpPr>
      <p:sp>
        <p:nvSpPr>
          <p:cNvPr id="2919" name="Google Shape;2919;geec81f0862_0_2261"/>
          <p:cNvSpPr txBox="1"/>
          <p:nvPr>
            <p:ph idx="1" type="body"/>
          </p:nvPr>
        </p:nvSpPr>
        <p:spPr>
          <a:xfrm>
            <a:off x="411875" y="1245700"/>
            <a:ext cx="57069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Randomly following the condition of randomization.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Independent of each other.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Not influence the other samples.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Exceed 10% of the total population.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Should be sufficiently large.</a:t>
            </a:r>
            <a:endParaRPr sz="1800">
              <a:latin typeface="Montserrat Medium"/>
              <a:ea typeface="Montserrat Medium"/>
              <a:cs typeface="Montserrat Medium"/>
              <a:sym typeface="Montserrat Medium"/>
            </a:endParaRPr>
          </a:p>
        </p:txBody>
      </p:sp>
      <p:sp>
        <p:nvSpPr>
          <p:cNvPr id="2920" name="Google Shape;2920;geec81f0862_0_226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Assumptions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9">
                                            <p:txEl>
                                              <p:pRg end="0" st="0"/>
                                            </p:txEl>
                                          </p:spTgt>
                                        </p:tgtEl>
                                        <p:attrNameLst>
                                          <p:attrName>style.visibility</p:attrName>
                                        </p:attrNameLst>
                                      </p:cBhvr>
                                      <p:to>
                                        <p:strVal val="visible"/>
                                      </p:to>
                                    </p:set>
                                    <p:animEffect filter="fade" transition="in">
                                      <p:cBhvr>
                                        <p:cTn dur="1000"/>
                                        <p:tgtEl>
                                          <p:spTgt spid="29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9">
                                            <p:txEl>
                                              <p:pRg end="1" st="1"/>
                                            </p:txEl>
                                          </p:spTgt>
                                        </p:tgtEl>
                                        <p:attrNameLst>
                                          <p:attrName>style.visibility</p:attrName>
                                        </p:attrNameLst>
                                      </p:cBhvr>
                                      <p:to>
                                        <p:strVal val="visible"/>
                                      </p:to>
                                    </p:set>
                                    <p:animEffect filter="fade" transition="in">
                                      <p:cBhvr>
                                        <p:cTn dur="1000"/>
                                        <p:tgtEl>
                                          <p:spTgt spid="29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9">
                                            <p:txEl>
                                              <p:pRg end="2" st="2"/>
                                            </p:txEl>
                                          </p:spTgt>
                                        </p:tgtEl>
                                        <p:attrNameLst>
                                          <p:attrName>style.visibility</p:attrName>
                                        </p:attrNameLst>
                                      </p:cBhvr>
                                      <p:to>
                                        <p:strVal val="visible"/>
                                      </p:to>
                                    </p:set>
                                    <p:animEffect filter="fade" transition="in">
                                      <p:cBhvr>
                                        <p:cTn dur="1000"/>
                                        <p:tgtEl>
                                          <p:spTgt spid="29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9">
                                            <p:txEl>
                                              <p:pRg end="3" st="3"/>
                                            </p:txEl>
                                          </p:spTgt>
                                        </p:tgtEl>
                                        <p:attrNameLst>
                                          <p:attrName>style.visibility</p:attrName>
                                        </p:attrNameLst>
                                      </p:cBhvr>
                                      <p:to>
                                        <p:strVal val="visible"/>
                                      </p:to>
                                    </p:set>
                                    <p:animEffect filter="fade" transition="in">
                                      <p:cBhvr>
                                        <p:cTn dur="1000"/>
                                        <p:tgtEl>
                                          <p:spTgt spid="29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9">
                                            <p:txEl>
                                              <p:pRg end="4" st="4"/>
                                            </p:txEl>
                                          </p:spTgt>
                                        </p:tgtEl>
                                        <p:attrNameLst>
                                          <p:attrName>style.visibility</p:attrName>
                                        </p:attrNameLst>
                                      </p:cBhvr>
                                      <p:to>
                                        <p:strVal val="visible"/>
                                      </p:to>
                                    </p:set>
                                    <p:animEffect filter="fade" transition="in">
                                      <p:cBhvr>
                                        <p:cTn dur="1000"/>
                                        <p:tgtEl>
                                          <p:spTgt spid="291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4" name="Shape 2924"/>
        <p:cNvGrpSpPr/>
        <p:nvPr/>
      </p:nvGrpSpPr>
      <p:grpSpPr>
        <a:xfrm>
          <a:off x="0" y="0"/>
          <a:ext cx="0" cy="0"/>
          <a:chOff x="0" y="0"/>
          <a:chExt cx="0" cy="0"/>
        </a:xfrm>
      </p:grpSpPr>
      <p:sp>
        <p:nvSpPr>
          <p:cNvPr id="2925" name="Google Shape;2925;geec81f0862_0_2266"/>
          <p:cNvSpPr txBox="1"/>
          <p:nvPr>
            <p:ph idx="1" type="body"/>
          </p:nvPr>
        </p:nvSpPr>
        <p:spPr>
          <a:xfrm>
            <a:off x="411875" y="1245700"/>
            <a:ext cx="64890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Sampling distribution mean =  Population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Standard error is equal to sigma divided by under root 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Normal distribution for the n greater than 30.</a:t>
            </a:r>
            <a:endParaRPr sz="1800">
              <a:latin typeface="Montserrat Medium"/>
              <a:ea typeface="Montserrat Medium"/>
              <a:cs typeface="Montserrat Medium"/>
              <a:sym typeface="Montserrat Medium"/>
            </a:endParaRPr>
          </a:p>
        </p:txBody>
      </p:sp>
      <p:sp>
        <p:nvSpPr>
          <p:cNvPr id="2926" name="Google Shape;2926;geec81f0862_0_226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Properties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5">
                                            <p:txEl>
                                              <p:pRg end="0" st="0"/>
                                            </p:txEl>
                                          </p:spTgt>
                                        </p:tgtEl>
                                        <p:attrNameLst>
                                          <p:attrName>style.visibility</p:attrName>
                                        </p:attrNameLst>
                                      </p:cBhvr>
                                      <p:to>
                                        <p:strVal val="visible"/>
                                      </p:to>
                                    </p:set>
                                    <p:animEffect filter="fade" transition="in">
                                      <p:cBhvr>
                                        <p:cTn dur="1000"/>
                                        <p:tgtEl>
                                          <p:spTgt spid="29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5">
                                            <p:txEl>
                                              <p:pRg end="1" st="1"/>
                                            </p:txEl>
                                          </p:spTgt>
                                        </p:tgtEl>
                                        <p:attrNameLst>
                                          <p:attrName>style.visibility</p:attrName>
                                        </p:attrNameLst>
                                      </p:cBhvr>
                                      <p:to>
                                        <p:strVal val="visible"/>
                                      </p:to>
                                    </p:set>
                                    <p:animEffect filter="fade" transition="in">
                                      <p:cBhvr>
                                        <p:cTn dur="1000"/>
                                        <p:tgtEl>
                                          <p:spTgt spid="29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5">
                                            <p:txEl>
                                              <p:pRg end="2" st="2"/>
                                            </p:txEl>
                                          </p:spTgt>
                                        </p:tgtEl>
                                        <p:attrNameLst>
                                          <p:attrName>style.visibility</p:attrName>
                                        </p:attrNameLst>
                                      </p:cBhvr>
                                      <p:to>
                                        <p:strVal val="visible"/>
                                      </p:to>
                                    </p:set>
                                    <p:animEffect filter="fade" transition="in">
                                      <p:cBhvr>
                                        <p:cTn dur="1000"/>
                                        <p:tgtEl>
                                          <p:spTgt spid="292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0" name="Shape 2930"/>
        <p:cNvGrpSpPr/>
        <p:nvPr/>
      </p:nvGrpSpPr>
      <p:grpSpPr>
        <a:xfrm>
          <a:off x="0" y="0"/>
          <a:ext cx="0" cy="0"/>
          <a:chOff x="0" y="0"/>
          <a:chExt cx="0" cy="0"/>
        </a:xfrm>
      </p:grpSpPr>
      <p:sp>
        <p:nvSpPr>
          <p:cNvPr id="2931" name="Google Shape;2931;geec81f0862_0_2271"/>
          <p:cNvSpPr txBox="1"/>
          <p:nvPr>
            <p:ph idx="1" type="body"/>
          </p:nvPr>
        </p:nvSpPr>
        <p:spPr>
          <a:xfrm>
            <a:off x="411875" y="2571750"/>
            <a:ext cx="5974800" cy="1607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x bar = population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mu = sample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sigma = population standard deviation.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 = sample size.</a:t>
            </a:r>
            <a:endParaRPr sz="1800">
              <a:latin typeface="Montserrat Medium"/>
              <a:ea typeface="Montserrat Medium"/>
              <a:cs typeface="Montserrat Medium"/>
              <a:sym typeface="Montserrat Medium"/>
            </a:endParaRPr>
          </a:p>
        </p:txBody>
      </p:sp>
      <p:sp>
        <p:nvSpPr>
          <p:cNvPr id="2932" name="Google Shape;2932;geec81f0862_0_227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pic>
        <p:nvPicPr>
          <p:cNvPr id="2933" name="Google Shape;2933;geec81f0862_0_2271"/>
          <p:cNvPicPr preferRelativeResize="0"/>
          <p:nvPr/>
        </p:nvPicPr>
        <p:blipFill>
          <a:blip r:embed="rId3">
            <a:alphaModFix/>
          </a:blip>
          <a:stretch>
            <a:fillRect/>
          </a:stretch>
        </p:blipFill>
        <p:spPr>
          <a:xfrm>
            <a:off x="2649300" y="817200"/>
            <a:ext cx="2452525" cy="17545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1">
                                            <p:txEl>
                                              <p:pRg end="0" st="0"/>
                                            </p:txEl>
                                          </p:spTgt>
                                        </p:tgtEl>
                                        <p:attrNameLst>
                                          <p:attrName>style.visibility</p:attrName>
                                        </p:attrNameLst>
                                      </p:cBhvr>
                                      <p:to>
                                        <p:strVal val="visible"/>
                                      </p:to>
                                    </p:set>
                                    <p:animEffect filter="fade" transition="in">
                                      <p:cBhvr>
                                        <p:cTn dur="1000"/>
                                        <p:tgtEl>
                                          <p:spTgt spid="29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1">
                                            <p:txEl>
                                              <p:pRg end="1" st="1"/>
                                            </p:txEl>
                                          </p:spTgt>
                                        </p:tgtEl>
                                        <p:attrNameLst>
                                          <p:attrName>style.visibility</p:attrName>
                                        </p:attrNameLst>
                                      </p:cBhvr>
                                      <p:to>
                                        <p:strVal val="visible"/>
                                      </p:to>
                                    </p:set>
                                    <p:animEffect filter="fade" transition="in">
                                      <p:cBhvr>
                                        <p:cTn dur="1000"/>
                                        <p:tgtEl>
                                          <p:spTgt spid="29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1">
                                            <p:txEl>
                                              <p:pRg end="2" st="2"/>
                                            </p:txEl>
                                          </p:spTgt>
                                        </p:tgtEl>
                                        <p:attrNameLst>
                                          <p:attrName>style.visibility</p:attrName>
                                        </p:attrNameLst>
                                      </p:cBhvr>
                                      <p:to>
                                        <p:strVal val="visible"/>
                                      </p:to>
                                    </p:set>
                                    <p:animEffect filter="fade" transition="in">
                                      <p:cBhvr>
                                        <p:cTn dur="1000"/>
                                        <p:tgtEl>
                                          <p:spTgt spid="29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1">
                                            <p:txEl>
                                              <p:pRg end="3" st="3"/>
                                            </p:txEl>
                                          </p:spTgt>
                                        </p:tgtEl>
                                        <p:attrNameLst>
                                          <p:attrName>style.visibility</p:attrName>
                                        </p:attrNameLst>
                                      </p:cBhvr>
                                      <p:to>
                                        <p:strVal val="visible"/>
                                      </p:to>
                                    </p:set>
                                    <p:animEffect filter="fade" transition="in">
                                      <p:cBhvr>
                                        <p:cTn dur="1000"/>
                                        <p:tgtEl>
                                          <p:spTgt spid="293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7" name="Shape 2937"/>
        <p:cNvGrpSpPr/>
        <p:nvPr/>
      </p:nvGrpSpPr>
      <p:grpSpPr>
        <a:xfrm>
          <a:off x="0" y="0"/>
          <a:ext cx="0" cy="0"/>
          <a:chOff x="0" y="0"/>
          <a:chExt cx="0" cy="0"/>
        </a:xfrm>
      </p:grpSpPr>
      <p:sp>
        <p:nvSpPr>
          <p:cNvPr id="2938" name="Google Shape;2938;geec81f0862_0_2277"/>
          <p:cNvSpPr txBox="1"/>
          <p:nvPr>
            <p:ph idx="1" type="body"/>
          </p:nvPr>
        </p:nvSpPr>
        <p:spPr>
          <a:xfrm>
            <a:off x="411875" y="1103700"/>
            <a:ext cx="5974800" cy="3075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Record of weights of the female population follows normal distribution.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Mean and standard deviation are 65 and 14 kg respectively.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If a researcher considers the records of 50 females.</a:t>
            </a:r>
            <a:endParaRPr sz="1800">
              <a:latin typeface="Montserrat Medium"/>
              <a:ea typeface="Montserrat Medium"/>
              <a:cs typeface="Montserrat Medium"/>
              <a:sym typeface="Montserrat Medium"/>
            </a:endParaRPr>
          </a:p>
        </p:txBody>
      </p:sp>
      <p:sp>
        <p:nvSpPr>
          <p:cNvPr id="2939" name="Google Shape;2939;geec81f0862_0_227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8">
                                            <p:txEl>
                                              <p:pRg end="0" st="0"/>
                                            </p:txEl>
                                          </p:spTgt>
                                        </p:tgtEl>
                                        <p:attrNameLst>
                                          <p:attrName>style.visibility</p:attrName>
                                        </p:attrNameLst>
                                      </p:cBhvr>
                                      <p:to>
                                        <p:strVal val="visible"/>
                                      </p:to>
                                    </p:set>
                                    <p:animEffect filter="fade" transition="in">
                                      <p:cBhvr>
                                        <p:cTn dur="1000"/>
                                        <p:tgtEl>
                                          <p:spTgt spid="29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8">
                                            <p:txEl>
                                              <p:pRg end="1" st="1"/>
                                            </p:txEl>
                                          </p:spTgt>
                                        </p:tgtEl>
                                        <p:attrNameLst>
                                          <p:attrName>style.visibility</p:attrName>
                                        </p:attrNameLst>
                                      </p:cBhvr>
                                      <p:to>
                                        <p:strVal val="visible"/>
                                      </p:to>
                                    </p:set>
                                    <p:animEffect filter="fade" transition="in">
                                      <p:cBhvr>
                                        <p:cTn dur="1000"/>
                                        <p:tgtEl>
                                          <p:spTgt spid="29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8">
                                            <p:txEl>
                                              <p:pRg end="2" st="2"/>
                                            </p:txEl>
                                          </p:spTgt>
                                        </p:tgtEl>
                                        <p:attrNameLst>
                                          <p:attrName>style.visibility</p:attrName>
                                        </p:attrNameLst>
                                      </p:cBhvr>
                                      <p:to>
                                        <p:strVal val="visible"/>
                                      </p:to>
                                    </p:set>
                                    <p:animEffect filter="fade" transition="in">
                                      <p:cBhvr>
                                        <p:cTn dur="1000"/>
                                        <p:tgtEl>
                                          <p:spTgt spid="293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e672268506_0_215"/>
          <p:cNvSpPr txBox="1"/>
          <p:nvPr>
            <p:ph idx="1" type="body"/>
          </p:nvPr>
        </p:nvSpPr>
        <p:spPr>
          <a:xfrm>
            <a:off x="828000" y="1105050"/>
            <a:ext cx="5119200" cy="329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700">
                <a:latin typeface="Montserrat"/>
                <a:ea typeface="Montserrat"/>
                <a:cs typeface="Montserrat"/>
                <a:sym typeface="Montserrat"/>
              </a:rPr>
              <a:t>Experiment:</a:t>
            </a:r>
            <a:endParaRPr b="1" i="1" sz="1700">
              <a:latin typeface="Montserrat"/>
              <a:ea typeface="Montserrat"/>
              <a:cs typeface="Montserrat"/>
              <a:sym typeface="Montserrat"/>
            </a:endParaRPr>
          </a:p>
          <a:p>
            <a:pPr indent="-336550" lvl="0" marL="457200" rtl="0" algn="l">
              <a:lnSpc>
                <a:spcPct val="150000"/>
              </a:lnSpc>
              <a:spcBef>
                <a:spcPts val="100"/>
              </a:spcBef>
              <a:spcAft>
                <a:spcPts val="0"/>
              </a:spcAft>
              <a:buSzPts val="1700"/>
              <a:buFont typeface="Montserrat Medium"/>
              <a:buChar char="●"/>
            </a:pPr>
            <a:r>
              <a:rPr lang="en-GB" sz="1700">
                <a:latin typeface="Montserrat Medium"/>
                <a:ea typeface="Montserrat Medium"/>
                <a:cs typeface="Montserrat Medium"/>
                <a:sym typeface="Montserrat Medium"/>
              </a:rPr>
              <a:t>An experiment is a repeatable procedure with a set of possible results.</a:t>
            </a:r>
            <a:endParaRPr sz="1700">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i="1" lang="en-GB" sz="1700">
                <a:latin typeface="Montserrat"/>
                <a:ea typeface="Montserrat"/>
                <a:cs typeface="Montserrat"/>
                <a:sym typeface="Montserrat"/>
              </a:rPr>
              <a:t>Outcome:</a:t>
            </a:r>
            <a:endParaRPr b="1" i="1" sz="1700">
              <a:latin typeface="Montserrat"/>
              <a:ea typeface="Montserrat"/>
              <a:cs typeface="Montserrat"/>
              <a:sym typeface="Montserrat"/>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A possible result of an experiment is known as the outcome.</a:t>
            </a:r>
            <a:endParaRPr sz="1700">
              <a:latin typeface="Montserrat Medium"/>
              <a:ea typeface="Montserrat Medium"/>
              <a:cs typeface="Montserrat Medium"/>
              <a:sym typeface="Montserrat Medium"/>
            </a:endParaRPr>
          </a:p>
        </p:txBody>
      </p:sp>
      <p:sp>
        <p:nvSpPr>
          <p:cNvPr id="551" name="Google Shape;551;ge672268506_0_215"/>
          <p:cNvSpPr txBox="1"/>
          <p:nvPr>
            <p:ph type="title"/>
          </p:nvPr>
        </p:nvSpPr>
        <p:spPr>
          <a:xfrm>
            <a:off x="396000" y="394800"/>
            <a:ext cx="7671000" cy="5295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Terminologies used in Probability</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0" st="0"/>
                                            </p:txEl>
                                          </p:spTgt>
                                        </p:tgtEl>
                                        <p:attrNameLst>
                                          <p:attrName>style.visibility</p:attrName>
                                        </p:attrNameLst>
                                      </p:cBhvr>
                                      <p:to>
                                        <p:strVal val="visible"/>
                                      </p:to>
                                    </p:set>
                                    <p:animEffect filter="fade" transition="in">
                                      <p:cBhvr>
                                        <p:cTn dur="1000"/>
                                        <p:tgtEl>
                                          <p:spTgt spid="5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1" st="1"/>
                                            </p:txEl>
                                          </p:spTgt>
                                        </p:tgtEl>
                                        <p:attrNameLst>
                                          <p:attrName>style.visibility</p:attrName>
                                        </p:attrNameLst>
                                      </p:cBhvr>
                                      <p:to>
                                        <p:strVal val="visible"/>
                                      </p:to>
                                    </p:set>
                                    <p:animEffect filter="fade" transition="in">
                                      <p:cBhvr>
                                        <p:cTn dur="1000"/>
                                        <p:tgtEl>
                                          <p:spTgt spid="5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2" st="2"/>
                                            </p:txEl>
                                          </p:spTgt>
                                        </p:tgtEl>
                                        <p:attrNameLst>
                                          <p:attrName>style.visibility</p:attrName>
                                        </p:attrNameLst>
                                      </p:cBhvr>
                                      <p:to>
                                        <p:strVal val="visible"/>
                                      </p:to>
                                    </p:set>
                                    <p:animEffect filter="fade" transition="in">
                                      <p:cBhvr>
                                        <p:cTn dur="1000"/>
                                        <p:tgtEl>
                                          <p:spTgt spid="5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3" st="3"/>
                                            </p:txEl>
                                          </p:spTgt>
                                        </p:tgtEl>
                                        <p:attrNameLst>
                                          <p:attrName>style.visibility</p:attrName>
                                        </p:attrNameLst>
                                      </p:cBhvr>
                                      <p:to>
                                        <p:strVal val="visible"/>
                                      </p:to>
                                    </p:set>
                                    <p:animEffect filter="fade" transition="in">
                                      <p:cBhvr>
                                        <p:cTn dur="1000"/>
                                        <p:tgtEl>
                                          <p:spTgt spid="55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3" name="Shape 2943"/>
        <p:cNvGrpSpPr/>
        <p:nvPr/>
      </p:nvGrpSpPr>
      <p:grpSpPr>
        <a:xfrm>
          <a:off x="0" y="0"/>
          <a:ext cx="0" cy="0"/>
          <a:chOff x="0" y="0"/>
          <a:chExt cx="0" cy="0"/>
        </a:xfrm>
      </p:grpSpPr>
      <p:sp>
        <p:nvSpPr>
          <p:cNvPr id="2944" name="Google Shape;2944;geec81f0862_0_2282"/>
          <p:cNvSpPr txBox="1"/>
          <p:nvPr>
            <p:ph idx="1" type="body"/>
          </p:nvPr>
        </p:nvSpPr>
        <p:spPr>
          <a:xfrm>
            <a:off x="411875" y="1103700"/>
            <a:ext cx="5974800" cy="3075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800">
                <a:latin typeface="Montserrat"/>
                <a:ea typeface="Montserrat"/>
                <a:cs typeface="Montserrat"/>
                <a:sym typeface="Montserrat"/>
              </a:rPr>
              <a:t>We have: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mu is equal to 65 Kg.</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sigma is equal to 14 kg.</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 is equal to 50.</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Substituting:</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Standard deviation = 1.97.</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Standard deviation of the sample 1.97.</a:t>
            </a:r>
            <a:endParaRPr sz="1800">
              <a:latin typeface="Montserrat Medium"/>
              <a:ea typeface="Montserrat Medium"/>
              <a:cs typeface="Montserrat Medium"/>
              <a:sym typeface="Montserrat Medium"/>
            </a:endParaRPr>
          </a:p>
        </p:txBody>
      </p:sp>
      <p:sp>
        <p:nvSpPr>
          <p:cNvPr id="2945" name="Google Shape;2945;geec81f0862_0_228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4">
                                            <p:txEl>
                                              <p:pRg end="0" st="0"/>
                                            </p:txEl>
                                          </p:spTgt>
                                        </p:tgtEl>
                                        <p:attrNameLst>
                                          <p:attrName>style.visibility</p:attrName>
                                        </p:attrNameLst>
                                      </p:cBhvr>
                                      <p:to>
                                        <p:strVal val="visible"/>
                                      </p:to>
                                    </p:set>
                                    <p:animEffect filter="fade" transition="in">
                                      <p:cBhvr>
                                        <p:cTn dur="1000"/>
                                        <p:tgtEl>
                                          <p:spTgt spid="29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4">
                                            <p:txEl>
                                              <p:pRg end="1" st="1"/>
                                            </p:txEl>
                                          </p:spTgt>
                                        </p:tgtEl>
                                        <p:attrNameLst>
                                          <p:attrName>style.visibility</p:attrName>
                                        </p:attrNameLst>
                                      </p:cBhvr>
                                      <p:to>
                                        <p:strVal val="visible"/>
                                      </p:to>
                                    </p:set>
                                    <p:animEffect filter="fade" transition="in">
                                      <p:cBhvr>
                                        <p:cTn dur="1000"/>
                                        <p:tgtEl>
                                          <p:spTgt spid="29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4">
                                            <p:txEl>
                                              <p:pRg end="2" st="2"/>
                                            </p:txEl>
                                          </p:spTgt>
                                        </p:tgtEl>
                                        <p:attrNameLst>
                                          <p:attrName>style.visibility</p:attrName>
                                        </p:attrNameLst>
                                      </p:cBhvr>
                                      <p:to>
                                        <p:strVal val="visible"/>
                                      </p:to>
                                    </p:set>
                                    <p:animEffect filter="fade" transition="in">
                                      <p:cBhvr>
                                        <p:cTn dur="1000"/>
                                        <p:tgtEl>
                                          <p:spTgt spid="29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4">
                                            <p:txEl>
                                              <p:pRg end="3" st="3"/>
                                            </p:txEl>
                                          </p:spTgt>
                                        </p:tgtEl>
                                        <p:attrNameLst>
                                          <p:attrName>style.visibility</p:attrName>
                                        </p:attrNameLst>
                                      </p:cBhvr>
                                      <p:to>
                                        <p:strVal val="visible"/>
                                      </p:to>
                                    </p:set>
                                    <p:animEffect filter="fade" transition="in">
                                      <p:cBhvr>
                                        <p:cTn dur="1000"/>
                                        <p:tgtEl>
                                          <p:spTgt spid="29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4">
                                            <p:txEl>
                                              <p:pRg end="4" st="4"/>
                                            </p:txEl>
                                          </p:spTgt>
                                        </p:tgtEl>
                                        <p:attrNameLst>
                                          <p:attrName>style.visibility</p:attrName>
                                        </p:attrNameLst>
                                      </p:cBhvr>
                                      <p:to>
                                        <p:strVal val="visible"/>
                                      </p:to>
                                    </p:set>
                                    <p:animEffect filter="fade" transition="in">
                                      <p:cBhvr>
                                        <p:cTn dur="1000"/>
                                        <p:tgtEl>
                                          <p:spTgt spid="29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4">
                                            <p:txEl>
                                              <p:pRg end="5" st="5"/>
                                            </p:txEl>
                                          </p:spTgt>
                                        </p:tgtEl>
                                        <p:attrNameLst>
                                          <p:attrName>style.visibility</p:attrName>
                                        </p:attrNameLst>
                                      </p:cBhvr>
                                      <p:to>
                                        <p:strVal val="visible"/>
                                      </p:to>
                                    </p:set>
                                    <p:animEffect filter="fade" transition="in">
                                      <p:cBhvr>
                                        <p:cTn dur="1000"/>
                                        <p:tgtEl>
                                          <p:spTgt spid="294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4">
                                            <p:txEl>
                                              <p:pRg end="6" st="6"/>
                                            </p:txEl>
                                          </p:spTgt>
                                        </p:tgtEl>
                                        <p:attrNameLst>
                                          <p:attrName>style.visibility</p:attrName>
                                        </p:attrNameLst>
                                      </p:cBhvr>
                                      <p:to>
                                        <p:strVal val="visible"/>
                                      </p:to>
                                    </p:set>
                                    <p:animEffect filter="fade" transition="in">
                                      <p:cBhvr>
                                        <p:cTn dur="1000"/>
                                        <p:tgtEl>
                                          <p:spTgt spid="294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9" name="Shape 2949"/>
        <p:cNvGrpSpPr/>
        <p:nvPr/>
      </p:nvGrpSpPr>
      <p:grpSpPr>
        <a:xfrm>
          <a:off x="0" y="0"/>
          <a:ext cx="0" cy="0"/>
          <a:chOff x="0" y="0"/>
          <a:chExt cx="0" cy="0"/>
        </a:xfrm>
      </p:grpSpPr>
      <p:sp>
        <p:nvSpPr>
          <p:cNvPr id="2950" name="Google Shape;2950;gea8afdff9b_0_1033"/>
          <p:cNvSpPr txBox="1"/>
          <p:nvPr>
            <p:ph type="ctrTitle"/>
          </p:nvPr>
        </p:nvSpPr>
        <p:spPr>
          <a:xfrm>
            <a:off x="1426525" y="2010350"/>
            <a:ext cx="57564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C01S06L03. Applications of Central Limit Theorem</a:t>
            </a:r>
            <a:endParaRPr b="0" sz="2400">
              <a:latin typeface="Montserrat ExtraBold"/>
              <a:ea typeface="Montserrat ExtraBold"/>
              <a:cs typeface="Montserrat ExtraBold"/>
              <a:sym typeface="Montserrat ExtraBold"/>
            </a:endParaRPr>
          </a:p>
        </p:txBody>
      </p:sp>
    </p:spTree>
  </p:cSld>
  <p:clrMapOvr>
    <a:masterClrMapping/>
  </p:clrMapOvr>
</p:sld>
</file>

<file path=ppt/slides/slide4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4" name="Shape 2954"/>
        <p:cNvGrpSpPr/>
        <p:nvPr/>
      </p:nvGrpSpPr>
      <p:grpSpPr>
        <a:xfrm>
          <a:off x="0" y="0"/>
          <a:ext cx="0" cy="0"/>
          <a:chOff x="0" y="0"/>
          <a:chExt cx="0" cy="0"/>
        </a:xfrm>
      </p:grpSpPr>
      <p:sp>
        <p:nvSpPr>
          <p:cNvPr id="2955" name="Google Shape;2955;gea8afdff9b_0_1037"/>
          <p:cNvSpPr txBox="1"/>
          <p:nvPr>
            <p:ph idx="1" type="body"/>
          </p:nvPr>
        </p:nvSpPr>
        <p:spPr>
          <a:xfrm>
            <a:off x="512350" y="1205500"/>
            <a:ext cx="6429300" cy="2832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States that the distribution of a sample variable, approximates a normal distribution as the sample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Size becomes larger,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All samples are identical in size.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Population's actual distribution shape.</a:t>
            </a:r>
            <a:endParaRPr sz="1800">
              <a:latin typeface="Montserrat Medium"/>
              <a:ea typeface="Montserrat Medium"/>
              <a:cs typeface="Montserrat Medium"/>
              <a:sym typeface="Montserrat Medium"/>
            </a:endParaRPr>
          </a:p>
        </p:txBody>
      </p:sp>
      <p:sp>
        <p:nvSpPr>
          <p:cNvPr id="2956" name="Google Shape;2956;gea8afdff9b_0_1037"/>
          <p:cNvSpPr txBox="1"/>
          <p:nvPr>
            <p:ph type="title"/>
          </p:nvPr>
        </p:nvSpPr>
        <p:spPr>
          <a:xfrm>
            <a:off x="411875" y="414875"/>
            <a:ext cx="74841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Central Limit Theorem</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5">
                                            <p:txEl>
                                              <p:pRg end="0" st="0"/>
                                            </p:txEl>
                                          </p:spTgt>
                                        </p:tgtEl>
                                        <p:attrNameLst>
                                          <p:attrName>style.visibility</p:attrName>
                                        </p:attrNameLst>
                                      </p:cBhvr>
                                      <p:to>
                                        <p:strVal val="visible"/>
                                      </p:to>
                                    </p:set>
                                    <p:animEffect filter="fade" transition="in">
                                      <p:cBhvr>
                                        <p:cTn dur="1000"/>
                                        <p:tgtEl>
                                          <p:spTgt spid="29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5">
                                            <p:txEl>
                                              <p:pRg end="1" st="1"/>
                                            </p:txEl>
                                          </p:spTgt>
                                        </p:tgtEl>
                                        <p:attrNameLst>
                                          <p:attrName>style.visibility</p:attrName>
                                        </p:attrNameLst>
                                      </p:cBhvr>
                                      <p:to>
                                        <p:strVal val="visible"/>
                                      </p:to>
                                    </p:set>
                                    <p:animEffect filter="fade" transition="in">
                                      <p:cBhvr>
                                        <p:cTn dur="1000"/>
                                        <p:tgtEl>
                                          <p:spTgt spid="29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5">
                                            <p:txEl>
                                              <p:pRg end="2" st="2"/>
                                            </p:txEl>
                                          </p:spTgt>
                                        </p:tgtEl>
                                        <p:attrNameLst>
                                          <p:attrName>style.visibility</p:attrName>
                                        </p:attrNameLst>
                                      </p:cBhvr>
                                      <p:to>
                                        <p:strVal val="visible"/>
                                      </p:to>
                                    </p:set>
                                    <p:animEffect filter="fade" transition="in">
                                      <p:cBhvr>
                                        <p:cTn dur="1000"/>
                                        <p:tgtEl>
                                          <p:spTgt spid="29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5">
                                            <p:txEl>
                                              <p:pRg end="3" st="3"/>
                                            </p:txEl>
                                          </p:spTgt>
                                        </p:tgtEl>
                                        <p:attrNameLst>
                                          <p:attrName>style.visibility</p:attrName>
                                        </p:attrNameLst>
                                      </p:cBhvr>
                                      <p:to>
                                        <p:strVal val="visible"/>
                                      </p:to>
                                    </p:set>
                                    <p:animEffect filter="fade" transition="in">
                                      <p:cBhvr>
                                        <p:cTn dur="1000"/>
                                        <p:tgtEl>
                                          <p:spTgt spid="295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0" name="Shape 2960"/>
        <p:cNvGrpSpPr/>
        <p:nvPr/>
      </p:nvGrpSpPr>
      <p:grpSpPr>
        <a:xfrm>
          <a:off x="0" y="0"/>
          <a:ext cx="0" cy="0"/>
          <a:chOff x="0" y="0"/>
          <a:chExt cx="0" cy="0"/>
        </a:xfrm>
      </p:grpSpPr>
      <p:sp>
        <p:nvSpPr>
          <p:cNvPr id="2961" name="Google Shape;2961;gea8afdff9b_0_1042"/>
          <p:cNvSpPr txBox="1"/>
          <p:nvPr>
            <p:ph idx="1" type="body"/>
          </p:nvPr>
        </p:nvSpPr>
        <p:spPr>
          <a:xfrm>
            <a:off x="512350" y="1205500"/>
            <a:ext cx="6429300" cy="2832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Consider the sample distribution to be normal according to CTL.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Assumes that the population given is normally distributed.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Analyzing data in methods like constructing confidence intervals.</a:t>
            </a:r>
            <a:endParaRPr sz="1800">
              <a:latin typeface="Montserrat Medium"/>
              <a:ea typeface="Montserrat Medium"/>
              <a:cs typeface="Montserrat Medium"/>
              <a:sym typeface="Montserrat Medium"/>
            </a:endParaRPr>
          </a:p>
        </p:txBody>
      </p:sp>
      <p:sp>
        <p:nvSpPr>
          <p:cNvPr id="2962" name="Google Shape;2962;gea8afdff9b_0_1042"/>
          <p:cNvSpPr txBox="1"/>
          <p:nvPr>
            <p:ph type="title"/>
          </p:nvPr>
        </p:nvSpPr>
        <p:spPr>
          <a:xfrm>
            <a:off x="411875" y="414875"/>
            <a:ext cx="74841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Statistical Applications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1">
                                            <p:txEl>
                                              <p:pRg end="0" st="0"/>
                                            </p:txEl>
                                          </p:spTgt>
                                        </p:tgtEl>
                                        <p:attrNameLst>
                                          <p:attrName>style.visibility</p:attrName>
                                        </p:attrNameLst>
                                      </p:cBhvr>
                                      <p:to>
                                        <p:strVal val="visible"/>
                                      </p:to>
                                    </p:set>
                                    <p:animEffect filter="fade" transition="in">
                                      <p:cBhvr>
                                        <p:cTn dur="1000"/>
                                        <p:tgtEl>
                                          <p:spTgt spid="29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1">
                                            <p:txEl>
                                              <p:pRg end="1" st="1"/>
                                            </p:txEl>
                                          </p:spTgt>
                                        </p:tgtEl>
                                        <p:attrNameLst>
                                          <p:attrName>style.visibility</p:attrName>
                                        </p:attrNameLst>
                                      </p:cBhvr>
                                      <p:to>
                                        <p:strVal val="visible"/>
                                      </p:to>
                                    </p:set>
                                    <p:animEffect filter="fade" transition="in">
                                      <p:cBhvr>
                                        <p:cTn dur="1000"/>
                                        <p:tgtEl>
                                          <p:spTgt spid="29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1">
                                            <p:txEl>
                                              <p:pRg end="2" st="2"/>
                                            </p:txEl>
                                          </p:spTgt>
                                        </p:tgtEl>
                                        <p:attrNameLst>
                                          <p:attrName>style.visibility</p:attrName>
                                        </p:attrNameLst>
                                      </p:cBhvr>
                                      <p:to>
                                        <p:strVal val="visible"/>
                                      </p:to>
                                    </p:set>
                                    <p:animEffect filter="fade" transition="in">
                                      <p:cBhvr>
                                        <p:cTn dur="1000"/>
                                        <p:tgtEl>
                                          <p:spTgt spid="296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6" name="Shape 2966"/>
        <p:cNvGrpSpPr/>
        <p:nvPr/>
      </p:nvGrpSpPr>
      <p:grpSpPr>
        <a:xfrm>
          <a:off x="0" y="0"/>
          <a:ext cx="0" cy="0"/>
          <a:chOff x="0" y="0"/>
          <a:chExt cx="0" cy="0"/>
        </a:xfrm>
      </p:grpSpPr>
      <p:sp>
        <p:nvSpPr>
          <p:cNvPr id="2967" name="Google Shape;2967;gea8afdff9b_0_1047"/>
          <p:cNvSpPr txBox="1"/>
          <p:nvPr>
            <p:ph idx="1" type="body"/>
          </p:nvPr>
        </p:nvSpPr>
        <p:spPr>
          <a:xfrm>
            <a:off x="512350" y="1305975"/>
            <a:ext cx="6429300" cy="2732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To estimate the population mean more accurately.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To create a range of values,</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Use the sample mean.</a:t>
            </a:r>
            <a:endParaRPr sz="1800">
              <a:latin typeface="Montserrat Medium"/>
              <a:ea typeface="Montserrat Medium"/>
              <a:cs typeface="Montserrat Medium"/>
              <a:sym typeface="Montserrat Medium"/>
            </a:endParaRPr>
          </a:p>
        </p:txBody>
      </p:sp>
      <p:sp>
        <p:nvSpPr>
          <p:cNvPr id="2968" name="Google Shape;2968;gea8afdff9b_0_1047"/>
          <p:cNvSpPr txBox="1"/>
          <p:nvPr>
            <p:ph type="title"/>
          </p:nvPr>
        </p:nvSpPr>
        <p:spPr>
          <a:xfrm>
            <a:off x="411875" y="414875"/>
            <a:ext cx="74841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Statistical Applications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7">
                                            <p:txEl>
                                              <p:pRg end="0" st="0"/>
                                            </p:txEl>
                                          </p:spTgt>
                                        </p:tgtEl>
                                        <p:attrNameLst>
                                          <p:attrName>style.visibility</p:attrName>
                                        </p:attrNameLst>
                                      </p:cBhvr>
                                      <p:to>
                                        <p:strVal val="visible"/>
                                      </p:to>
                                    </p:set>
                                    <p:animEffect filter="fade" transition="in">
                                      <p:cBhvr>
                                        <p:cTn dur="1000"/>
                                        <p:tgtEl>
                                          <p:spTgt spid="29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7">
                                            <p:txEl>
                                              <p:pRg end="1" st="1"/>
                                            </p:txEl>
                                          </p:spTgt>
                                        </p:tgtEl>
                                        <p:attrNameLst>
                                          <p:attrName>style.visibility</p:attrName>
                                        </p:attrNameLst>
                                      </p:cBhvr>
                                      <p:to>
                                        <p:strVal val="visible"/>
                                      </p:to>
                                    </p:set>
                                    <p:animEffect filter="fade" transition="in">
                                      <p:cBhvr>
                                        <p:cTn dur="1000"/>
                                        <p:tgtEl>
                                          <p:spTgt spid="29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7">
                                            <p:txEl>
                                              <p:pRg end="2" st="2"/>
                                            </p:txEl>
                                          </p:spTgt>
                                        </p:tgtEl>
                                        <p:attrNameLst>
                                          <p:attrName>style.visibility</p:attrName>
                                        </p:attrNameLst>
                                      </p:cBhvr>
                                      <p:to>
                                        <p:strVal val="visible"/>
                                      </p:to>
                                    </p:set>
                                    <p:animEffect filter="fade" transition="in">
                                      <p:cBhvr>
                                        <p:cTn dur="1000"/>
                                        <p:tgtEl>
                                          <p:spTgt spid="296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2" name="Shape 2972"/>
        <p:cNvGrpSpPr/>
        <p:nvPr/>
      </p:nvGrpSpPr>
      <p:grpSpPr>
        <a:xfrm>
          <a:off x="0" y="0"/>
          <a:ext cx="0" cy="0"/>
          <a:chOff x="0" y="0"/>
          <a:chExt cx="0" cy="0"/>
        </a:xfrm>
      </p:grpSpPr>
      <p:sp>
        <p:nvSpPr>
          <p:cNvPr id="2973" name="Google Shape;2973;gea8afdff9b_0_1052"/>
          <p:cNvSpPr txBox="1"/>
          <p:nvPr>
            <p:ph idx="1" type="body"/>
          </p:nvPr>
        </p:nvSpPr>
        <p:spPr>
          <a:xfrm>
            <a:off x="411875" y="1155300"/>
            <a:ext cx="6429300" cy="2832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Most common applications of CLT is in election polls.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Used to measure the mean or average family income of a family,</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Particular region using the confidence interval.</a:t>
            </a:r>
            <a:endParaRPr sz="1800">
              <a:latin typeface="Montserrat Medium"/>
              <a:ea typeface="Montserrat Medium"/>
              <a:cs typeface="Montserrat Medium"/>
              <a:sym typeface="Montserrat Medium"/>
            </a:endParaRPr>
          </a:p>
        </p:txBody>
      </p:sp>
      <p:sp>
        <p:nvSpPr>
          <p:cNvPr id="2974" name="Google Shape;2974;gea8afdff9b_0_1052"/>
          <p:cNvSpPr txBox="1"/>
          <p:nvPr>
            <p:ph type="title"/>
          </p:nvPr>
        </p:nvSpPr>
        <p:spPr>
          <a:xfrm>
            <a:off x="411875" y="414875"/>
            <a:ext cx="74841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Practical Significance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3">
                                            <p:txEl>
                                              <p:pRg end="0" st="0"/>
                                            </p:txEl>
                                          </p:spTgt>
                                        </p:tgtEl>
                                        <p:attrNameLst>
                                          <p:attrName>style.visibility</p:attrName>
                                        </p:attrNameLst>
                                      </p:cBhvr>
                                      <p:to>
                                        <p:strVal val="visible"/>
                                      </p:to>
                                    </p:set>
                                    <p:animEffect filter="fade" transition="in">
                                      <p:cBhvr>
                                        <p:cTn dur="1000"/>
                                        <p:tgtEl>
                                          <p:spTgt spid="29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3">
                                            <p:txEl>
                                              <p:pRg end="1" st="1"/>
                                            </p:txEl>
                                          </p:spTgt>
                                        </p:tgtEl>
                                        <p:attrNameLst>
                                          <p:attrName>style.visibility</p:attrName>
                                        </p:attrNameLst>
                                      </p:cBhvr>
                                      <p:to>
                                        <p:strVal val="visible"/>
                                      </p:to>
                                    </p:set>
                                    <p:animEffect filter="fade" transition="in">
                                      <p:cBhvr>
                                        <p:cTn dur="1000"/>
                                        <p:tgtEl>
                                          <p:spTgt spid="29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3">
                                            <p:txEl>
                                              <p:pRg end="2" st="2"/>
                                            </p:txEl>
                                          </p:spTgt>
                                        </p:tgtEl>
                                        <p:attrNameLst>
                                          <p:attrName>style.visibility</p:attrName>
                                        </p:attrNameLst>
                                      </p:cBhvr>
                                      <p:to>
                                        <p:strVal val="visible"/>
                                      </p:to>
                                    </p:set>
                                    <p:animEffect filter="fade" transition="in">
                                      <p:cBhvr>
                                        <p:cTn dur="1000"/>
                                        <p:tgtEl>
                                          <p:spTgt spid="297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8" name="Shape 2978"/>
        <p:cNvGrpSpPr/>
        <p:nvPr/>
      </p:nvGrpSpPr>
      <p:grpSpPr>
        <a:xfrm>
          <a:off x="0" y="0"/>
          <a:ext cx="0" cy="0"/>
          <a:chOff x="0" y="0"/>
          <a:chExt cx="0" cy="0"/>
        </a:xfrm>
      </p:grpSpPr>
      <p:sp>
        <p:nvSpPr>
          <p:cNvPr id="2979" name="Google Shape;2979;gea8afdff9b_0_1057"/>
          <p:cNvSpPr txBox="1"/>
          <p:nvPr>
            <p:ph idx="1" type="body"/>
          </p:nvPr>
        </p:nvSpPr>
        <p:spPr>
          <a:xfrm>
            <a:off x="512350" y="1205500"/>
            <a:ext cx="6429300" cy="2832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Make accurate assumptions about it’s population.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Make accurate assumptions about a valid sample from that population.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Accurately infer if the sample was drawn from that population.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Accurately infer if the two samples were drawn from the same population.</a:t>
            </a:r>
            <a:endParaRPr sz="1800">
              <a:latin typeface="Montserrat Medium"/>
              <a:ea typeface="Montserrat Medium"/>
              <a:cs typeface="Montserrat Medium"/>
              <a:sym typeface="Montserrat Medium"/>
            </a:endParaRPr>
          </a:p>
        </p:txBody>
      </p:sp>
      <p:sp>
        <p:nvSpPr>
          <p:cNvPr id="2980" name="Google Shape;2980;gea8afdff9b_0_1057"/>
          <p:cNvSpPr txBox="1"/>
          <p:nvPr>
            <p:ph type="title"/>
          </p:nvPr>
        </p:nvSpPr>
        <p:spPr>
          <a:xfrm>
            <a:off x="411875" y="414875"/>
            <a:ext cx="74841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Kinds of Inferences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9">
                                            <p:txEl>
                                              <p:pRg end="0" st="0"/>
                                            </p:txEl>
                                          </p:spTgt>
                                        </p:tgtEl>
                                        <p:attrNameLst>
                                          <p:attrName>style.visibility</p:attrName>
                                        </p:attrNameLst>
                                      </p:cBhvr>
                                      <p:to>
                                        <p:strVal val="visible"/>
                                      </p:to>
                                    </p:set>
                                    <p:animEffect filter="fade" transition="in">
                                      <p:cBhvr>
                                        <p:cTn dur="1000"/>
                                        <p:tgtEl>
                                          <p:spTgt spid="29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9">
                                            <p:txEl>
                                              <p:pRg end="1" st="1"/>
                                            </p:txEl>
                                          </p:spTgt>
                                        </p:tgtEl>
                                        <p:attrNameLst>
                                          <p:attrName>style.visibility</p:attrName>
                                        </p:attrNameLst>
                                      </p:cBhvr>
                                      <p:to>
                                        <p:strVal val="visible"/>
                                      </p:to>
                                    </p:set>
                                    <p:animEffect filter="fade" transition="in">
                                      <p:cBhvr>
                                        <p:cTn dur="1000"/>
                                        <p:tgtEl>
                                          <p:spTgt spid="29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9">
                                            <p:txEl>
                                              <p:pRg end="2" st="2"/>
                                            </p:txEl>
                                          </p:spTgt>
                                        </p:tgtEl>
                                        <p:attrNameLst>
                                          <p:attrName>style.visibility</p:attrName>
                                        </p:attrNameLst>
                                      </p:cBhvr>
                                      <p:to>
                                        <p:strVal val="visible"/>
                                      </p:to>
                                    </p:set>
                                    <p:animEffect filter="fade" transition="in">
                                      <p:cBhvr>
                                        <p:cTn dur="1000"/>
                                        <p:tgtEl>
                                          <p:spTgt spid="29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9">
                                            <p:txEl>
                                              <p:pRg end="3" st="3"/>
                                            </p:txEl>
                                          </p:spTgt>
                                        </p:tgtEl>
                                        <p:attrNameLst>
                                          <p:attrName>style.visibility</p:attrName>
                                        </p:attrNameLst>
                                      </p:cBhvr>
                                      <p:to>
                                        <p:strVal val="visible"/>
                                      </p:to>
                                    </p:set>
                                    <p:animEffect filter="fade" transition="in">
                                      <p:cBhvr>
                                        <p:cTn dur="1000"/>
                                        <p:tgtEl>
                                          <p:spTgt spid="297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4" name="Shape 2984"/>
        <p:cNvGrpSpPr/>
        <p:nvPr/>
      </p:nvGrpSpPr>
      <p:grpSpPr>
        <a:xfrm>
          <a:off x="0" y="0"/>
          <a:ext cx="0" cy="0"/>
          <a:chOff x="0" y="0"/>
          <a:chExt cx="0" cy="0"/>
        </a:xfrm>
      </p:grpSpPr>
      <p:sp>
        <p:nvSpPr>
          <p:cNvPr id="2985" name="Google Shape;2985;gcb187ffeb7_1_1282"/>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C01S06L04. Bias and Variance</a:t>
            </a:r>
            <a:endParaRPr b="0" sz="2400">
              <a:latin typeface="Montserrat ExtraBold"/>
              <a:ea typeface="Montserrat ExtraBold"/>
              <a:cs typeface="Montserrat ExtraBold"/>
              <a:sym typeface="Montserrat ExtraBold"/>
            </a:endParaRPr>
          </a:p>
        </p:txBody>
      </p:sp>
    </p:spTree>
  </p:cSld>
  <p:clrMapOvr>
    <a:masterClrMapping/>
  </p:clrMapOvr>
</p:sld>
</file>

<file path=ppt/slides/slide4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9" name="Shape 2989"/>
        <p:cNvGrpSpPr/>
        <p:nvPr/>
      </p:nvGrpSpPr>
      <p:grpSpPr>
        <a:xfrm>
          <a:off x="0" y="0"/>
          <a:ext cx="0" cy="0"/>
          <a:chOff x="0" y="0"/>
          <a:chExt cx="0" cy="0"/>
        </a:xfrm>
      </p:grpSpPr>
      <p:sp>
        <p:nvSpPr>
          <p:cNvPr id="2990" name="Google Shape;2990;gcb187ffeb7_1_1286"/>
          <p:cNvSpPr txBox="1"/>
          <p:nvPr>
            <p:ph idx="1" type="body"/>
          </p:nvPr>
        </p:nvSpPr>
        <p:spPr>
          <a:xfrm>
            <a:off x="450050" y="1120375"/>
            <a:ext cx="5975700" cy="313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Usage is decidedly negative.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Systematic favoritism of a group.</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Derived from ancient Greek word.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An oblique line i.e., a deviation from the horizontal.</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Deviation from expectation in the data.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Bias refers to an error in the data.</a:t>
            </a:r>
            <a:endParaRPr sz="1800">
              <a:latin typeface="Montserrat Medium"/>
              <a:ea typeface="Montserrat Medium"/>
              <a:cs typeface="Montserrat Medium"/>
              <a:sym typeface="Montserrat Medium"/>
            </a:endParaRPr>
          </a:p>
        </p:txBody>
      </p:sp>
      <p:sp>
        <p:nvSpPr>
          <p:cNvPr id="2991" name="Google Shape;2991;gcb187ffeb7_1_128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Bias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0">
                                            <p:txEl>
                                              <p:pRg end="0" st="0"/>
                                            </p:txEl>
                                          </p:spTgt>
                                        </p:tgtEl>
                                        <p:attrNameLst>
                                          <p:attrName>style.visibility</p:attrName>
                                        </p:attrNameLst>
                                      </p:cBhvr>
                                      <p:to>
                                        <p:strVal val="visible"/>
                                      </p:to>
                                    </p:set>
                                    <p:animEffect filter="fade" transition="in">
                                      <p:cBhvr>
                                        <p:cTn dur="1000"/>
                                        <p:tgtEl>
                                          <p:spTgt spid="29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0">
                                            <p:txEl>
                                              <p:pRg end="1" st="1"/>
                                            </p:txEl>
                                          </p:spTgt>
                                        </p:tgtEl>
                                        <p:attrNameLst>
                                          <p:attrName>style.visibility</p:attrName>
                                        </p:attrNameLst>
                                      </p:cBhvr>
                                      <p:to>
                                        <p:strVal val="visible"/>
                                      </p:to>
                                    </p:set>
                                    <p:animEffect filter="fade" transition="in">
                                      <p:cBhvr>
                                        <p:cTn dur="1000"/>
                                        <p:tgtEl>
                                          <p:spTgt spid="29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0">
                                            <p:txEl>
                                              <p:pRg end="2" st="2"/>
                                            </p:txEl>
                                          </p:spTgt>
                                        </p:tgtEl>
                                        <p:attrNameLst>
                                          <p:attrName>style.visibility</p:attrName>
                                        </p:attrNameLst>
                                      </p:cBhvr>
                                      <p:to>
                                        <p:strVal val="visible"/>
                                      </p:to>
                                    </p:set>
                                    <p:animEffect filter="fade" transition="in">
                                      <p:cBhvr>
                                        <p:cTn dur="1000"/>
                                        <p:tgtEl>
                                          <p:spTgt spid="29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0">
                                            <p:txEl>
                                              <p:pRg end="3" st="3"/>
                                            </p:txEl>
                                          </p:spTgt>
                                        </p:tgtEl>
                                        <p:attrNameLst>
                                          <p:attrName>style.visibility</p:attrName>
                                        </p:attrNameLst>
                                      </p:cBhvr>
                                      <p:to>
                                        <p:strVal val="visible"/>
                                      </p:to>
                                    </p:set>
                                    <p:animEffect filter="fade" transition="in">
                                      <p:cBhvr>
                                        <p:cTn dur="1000"/>
                                        <p:tgtEl>
                                          <p:spTgt spid="29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0">
                                            <p:txEl>
                                              <p:pRg end="4" st="4"/>
                                            </p:txEl>
                                          </p:spTgt>
                                        </p:tgtEl>
                                        <p:attrNameLst>
                                          <p:attrName>style.visibility</p:attrName>
                                        </p:attrNameLst>
                                      </p:cBhvr>
                                      <p:to>
                                        <p:strVal val="visible"/>
                                      </p:to>
                                    </p:set>
                                    <p:animEffect filter="fade" transition="in">
                                      <p:cBhvr>
                                        <p:cTn dur="1000"/>
                                        <p:tgtEl>
                                          <p:spTgt spid="29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0">
                                            <p:txEl>
                                              <p:pRg end="5" st="5"/>
                                            </p:txEl>
                                          </p:spTgt>
                                        </p:tgtEl>
                                        <p:attrNameLst>
                                          <p:attrName>style.visibility</p:attrName>
                                        </p:attrNameLst>
                                      </p:cBhvr>
                                      <p:to>
                                        <p:strVal val="visible"/>
                                      </p:to>
                                    </p:set>
                                    <p:animEffect filter="fade" transition="in">
                                      <p:cBhvr>
                                        <p:cTn dur="1000"/>
                                        <p:tgtEl>
                                          <p:spTgt spid="299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5" name="Shape 2995"/>
        <p:cNvGrpSpPr/>
        <p:nvPr/>
      </p:nvGrpSpPr>
      <p:grpSpPr>
        <a:xfrm>
          <a:off x="0" y="0"/>
          <a:ext cx="0" cy="0"/>
          <a:chOff x="0" y="0"/>
          <a:chExt cx="0" cy="0"/>
        </a:xfrm>
      </p:grpSpPr>
      <p:sp>
        <p:nvSpPr>
          <p:cNvPr id="2996" name="Google Shape;2996;gcb187ffeb7_1_1291"/>
          <p:cNvSpPr txBox="1"/>
          <p:nvPr>
            <p:ph idx="1" type="body"/>
          </p:nvPr>
        </p:nvSpPr>
        <p:spPr>
          <a:xfrm>
            <a:off x="450050" y="1120375"/>
            <a:ext cx="5975700" cy="313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Show some serious problems for the researcher.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Difference between the expected value and the real value of the parameter.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Defines the tendency of the measurement process.</a:t>
            </a:r>
            <a:endParaRPr sz="1800">
              <a:latin typeface="Montserrat Medium"/>
              <a:ea typeface="Montserrat Medium"/>
              <a:cs typeface="Montserrat Medium"/>
              <a:sym typeface="Montserrat Medium"/>
            </a:endParaRPr>
          </a:p>
        </p:txBody>
      </p:sp>
      <p:sp>
        <p:nvSpPr>
          <p:cNvPr id="2997" name="Google Shape;2997;gcb187ffeb7_1_129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Bias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6">
                                            <p:txEl>
                                              <p:pRg end="0" st="0"/>
                                            </p:txEl>
                                          </p:spTgt>
                                        </p:tgtEl>
                                        <p:attrNameLst>
                                          <p:attrName>style.visibility</p:attrName>
                                        </p:attrNameLst>
                                      </p:cBhvr>
                                      <p:to>
                                        <p:strVal val="visible"/>
                                      </p:to>
                                    </p:set>
                                    <p:animEffect filter="fade" transition="in">
                                      <p:cBhvr>
                                        <p:cTn dur="1000"/>
                                        <p:tgtEl>
                                          <p:spTgt spid="29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6">
                                            <p:txEl>
                                              <p:pRg end="1" st="1"/>
                                            </p:txEl>
                                          </p:spTgt>
                                        </p:tgtEl>
                                        <p:attrNameLst>
                                          <p:attrName>style.visibility</p:attrName>
                                        </p:attrNameLst>
                                      </p:cBhvr>
                                      <p:to>
                                        <p:strVal val="visible"/>
                                      </p:to>
                                    </p:set>
                                    <p:animEffect filter="fade" transition="in">
                                      <p:cBhvr>
                                        <p:cTn dur="1000"/>
                                        <p:tgtEl>
                                          <p:spTgt spid="29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6">
                                            <p:txEl>
                                              <p:pRg end="2" st="2"/>
                                            </p:txEl>
                                          </p:spTgt>
                                        </p:tgtEl>
                                        <p:attrNameLst>
                                          <p:attrName>style.visibility</p:attrName>
                                        </p:attrNameLst>
                                      </p:cBhvr>
                                      <p:to>
                                        <p:strVal val="visible"/>
                                      </p:to>
                                    </p:set>
                                    <p:animEffect filter="fade" transition="in">
                                      <p:cBhvr>
                                        <p:cTn dur="1000"/>
                                        <p:tgtEl>
                                          <p:spTgt spid="299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e672268506_0_226"/>
          <p:cNvSpPr txBox="1"/>
          <p:nvPr>
            <p:ph idx="1" type="body"/>
          </p:nvPr>
        </p:nvSpPr>
        <p:spPr>
          <a:xfrm>
            <a:off x="828000" y="1105050"/>
            <a:ext cx="5119200" cy="329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GB" sz="1700">
                <a:latin typeface="Montserrat"/>
                <a:ea typeface="Montserrat"/>
                <a:cs typeface="Montserrat"/>
                <a:sym typeface="Montserrat"/>
              </a:rPr>
              <a:t>Sample Space:</a:t>
            </a:r>
            <a:endParaRPr b="1" i="1" sz="1700">
              <a:latin typeface="Montserrat"/>
              <a:ea typeface="Montserrat"/>
              <a:cs typeface="Montserrat"/>
              <a:sym typeface="Montserrat"/>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All the possible outcomes of an experiment is known as the sample space.</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The probability of sample space is 1.</a:t>
            </a:r>
            <a:endParaRPr sz="1700">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i="1" lang="en-GB" sz="1700">
                <a:latin typeface="Montserrat"/>
                <a:ea typeface="Montserrat"/>
                <a:cs typeface="Montserrat"/>
                <a:sym typeface="Montserrat"/>
              </a:rPr>
              <a:t>Sample Point:</a:t>
            </a:r>
            <a:endParaRPr b="1" i="1" sz="1700">
              <a:latin typeface="Montserrat"/>
              <a:ea typeface="Montserrat"/>
              <a:cs typeface="Montserrat"/>
              <a:sym typeface="Montserrat"/>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Sample point is just one of the possible outcomes.</a:t>
            </a:r>
            <a:endParaRPr sz="1700">
              <a:latin typeface="Montserrat Medium"/>
              <a:ea typeface="Montserrat Medium"/>
              <a:cs typeface="Montserrat Medium"/>
              <a:sym typeface="Montserrat Medium"/>
            </a:endParaRPr>
          </a:p>
        </p:txBody>
      </p:sp>
      <p:sp>
        <p:nvSpPr>
          <p:cNvPr id="557" name="Google Shape;557;ge672268506_0_226"/>
          <p:cNvSpPr txBox="1"/>
          <p:nvPr>
            <p:ph type="title"/>
          </p:nvPr>
        </p:nvSpPr>
        <p:spPr>
          <a:xfrm>
            <a:off x="396000" y="394800"/>
            <a:ext cx="7671000" cy="5295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Terminologies used in Probability</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xEl>
                                              <p:pRg end="0" st="0"/>
                                            </p:txEl>
                                          </p:spTgt>
                                        </p:tgtEl>
                                        <p:attrNameLst>
                                          <p:attrName>style.visibility</p:attrName>
                                        </p:attrNameLst>
                                      </p:cBhvr>
                                      <p:to>
                                        <p:strVal val="visible"/>
                                      </p:to>
                                    </p:set>
                                    <p:animEffect filter="fade" transition="in">
                                      <p:cBhvr>
                                        <p:cTn dur="1000"/>
                                        <p:tgtEl>
                                          <p:spTgt spid="5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xEl>
                                              <p:pRg end="1" st="1"/>
                                            </p:txEl>
                                          </p:spTgt>
                                        </p:tgtEl>
                                        <p:attrNameLst>
                                          <p:attrName>style.visibility</p:attrName>
                                        </p:attrNameLst>
                                      </p:cBhvr>
                                      <p:to>
                                        <p:strVal val="visible"/>
                                      </p:to>
                                    </p:set>
                                    <p:animEffect filter="fade" transition="in">
                                      <p:cBhvr>
                                        <p:cTn dur="1000"/>
                                        <p:tgtEl>
                                          <p:spTgt spid="5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xEl>
                                              <p:pRg end="2" st="2"/>
                                            </p:txEl>
                                          </p:spTgt>
                                        </p:tgtEl>
                                        <p:attrNameLst>
                                          <p:attrName>style.visibility</p:attrName>
                                        </p:attrNameLst>
                                      </p:cBhvr>
                                      <p:to>
                                        <p:strVal val="visible"/>
                                      </p:to>
                                    </p:set>
                                    <p:animEffect filter="fade" transition="in">
                                      <p:cBhvr>
                                        <p:cTn dur="1000"/>
                                        <p:tgtEl>
                                          <p:spTgt spid="5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xEl>
                                              <p:pRg end="3" st="3"/>
                                            </p:txEl>
                                          </p:spTgt>
                                        </p:tgtEl>
                                        <p:attrNameLst>
                                          <p:attrName>style.visibility</p:attrName>
                                        </p:attrNameLst>
                                      </p:cBhvr>
                                      <p:to>
                                        <p:strVal val="visible"/>
                                      </p:to>
                                    </p:set>
                                    <p:animEffect filter="fade" transition="in">
                                      <p:cBhvr>
                                        <p:cTn dur="1000"/>
                                        <p:tgtEl>
                                          <p:spTgt spid="5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xEl>
                                              <p:pRg end="4" st="4"/>
                                            </p:txEl>
                                          </p:spTgt>
                                        </p:tgtEl>
                                        <p:attrNameLst>
                                          <p:attrName>style.visibility</p:attrName>
                                        </p:attrNameLst>
                                      </p:cBhvr>
                                      <p:to>
                                        <p:strVal val="visible"/>
                                      </p:to>
                                    </p:set>
                                    <p:animEffect filter="fade" transition="in">
                                      <p:cBhvr>
                                        <p:cTn dur="1000"/>
                                        <p:tgtEl>
                                          <p:spTgt spid="55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1" name="Shape 3001"/>
        <p:cNvGrpSpPr/>
        <p:nvPr/>
      </p:nvGrpSpPr>
      <p:grpSpPr>
        <a:xfrm>
          <a:off x="0" y="0"/>
          <a:ext cx="0" cy="0"/>
          <a:chOff x="0" y="0"/>
          <a:chExt cx="0" cy="0"/>
        </a:xfrm>
      </p:grpSpPr>
      <p:sp>
        <p:nvSpPr>
          <p:cNvPr id="3002" name="Google Shape;3002;gcb187ffeb7_1_1296"/>
          <p:cNvSpPr txBox="1"/>
          <p:nvPr>
            <p:ph idx="1" type="body"/>
          </p:nvPr>
        </p:nvSpPr>
        <p:spPr>
          <a:xfrm>
            <a:off x="450050" y="1120375"/>
            <a:ext cx="5625600" cy="313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To overestimate or underestimate a parameter.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Bias evaluates the over or underestimation of the value of the population parameter. </a:t>
            </a:r>
            <a:endParaRPr sz="1800">
              <a:latin typeface="Montserrat Medium"/>
              <a:ea typeface="Montserrat Medium"/>
              <a:cs typeface="Montserrat Medium"/>
              <a:sym typeface="Montserrat Medium"/>
            </a:endParaRPr>
          </a:p>
        </p:txBody>
      </p:sp>
      <p:sp>
        <p:nvSpPr>
          <p:cNvPr id="3003" name="Google Shape;3003;gcb187ffeb7_1_129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Bias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2">
                                            <p:txEl>
                                              <p:pRg end="0" st="0"/>
                                            </p:txEl>
                                          </p:spTgt>
                                        </p:tgtEl>
                                        <p:attrNameLst>
                                          <p:attrName>style.visibility</p:attrName>
                                        </p:attrNameLst>
                                      </p:cBhvr>
                                      <p:to>
                                        <p:strVal val="visible"/>
                                      </p:to>
                                    </p:set>
                                    <p:animEffect filter="fade" transition="in">
                                      <p:cBhvr>
                                        <p:cTn dur="1000"/>
                                        <p:tgtEl>
                                          <p:spTgt spid="30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2">
                                            <p:txEl>
                                              <p:pRg end="1" st="1"/>
                                            </p:txEl>
                                          </p:spTgt>
                                        </p:tgtEl>
                                        <p:attrNameLst>
                                          <p:attrName>style.visibility</p:attrName>
                                        </p:attrNameLst>
                                      </p:cBhvr>
                                      <p:to>
                                        <p:strVal val="visible"/>
                                      </p:to>
                                    </p:set>
                                    <p:animEffect filter="fade" transition="in">
                                      <p:cBhvr>
                                        <p:cTn dur="1000"/>
                                        <p:tgtEl>
                                          <p:spTgt spid="300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7" name="Shape 3007"/>
        <p:cNvGrpSpPr/>
        <p:nvPr/>
      </p:nvGrpSpPr>
      <p:grpSpPr>
        <a:xfrm>
          <a:off x="0" y="0"/>
          <a:ext cx="0" cy="0"/>
          <a:chOff x="0" y="0"/>
          <a:chExt cx="0" cy="0"/>
        </a:xfrm>
      </p:grpSpPr>
      <p:sp>
        <p:nvSpPr>
          <p:cNvPr id="3008" name="Google Shape;3008;gcb187ffeb7_1_1301"/>
          <p:cNvSpPr txBox="1"/>
          <p:nvPr>
            <p:ph idx="1" type="body"/>
          </p:nvPr>
        </p:nvSpPr>
        <p:spPr>
          <a:xfrm>
            <a:off x="450050" y="1120375"/>
            <a:ext cx="5625600" cy="313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Evaluate the mean of the population.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Which is the true reflection of the population.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Difference between the true value and the statistically expected value of the population parameter.</a:t>
            </a:r>
            <a:endParaRPr sz="1800">
              <a:latin typeface="Montserrat Medium"/>
              <a:ea typeface="Montserrat Medium"/>
              <a:cs typeface="Montserrat Medium"/>
              <a:sym typeface="Montserrat Medium"/>
            </a:endParaRPr>
          </a:p>
        </p:txBody>
      </p:sp>
      <p:sp>
        <p:nvSpPr>
          <p:cNvPr id="3009" name="Google Shape;3009;gcb187ffeb7_1_130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8">
                                            <p:txEl>
                                              <p:pRg end="0" st="0"/>
                                            </p:txEl>
                                          </p:spTgt>
                                        </p:tgtEl>
                                        <p:attrNameLst>
                                          <p:attrName>style.visibility</p:attrName>
                                        </p:attrNameLst>
                                      </p:cBhvr>
                                      <p:to>
                                        <p:strVal val="visible"/>
                                      </p:to>
                                    </p:set>
                                    <p:animEffect filter="fade" transition="in">
                                      <p:cBhvr>
                                        <p:cTn dur="1000"/>
                                        <p:tgtEl>
                                          <p:spTgt spid="30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8">
                                            <p:txEl>
                                              <p:pRg end="1" st="1"/>
                                            </p:txEl>
                                          </p:spTgt>
                                        </p:tgtEl>
                                        <p:attrNameLst>
                                          <p:attrName>style.visibility</p:attrName>
                                        </p:attrNameLst>
                                      </p:cBhvr>
                                      <p:to>
                                        <p:strVal val="visible"/>
                                      </p:to>
                                    </p:set>
                                    <p:animEffect filter="fade" transition="in">
                                      <p:cBhvr>
                                        <p:cTn dur="1000"/>
                                        <p:tgtEl>
                                          <p:spTgt spid="30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8">
                                            <p:txEl>
                                              <p:pRg end="2" st="2"/>
                                            </p:txEl>
                                          </p:spTgt>
                                        </p:tgtEl>
                                        <p:attrNameLst>
                                          <p:attrName>style.visibility</p:attrName>
                                        </p:attrNameLst>
                                      </p:cBhvr>
                                      <p:to>
                                        <p:strVal val="visible"/>
                                      </p:to>
                                    </p:set>
                                    <p:animEffect filter="fade" transition="in">
                                      <p:cBhvr>
                                        <p:cTn dur="1000"/>
                                        <p:tgtEl>
                                          <p:spTgt spid="300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3" name="Shape 3013"/>
        <p:cNvGrpSpPr/>
        <p:nvPr/>
      </p:nvGrpSpPr>
      <p:grpSpPr>
        <a:xfrm>
          <a:off x="0" y="0"/>
          <a:ext cx="0" cy="0"/>
          <a:chOff x="0" y="0"/>
          <a:chExt cx="0" cy="0"/>
        </a:xfrm>
      </p:grpSpPr>
      <p:sp>
        <p:nvSpPr>
          <p:cNvPr id="3014" name="Google Shape;3014;gcb187ffeb7_1_1306"/>
          <p:cNvSpPr txBox="1"/>
          <p:nvPr>
            <p:ph idx="1" type="body"/>
          </p:nvPr>
        </p:nvSpPr>
        <p:spPr>
          <a:xfrm>
            <a:off x="450050" y="1120375"/>
            <a:ext cx="6435300" cy="313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Sampling and estimation.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All the entities in our data.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Store information on all possible entities,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Poor intuitive statisticians and their estimations are often inaccurate.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Found even in carefully constructed, controlled statistical experiments.</a:t>
            </a:r>
            <a:endParaRPr sz="1800">
              <a:latin typeface="Montserrat Medium"/>
              <a:ea typeface="Montserrat Medium"/>
              <a:cs typeface="Montserrat Medium"/>
              <a:sym typeface="Montserrat Medium"/>
            </a:endParaRPr>
          </a:p>
        </p:txBody>
      </p:sp>
      <p:sp>
        <p:nvSpPr>
          <p:cNvPr id="3015" name="Google Shape;3015;gcb187ffeb7_1_130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Why does Bias occur?</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4">
                                            <p:txEl>
                                              <p:pRg end="0" st="0"/>
                                            </p:txEl>
                                          </p:spTgt>
                                        </p:tgtEl>
                                        <p:attrNameLst>
                                          <p:attrName>style.visibility</p:attrName>
                                        </p:attrNameLst>
                                      </p:cBhvr>
                                      <p:to>
                                        <p:strVal val="visible"/>
                                      </p:to>
                                    </p:set>
                                    <p:animEffect filter="fade" transition="in">
                                      <p:cBhvr>
                                        <p:cTn dur="1000"/>
                                        <p:tgtEl>
                                          <p:spTgt spid="30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4">
                                            <p:txEl>
                                              <p:pRg end="1" st="1"/>
                                            </p:txEl>
                                          </p:spTgt>
                                        </p:tgtEl>
                                        <p:attrNameLst>
                                          <p:attrName>style.visibility</p:attrName>
                                        </p:attrNameLst>
                                      </p:cBhvr>
                                      <p:to>
                                        <p:strVal val="visible"/>
                                      </p:to>
                                    </p:set>
                                    <p:animEffect filter="fade" transition="in">
                                      <p:cBhvr>
                                        <p:cTn dur="1000"/>
                                        <p:tgtEl>
                                          <p:spTgt spid="30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4">
                                            <p:txEl>
                                              <p:pRg end="2" st="2"/>
                                            </p:txEl>
                                          </p:spTgt>
                                        </p:tgtEl>
                                        <p:attrNameLst>
                                          <p:attrName>style.visibility</p:attrName>
                                        </p:attrNameLst>
                                      </p:cBhvr>
                                      <p:to>
                                        <p:strVal val="visible"/>
                                      </p:to>
                                    </p:set>
                                    <p:animEffect filter="fade" transition="in">
                                      <p:cBhvr>
                                        <p:cTn dur="1000"/>
                                        <p:tgtEl>
                                          <p:spTgt spid="30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4">
                                            <p:txEl>
                                              <p:pRg end="3" st="3"/>
                                            </p:txEl>
                                          </p:spTgt>
                                        </p:tgtEl>
                                        <p:attrNameLst>
                                          <p:attrName>style.visibility</p:attrName>
                                        </p:attrNameLst>
                                      </p:cBhvr>
                                      <p:to>
                                        <p:strVal val="visible"/>
                                      </p:to>
                                    </p:set>
                                    <p:animEffect filter="fade" transition="in">
                                      <p:cBhvr>
                                        <p:cTn dur="1000"/>
                                        <p:tgtEl>
                                          <p:spTgt spid="30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4">
                                            <p:txEl>
                                              <p:pRg end="4" st="4"/>
                                            </p:txEl>
                                          </p:spTgt>
                                        </p:tgtEl>
                                        <p:attrNameLst>
                                          <p:attrName>style.visibility</p:attrName>
                                        </p:attrNameLst>
                                      </p:cBhvr>
                                      <p:to>
                                        <p:strVal val="visible"/>
                                      </p:to>
                                    </p:set>
                                    <p:animEffect filter="fade" transition="in">
                                      <p:cBhvr>
                                        <p:cTn dur="1000"/>
                                        <p:tgtEl>
                                          <p:spTgt spid="301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9" name="Shape 3019"/>
        <p:cNvGrpSpPr/>
        <p:nvPr/>
      </p:nvGrpSpPr>
      <p:grpSpPr>
        <a:xfrm>
          <a:off x="0" y="0"/>
          <a:ext cx="0" cy="0"/>
          <a:chOff x="0" y="0"/>
          <a:chExt cx="0" cy="0"/>
        </a:xfrm>
      </p:grpSpPr>
      <p:sp>
        <p:nvSpPr>
          <p:cNvPr id="3020" name="Google Shape;3020;gcb187ffeb7_1_1311"/>
          <p:cNvSpPr txBox="1"/>
          <p:nvPr>
            <p:ph idx="1" type="body"/>
          </p:nvPr>
        </p:nvSpPr>
        <p:spPr>
          <a:xfrm>
            <a:off x="450050" y="1221575"/>
            <a:ext cx="6435300" cy="3033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Not conducted in carefully controlled conditions.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It must work with “found data”.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Data collected for a purpose other than modeling.</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That data is very likely to have biases.</a:t>
            </a:r>
            <a:endParaRPr sz="1800">
              <a:latin typeface="Montserrat Medium"/>
              <a:ea typeface="Montserrat Medium"/>
              <a:cs typeface="Montserrat Medium"/>
              <a:sym typeface="Montserrat Medium"/>
            </a:endParaRPr>
          </a:p>
        </p:txBody>
      </p:sp>
      <p:sp>
        <p:nvSpPr>
          <p:cNvPr id="3021" name="Google Shape;3021;gcb187ffeb7_1_131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Why does Bias occur?</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0">
                                            <p:txEl>
                                              <p:pRg end="0" st="0"/>
                                            </p:txEl>
                                          </p:spTgt>
                                        </p:tgtEl>
                                        <p:attrNameLst>
                                          <p:attrName>style.visibility</p:attrName>
                                        </p:attrNameLst>
                                      </p:cBhvr>
                                      <p:to>
                                        <p:strVal val="visible"/>
                                      </p:to>
                                    </p:set>
                                    <p:animEffect filter="fade" transition="in">
                                      <p:cBhvr>
                                        <p:cTn dur="1000"/>
                                        <p:tgtEl>
                                          <p:spTgt spid="30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0">
                                            <p:txEl>
                                              <p:pRg end="1" st="1"/>
                                            </p:txEl>
                                          </p:spTgt>
                                        </p:tgtEl>
                                        <p:attrNameLst>
                                          <p:attrName>style.visibility</p:attrName>
                                        </p:attrNameLst>
                                      </p:cBhvr>
                                      <p:to>
                                        <p:strVal val="visible"/>
                                      </p:to>
                                    </p:set>
                                    <p:animEffect filter="fade" transition="in">
                                      <p:cBhvr>
                                        <p:cTn dur="1000"/>
                                        <p:tgtEl>
                                          <p:spTgt spid="30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0">
                                            <p:txEl>
                                              <p:pRg end="2" st="2"/>
                                            </p:txEl>
                                          </p:spTgt>
                                        </p:tgtEl>
                                        <p:attrNameLst>
                                          <p:attrName>style.visibility</p:attrName>
                                        </p:attrNameLst>
                                      </p:cBhvr>
                                      <p:to>
                                        <p:strVal val="visible"/>
                                      </p:to>
                                    </p:set>
                                    <p:animEffect filter="fade" transition="in">
                                      <p:cBhvr>
                                        <p:cTn dur="1000"/>
                                        <p:tgtEl>
                                          <p:spTgt spid="30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0">
                                            <p:txEl>
                                              <p:pRg end="3" st="3"/>
                                            </p:txEl>
                                          </p:spTgt>
                                        </p:tgtEl>
                                        <p:attrNameLst>
                                          <p:attrName>style.visibility</p:attrName>
                                        </p:attrNameLst>
                                      </p:cBhvr>
                                      <p:to>
                                        <p:strVal val="visible"/>
                                      </p:to>
                                    </p:set>
                                    <p:animEffect filter="fade" transition="in">
                                      <p:cBhvr>
                                        <p:cTn dur="1000"/>
                                        <p:tgtEl>
                                          <p:spTgt spid="302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5" name="Shape 3025"/>
        <p:cNvGrpSpPr/>
        <p:nvPr/>
      </p:nvGrpSpPr>
      <p:grpSpPr>
        <a:xfrm>
          <a:off x="0" y="0"/>
          <a:ext cx="0" cy="0"/>
          <a:chOff x="0" y="0"/>
          <a:chExt cx="0" cy="0"/>
        </a:xfrm>
      </p:grpSpPr>
      <p:sp>
        <p:nvSpPr>
          <p:cNvPr id="3026" name="Google Shape;3026;gcb187ffeb7_1_1316"/>
          <p:cNvSpPr txBox="1"/>
          <p:nvPr>
            <p:ph idx="1" type="body"/>
          </p:nvPr>
        </p:nvSpPr>
        <p:spPr>
          <a:xfrm>
            <a:off x="450050" y="1221575"/>
            <a:ext cx="5529300" cy="3033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Only “see” the world through the data used for training.</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They “know” of no other reality.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Model accuracy and fidelity are compromised.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Limit credibility with important stakeholders.</a:t>
            </a:r>
            <a:endParaRPr sz="1800">
              <a:latin typeface="Montserrat Medium"/>
              <a:ea typeface="Montserrat Medium"/>
              <a:cs typeface="Montserrat Medium"/>
              <a:sym typeface="Montserrat Medium"/>
            </a:endParaRPr>
          </a:p>
        </p:txBody>
      </p:sp>
      <p:sp>
        <p:nvSpPr>
          <p:cNvPr id="3027" name="Google Shape;3027;gcb187ffeb7_1_131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Why does Bias matter?</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6">
                                            <p:txEl>
                                              <p:pRg end="0" st="0"/>
                                            </p:txEl>
                                          </p:spTgt>
                                        </p:tgtEl>
                                        <p:attrNameLst>
                                          <p:attrName>style.visibility</p:attrName>
                                        </p:attrNameLst>
                                      </p:cBhvr>
                                      <p:to>
                                        <p:strVal val="visible"/>
                                      </p:to>
                                    </p:set>
                                    <p:animEffect filter="fade" transition="in">
                                      <p:cBhvr>
                                        <p:cTn dur="1000"/>
                                        <p:tgtEl>
                                          <p:spTgt spid="30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6">
                                            <p:txEl>
                                              <p:pRg end="1" st="1"/>
                                            </p:txEl>
                                          </p:spTgt>
                                        </p:tgtEl>
                                        <p:attrNameLst>
                                          <p:attrName>style.visibility</p:attrName>
                                        </p:attrNameLst>
                                      </p:cBhvr>
                                      <p:to>
                                        <p:strVal val="visible"/>
                                      </p:to>
                                    </p:set>
                                    <p:animEffect filter="fade" transition="in">
                                      <p:cBhvr>
                                        <p:cTn dur="1000"/>
                                        <p:tgtEl>
                                          <p:spTgt spid="30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6">
                                            <p:txEl>
                                              <p:pRg end="2" st="2"/>
                                            </p:txEl>
                                          </p:spTgt>
                                        </p:tgtEl>
                                        <p:attrNameLst>
                                          <p:attrName>style.visibility</p:attrName>
                                        </p:attrNameLst>
                                      </p:cBhvr>
                                      <p:to>
                                        <p:strVal val="visible"/>
                                      </p:to>
                                    </p:set>
                                    <p:animEffect filter="fade" transition="in">
                                      <p:cBhvr>
                                        <p:cTn dur="1000"/>
                                        <p:tgtEl>
                                          <p:spTgt spid="30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6">
                                            <p:txEl>
                                              <p:pRg end="3" st="3"/>
                                            </p:txEl>
                                          </p:spTgt>
                                        </p:tgtEl>
                                        <p:attrNameLst>
                                          <p:attrName>style.visibility</p:attrName>
                                        </p:attrNameLst>
                                      </p:cBhvr>
                                      <p:to>
                                        <p:strVal val="visible"/>
                                      </p:to>
                                    </p:set>
                                    <p:animEffect filter="fade" transition="in">
                                      <p:cBhvr>
                                        <p:cTn dur="1000"/>
                                        <p:tgtEl>
                                          <p:spTgt spid="302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1" name="Shape 3031"/>
        <p:cNvGrpSpPr/>
        <p:nvPr/>
      </p:nvGrpSpPr>
      <p:grpSpPr>
        <a:xfrm>
          <a:off x="0" y="0"/>
          <a:ext cx="0" cy="0"/>
          <a:chOff x="0" y="0"/>
          <a:chExt cx="0" cy="0"/>
        </a:xfrm>
      </p:grpSpPr>
      <p:sp>
        <p:nvSpPr>
          <p:cNvPr id="3032" name="Google Shape;3032;gcb187ffeb7_1_1321"/>
          <p:cNvSpPr txBox="1"/>
          <p:nvPr>
            <p:ph idx="1" type="body"/>
          </p:nvPr>
        </p:nvSpPr>
        <p:spPr>
          <a:xfrm>
            <a:off x="450050" y="1221575"/>
            <a:ext cx="5700600" cy="3033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Actively discriminate against certain groups of people.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Allows a Data Scientist to better eliminate bias.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Improve analytics adoption.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Enhance value from analytics investment.</a:t>
            </a:r>
            <a:endParaRPr sz="1800">
              <a:latin typeface="Montserrat Medium"/>
              <a:ea typeface="Montserrat Medium"/>
              <a:cs typeface="Montserrat Medium"/>
              <a:sym typeface="Montserrat Medium"/>
            </a:endParaRPr>
          </a:p>
        </p:txBody>
      </p:sp>
      <p:sp>
        <p:nvSpPr>
          <p:cNvPr id="3033" name="Google Shape;3033;gcb187ffeb7_1_132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Why does Bias matter?</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2">
                                            <p:txEl>
                                              <p:pRg end="0" st="0"/>
                                            </p:txEl>
                                          </p:spTgt>
                                        </p:tgtEl>
                                        <p:attrNameLst>
                                          <p:attrName>style.visibility</p:attrName>
                                        </p:attrNameLst>
                                      </p:cBhvr>
                                      <p:to>
                                        <p:strVal val="visible"/>
                                      </p:to>
                                    </p:set>
                                    <p:animEffect filter="fade" transition="in">
                                      <p:cBhvr>
                                        <p:cTn dur="1000"/>
                                        <p:tgtEl>
                                          <p:spTgt spid="30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2">
                                            <p:txEl>
                                              <p:pRg end="1" st="1"/>
                                            </p:txEl>
                                          </p:spTgt>
                                        </p:tgtEl>
                                        <p:attrNameLst>
                                          <p:attrName>style.visibility</p:attrName>
                                        </p:attrNameLst>
                                      </p:cBhvr>
                                      <p:to>
                                        <p:strVal val="visible"/>
                                      </p:to>
                                    </p:set>
                                    <p:animEffect filter="fade" transition="in">
                                      <p:cBhvr>
                                        <p:cTn dur="1000"/>
                                        <p:tgtEl>
                                          <p:spTgt spid="30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2">
                                            <p:txEl>
                                              <p:pRg end="2" st="2"/>
                                            </p:txEl>
                                          </p:spTgt>
                                        </p:tgtEl>
                                        <p:attrNameLst>
                                          <p:attrName>style.visibility</p:attrName>
                                        </p:attrNameLst>
                                      </p:cBhvr>
                                      <p:to>
                                        <p:strVal val="visible"/>
                                      </p:to>
                                    </p:set>
                                    <p:animEffect filter="fade" transition="in">
                                      <p:cBhvr>
                                        <p:cTn dur="1000"/>
                                        <p:tgtEl>
                                          <p:spTgt spid="30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2">
                                            <p:txEl>
                                              <p:pRg end="3" st="3"/>
                                            </p:txEl>
                                          </p:spTgt>
                                        </p:tgtEl>
                                        <p:attrNameLst>
                                          <p:attrName>style.visibility</p:attrName>
                                        </p:attrNameLst>
                                      </p:cBhvr>
                                      <p:to>
                                        <p:strVal val="visible"/>
                                      </p:to>
                                    </p:set>
                                    <p:animEffect filter="fade" transition="in">
                                      <p:cBhvr>
                                        <p:cTn dur="1000"/>
                                        <p:tgtEl>
                                          <p:spTgt spid="303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7" name="Shape 3037"/>
        <p:cNvGrpSpPr/>
        <p:nvPr/>
      </p:nvGrpSpPr>
      <p:grpSpPr>
        <a:xfrm>
          <a:off x="0" y="0"/>
          <a:ext cx="0" cy="0"/>
          <a:chOff x="0" y="0"/>
          <a:chExt cx="0" cy="0"/>
        </a:xfrm>
      </p:grpSpPr>
      <p:sp>
        <p:nvSpPr>
          <p:cNvPr id="3038" name="Google Shape;3038;gcb187ffeb7_1_1326"/>
          <p:cNvSpPr txBox="1"/>
          <p:nvPr>
            <p:ph idx="1" type="body"/>
          </p:nvPr>
        </p:nvSpPr>
        <p:spPr>
          <a:xfrm>
            <a:off x="450050" y="1221575"/>
            <a:ext cx="5700600" cy="3033300"/>
          </a:xfrm>
          <a:prstGeom prst="rect">
            <a:avLst/>
          </a:prstGeom>
          <a:noFill/>
          <a:ln>
            <a:noFill/>
          </a:ln>
        </p:spPr>
        <p:txBody>
          <a:bodyPr anchorCtr="0" anchor="t" bIns="91425" lIns="91425" spcFirstLastPara="1" rIns="91425" wrap="square" tIns="91425">
            <a:noAutofit/>
          </a:bodyPr>
          <a:lstStyle/>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Measurement Bias.</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Non-representative bias.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When a survey is either measured, collected, or interpreted inaccurately.</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Consumed a specific brand of soap. </a:t>
            </a:r>
            <a:endParaRPr sz="1800">
              <a:latin typeface="Montserrat Medium"/>
              <a:ea typeface="Montserrat Medium"/>
              <a:cs typeface="Montserrat Medium"/>
              <a:sym typeface="Montserrat Medium"/>
            </a:endParaRPr>
          </a:p>
        </p:txBody>
      </p:sp>
      <p:sp>
        <p:nvSpPr>
          <p:cNvPr id="3039" name="Google Shape;3039;gcb187ffeb7_1_132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Types of Bias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8">
                                            <p:txEl>
                                              <p:pRg end="0" st="0"/>
                                            </p:txEl>
                                          </p:spTgt>
                                        </p:tgtEl>
                                        <p:attrNameLst>
                                          <p:attrName>style.visibility</p:attrName>
                                        </p:attrNameLst>
                                      </p:cBhvr>
                                      <p:to>
                                        <p:strVal val="visible"/>
                                      </p:to>
                                    </p:set>
                                    <p:animEffect filter="fade" transition="in">
                                      <p:cBhvr>
                                        <p:cTn dur="1000"/>
                                        <p:tgtEl>
                                          <p:spTgt spid="30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8">
                                            <p:txEl>
                                              <p:pRg end="1" st="1"/>
                                            </p:txEl>
                                          </p:spTgt>
                                        </p:tgtEl>
                                        <p:attrNameLst>
                                          <p:attrName>style.visibility</p:attrName>
                                        </p:attrNameLst>
                                      </p:cBhvr>
                                      <p:to>
                                        <p:strVal val="visible"/>
                                      </p:to>
                                    </p:set>
                                    <p:animEffect filter="fade" transition="in">
                                      <p:cBhvr>
                                        <p:cTn dur="1000"/>
                                        <p:tgtEl>
                                          <p:spTgt spid="30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8">
                                            <p:txEl>
                                              <p:pRg end="2" st="2"/>
                                            </p:txEl>
                                          </p:spTgt>
                                        </p:tgtEl>
                                        <p:attrNameLst>
                                          <p:attrName>style.visibility</p:attrName>
                                        </p:attrNameLst>
                                      </p:cBhvr>
                                      <p:to>
                                        <p:strVal val="visible"/>
                                      </p:to>
                                    </p:set>
                                    <p:animEffect filter="fade" transition="in">
                                      <p:cBhvr>
                                        <p:cTn dur="1000"/>
                                        <p:tgtEl>
                                          <p:spTgt spid="30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8">
                                            <p:txEl>
                                              <p:pRg end="3" st="3"/>
                                            </p:txEl>
                                          </p:spTgt>
                                        </p:tgtEl>
                                        <p:attrNameLst>
                                          <p:attrName>style.visibility</p:attrName>
                                        </p:attrNameLst>
                                      </p:cBhvr>
                                      <p:to>
                                        <p:strVal val="visible"/>
                                      </p:to>
                                    </p:set>
                                    <p:animEffect filter="fade" transition="in">
                                      <p:cBhvr>
                                        <p:cTn dur="1000"/>
                                        <p:tgtEl>
                                          <p:spTgt spid="30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8">
                                            <p:txEl>
                                              <p:pRg end="4" st="4"/>
                                            </p:txEl>
                                          </p:spTgt>
                                        </p:tgtEl>
                                        <p:attrNameLst>
                                          <p:attrName>style.visibility</p:attrName>
                                        </p:attrNameLst>
                                      </p:cBhvr>
                                      <p:to>
                                        <p:strVal val="visible"/>
                                      </p:to>
                                    </p:set>
                                    <p:animEffect filter="fade" transition="in">
                                      <p:cBhvr>
                                        <p:cTn dur="1000"/>
                                        <p:tgtEl>
                                          <p:spTgt spid="303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3" name="Shape 3043"/>
        <p:cNvGrpSpPr/>
        <p:nvPr/>
      </p:nvGrpSpPr>
      <p:grpSpPr>
        <a:xfrm>
          <a:off x="0" y="0"/>
          <a:ext cx="0" cy="0"/>
          <a:chOff x="0" y="0"/>
          <a:chExt cx="0" cy="0"/>
        </a:xfrm>
      </p:grpSpPr>
      <p:sp>
        <p:nvSpPr>
          <p:cNvPr id="3044" name="Google Shape;3044;gcb187ffeb7_1_1331"/>
          <p:cNvSpPr txBox="1"/>
          <p:nvPr>
            <p:ph idx="1" type="body"/>
          </p:nvPr>
        </p:nvSpPr>
        <p:spPr>
          <a:xfrm>
            <a:off x="450050" y="1050125"/>
            <a:ext cx="6536700" cy="3204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Confused by the arrangement of the questionnaire.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Mistakenly responded as not consumed even if that person has consumed it.</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Reasons:</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Data collection error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Fault in the questionnaire.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Respondents gave inadvertent false responses.</a:t>
            </a:r>
            <a:endParaRPr sz="1800">
              <a:latin typeface="Montserrat Medium"/>
              <a:ea typeface="Montserrat Medium"/>
              <a:cs typeface="Montserrat Medium"/>
              <a:sym typeface="Montserrat Medium"/>
            </a:endParaRPr>
          </a:p>
        </p:txBody>
      </p:sp>
      <p:sp>
        <p:nvSpPr>
          <p:cNvPr id="3045" name="Google Shape;3045;gcb187ffeb7_1_133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Measurement Bias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4">
                                            <p:txEl>
                                              <p:pRg end="0" st="0"/>
                                            </p:txEl>
                                          </p:spTgt>
                                        </p:tgtEl>
                                        <p:attrNameLst>
                                          <p:attrName>style.visibility</p:attrName>
                                        </p:attrNameLst>
                                      </p:cBhvr>
                                      <p:to>
                                        <p:strVal val="visible"/>
                                      </p:to>
                                    </p:set>
                                    <p:animEffect filter="fade" transition="in">
                                      <p:cBhvr>
                                        <p:cTn dur="1000"/>
                                        <p:tgtEl>
                                          <p:spTgt spid="30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4">
                                            <p:txEl>
                                              <p:pRg end="1" st="1"/>
                                            </p:txEl>
                                          </p:spTgt>
                                        </p:tgtEl>
                                        <p:attrNameLst>
                                          <p:attrName>style.visibility</p:attrName>
                                        </p:attrNameLst>
                                      </p:cBhvr>
                                      <p:to>
                                        <p:strVal val="visible"/>
                                      </p:to>
                                    </p:set>
                                    <p:animEffect filter="fade" transition="in">
                                      <p:cBhvr>
                                        <p:cTn dur="1000"/>
                                        <p:tgtEl>
                                          <p:spTgt spid="30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4">
                                            <p:txEl>
                                              <p:pRg end="2" st="2"/>
                                            </p:txEl>
                                          </p:spTgt>
                                        </p:tgtEl>
                                        <p:attrNameLst>
                                          <p:attrName>style.visibility</p:attrName>
                                        </p:attrNameLst>
                                      </p:cBhvr>
                                      <p:to>
                                        <p:strVal val="visible"/>
                                      </p:to>
                                    </p:set>
                                    <p:animEffect filter="fade" transition="in">
                                      <p:cBhvr>
                                        <p:cTn dur="1000"/>
                                        <p:tgtEl>
                                          <p:spTgt spid="30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4">
                                            <p:txEl>
                                              <p:pRg end="3" st="3"/>
                                            </p:txEl>
                                          </p:spTgt>
                                        </p:tgtEl>
                                        <p:attrNameLst>
                                          <p:attrName>style.visibility</p:attrName>
                                        </p:attrNameLst>
                                      </p:cBhvr>
                                      <p:to>
                                        <p:strVal val="visible"/>
                                      </p:to>
                                    </p:set>
                                    <p:animEffect filter="fade" transition="in">
                                      <p:cBhvr>
                                        <p:cTn dur="1000"/>
                                        <p:tgtEl>
                                          <p:spTgt spid="30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4">
                                            <p:txEl>
                                              <p:pRg end="4" st="4"/>
                                            </p:txEl>
                                          </p:spTgt>
                                        </p:tgtEl>
                                        <p:attrNameLst>
                                          <p:attrName>style.visibility</p:attrName>
                                        </p:attrNameLst>
                                      </p:cBhvr>
                                      <p:to>
                                        <p:strVal val="visible"/>
                                      </p:to>
                                    </p:set>
                                    <p:animEffect filter="fade" transition="in">
                                      <p:cBhvr>
                                        <p:cTn dur="1000"/>
                                        <p:tgtEl>
                                          <p:spTgt spid="30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4">
                                            <p:txEl>
                                              <p:pRg end="5" st="5"/>
                                            </p:txEl>
                                          </p:spTgt>
                                        </p:tgtEl>
                                        <p:attrNameLst>
                                          <p:attrName>style.visibility</p:attrName>
                                        </p:attrNameLst>
                                      </p:cBhvr>
                                      <p:to>
                                        <p:strVal val="visible"/>
                                      </p:to>
                                    </p:set>
                                    <p:animEffect filter="fade" transition="in">
                                      <p:cBhvr>
                                        <p:cTn dur="1000"/>
                                        <p:tgtEl>
                                          <p:spTgt spid="304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9" name="Shape 3049"/>
        <p:cNvGrpSpPr/>
        <p:nvPr/>
      </p:nvGrpSpPr>
      <p:grpSpPr>
        <a:xfrm>
          <a:off x="0" y="0"/>
          <a:ext cx="0" cy="0"/>
          <a:chOff x="0" y="0"/>
          <a:chExt cx="0" cy="0"/>
        </a:xfrm>
      </p:grpSpPr>
      <p:sp>
        <p:nvSpPr>
          <p:cNvPr id="3050" name="Google Shape;3050;gcb187ffeb7_1_1336"/>
          <p:cNvSpPr txBox="1"/>
          <p:nvPr>
            <p:ph idx="1" type="body"/>
          </p:nvPr>
        </p:nvSpPr>
        <p:spPr>
          <a:xfrm>
            <a:off x="450050" y="1168000"/>
            <a:ext cx="6536700" cy="3087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When a survey sample fails to represent the population accurately.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Due to involuntarily working with a specific division of population instead of the whole.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Where the sample becomes unrepresentative of the whole population.</a:t>
            </a:r>
            <a:endParaRPr sz="1800">
              <a:latin typeface="Montserrat Medium"/>
              <a:ea typeface="Montserrat Medium"/>
              <a:cs typeface="Montserrat Medium"/>
              <a:sym typeface="Montserrat Medium"/>
            </a:endParaRPr>
          </a:p>
        </p:txBody>
      </p:sp>
      <p:sp>
        <p:nvSpPr>
          <p:cNvPr id="3051" name="Google Shape;3051;gcb187ffeb7_1_133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Non-Representative Bias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0">
                                            <p:txEl>
                                              <p:pRg end="0" st="0"/>
                                            </p:txEl>
                                          </p:spTgt>
                                        </p:tgtEl>
                                        <p:attrNameLst>
                                          <p:attrName>style.visibility</p:attrName>
                                        </p:attrNameLst>
                                      </p:cBhvr>
                                      <p:to>
                                        <p:strVal val="visible"/>
                                      </p:to>
                                    </p:set>
                                    <p:animEffect filter="fade" transition="in">
                                      <p:cBhvr>
                                        <p:cTn dur="1000"/>
                                        <p:tgtEl>
                                          <p:spTgt spid="30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0">
                                            <p:txEl>
                                              <p:pRg end="1" st="1"/>
                                            </p:txEl>
                                          </p:spTgt>
                                        </p:tgtEl>
                                        <p:attrNameLst>
                                          <p:attrName>style.visibility</p:attrName>
                                        </p:attrNameLst>
                                      </p:cBhvr>
                                      <p:to>
                                        <p:strVal val="visible"/>
                                      </p:to>
                                    </p:set>
                                    <p:animEffect filter="fade" transition="in">
                                      <p:cBhvr>
                                        <p:cTn dur="1000"/>
                                        <p:tgtEl>
                                          <p:spTgt spid="30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0">
                                            <p:txEl>
                                              <p:pRg end="2" st="2"/>
                                            </p:txEl>
                                          </p:spTgt>
                                        </p:tgtEl>
                                        <p:attrNameLst>
                                          <p:attrName>style.visibility</p:attrName>
                                        </p:attrNameLst>
                                      </p:cBhvr>
                                      <p:to>
                                        <p:strVal val="visible"/>
                                      </p:to>
                                    </p:set>
                                    <p:animEffect filter="fade" transition="in">
                                      <p:cBhvr>
                                        <p:cTn dur="1000"/>
                                        <p:tgtEl>
                                          <p:spTgt spid="305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5" name="Shape 3055"/>
        <p:cNvGrpSpPr/>
        <p:nvPr/>
      </p:nvGrpSpPr>
      <p:grpSpPr>
        <a:xfrm>
          <a:off x="0" y="0"/>
          <a:ext cx="0" cy="0"/>
          <a:chOff x="0" y="0"/>
          <a:chExt cx="0" cy="0"/>
        </a:xfrm>
      </p:grpSpPr>
      <p:sp>
        <p:nvSpPr>
          <p:cNvPr id="3056" name="Google Shape;3056;gcb187ffeb7_1_1341"/>
          <p:cNvSpPr txBox="1"/>
          <p:nvPr>
            <p:ph idx="1" type="body"/>
          </p:nvPr>
        </p:nvSpPr>
        <p:spPr>
          <a:xfrm>
            <a:off x="450050" y="1168000"/>
            <a:ext cx="6536700" cy="3087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How data points differ from the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How far a set of data is spread out from their mean value.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Expected difference of deviation from actual value.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Standard deviation of the given data set.</a:t>
            </a:r>
            <a:endParaRPr sz="1800">
              <a:latin typeface="Montserrat Medium"/>
              <a:ea typeface="Montserrat Medium"/>
              <a:cs typeface="Montserrat Medium"/>
              <a:sym typeface="Montserrat Medium"/>
            </a:endParaRPr>
          </a:p>
        </p:txBody>
      </p:sp>
      <p:sp>
        <p:nvSpPr>
          <p:cNvPr id="3057" name="Google Shape;3057;gcb187ffeb7_1_134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Variance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6">
                                            <p:txEl>
                                              <p:pRg end="0" st="0"/>
                                            </p:txEl>
                                          </p:spTgt>
                                        </p:tgtEl>
                                        <p:attrNameLst>
                                          <p:attrName>style.visibility</p:attrName>
                                        </p:attrNameLst>
                                      </p:cBhvr>
                                      <p:to>
                                        <p:strVal val="visible"/>
                                      </p:to>
                                    </p:set>
                                    <p:animEffect filter="fade" transition="in">
                                      <p:cBhvr>
                                        <p:cTn dur="1000"/>
                                        <p:tgtEl>
                                          <p:spTgt spid="30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6">
                                            <p:txEl>
                                              <p:pRg end="1" st="1"/>
                                            </p:txEl>
                                          </p:spTgt>
                                        </p:tgtEl>
                                        <p:attrNameLst>
                                          <p:attrName>style.visibility</p:attrName>
                                        </p:attrNameLst>
                                      </p:cBhvr>
                                      <p:to>
                                        <p:strVal val="visible"/>
                                      </p:to>
                                    </p:set>
                                    <p:animEffect filter="fade" transition="in">
                                      <p:cBhvr>
                                        <p:cTn dur="1000"/>
                                        <p:tgtEl>
                                          <p:spTgt spid="30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6">
                                            <p:txEl>
                                              <p:pRg end="2" st="2"/>
                                            </p:txEl>
                                          </p:spTgt>
                                        </p:tgtEl>
                                        <p:attrNameLst>
                                          <p:attrName>style.visibility</p:attrName>
                                        </p:attrNameLst>
                                      </p:cBhvr>
                                      <p:to>
                                        <p:strVal val="visible"/>
                                      </p:to>
                                    </p:set>
                                    <p:animEffect filter="fade" transition="in">
                                      <p:cBhvr>
                                        <p:cTn dur="1000"/>
                                        <p:tgtEl>
                                          <p:spTgt spid="30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6">
                                            <p:txEl>
                                              <p:pRg end="3" st="3"/>
                                            </p:txEl>
                                          </p:spTgt>
                                        </p:tgtEl>
                                        <p:attrNameLst>
                                          <p:attrName>style.visibility</p:attrName>
                                        </p:attrNameLst>
                                      </p:cBhvr>
                                      <p:to>
                                        <p:strVal val="visible"/>
                                      </p:to>
                                    </p:set>
                                    <p:animEffect filter="fade" transition="in">
                                      <p:cBhvr>
                                        <p:cTn dur="1000"/>
                                        <p:tgtEl>
                                          <p:spTgt spid="305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e672268506_0_221"/>
          <p:cNvSpPr txBox="1"/>
          <p:nvPr>
            <p:ph idx="1" type="body"/>
          </p:nvPr>
        </p:nvSpPr>
        <p:spPr>
          <a:xfrm>
            <a:off x="693175" y="1034725"/>
            <a:ext cx="5716200" cy="3365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GB" sz="1700">
                <a:latin typeface="Montserrat"/>
                <a:ea typeface="Montserrat"/>
                <a:cs typeface="Montserrat"/>
                <a:sym typeface="Montserrat"/>
              </a:rPr>
              <a:t>Event: </a:t>
            </a:r>
            <a:endParaRPr b="1" i="1" sz="1700">
              <a:latin typeface="Montserrat"/>
              <a:ea typeface="Montserrat"/>
              <a:cs typeface="Montserrat"/>
              <a:sym typeface="Montserrat"/>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One or more outcomes of an experiment is called an event.</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One outcome like getting a head when tossing a coin or rolling a ‘2’ when throwing a dice.</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Include more than one outcome like choosing a “Queen” from a deck of cards or rolling an even number when throwing a dice.</a:t>
            </a:r>
            <a:endParaRPr sz="1700">
              <a:latin typeface="Montserrat Medium"/>
              <a:ea typeface="Montserrat Medium"/>
              <a:cs typeface="Montserrat Medium"/>
              <a:sym typeface="Montserrat Medium"/>
            </a:endParaRPr>
          </a:p>
        </p:txBody>
      </p:sp>
      <p:sp>
        <p:nvSpPr>
          <p:cNvPr id="563" name="Google Shape;563;ge672268506_0_221"/>
          <p:cNvSpPr txBox="1"/>
          <p:nvPr>
            <p:ph type="title"/>
          </p:nvPr>
        </p:nvSpPr>
        <p:spPr>
          <a:xfrm>
            <a:off x="396000" y="394800"/>
            <a:ext cx="7671000" cy="5295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Terminologies used in Probability</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xEl>
                                              <p:pRg end="0" st="0"/>
                                            </p:txEl>
                                          </p:spTgt>
                                        </p:tgtEl>
                                        <p:attrNameLst>
                                          <p:attrName>style.visibility</p:attrName>
                                        </p:attrNameLst>
                                      </p:cBhvr>
                                      <p:to>
                                        <p:strVal val="visible"/>
                                      </p:to>
                                    </p:set>
                                    <p:animEffect filter="fade" transition="in">
                                      <p:cBhvr>
                                        <p:cTn dur="1000"/>
                                        <p:tgtEl>
                                          <p:spTgt spid="5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xEl>
                                              <p:pRg end="1" st="1"/>
                                            </p:txEl>
                                          </p:spTgt>
                                        </p:tgtEl>
                                        <p:attrNameLst>
                                          <p:attrName>style.visibility</p:attrName>
                                        </p:attrNameLst>
                                      </p:cBhvr>
                                      <p:to>
                                        <p:strVal val="visible"/>
                                      </p:to>
                                    </p:set>
                                    <p:animEffect filter="fade" transition="in">
                                      <p:cBhvr>
                                        <p:cTn dur="1000"/>
                                        <p:tgtEl>
                                          <p:spTgt spid="5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xEl>
                                              <p:pRg end="2" st="2"/>
                                            </p:txEl>
                                          </p:spTgt>
                                        </p:tgtEl>
                                        <p:attrNameLst>
                                          <p:attrName>style.visibility</p:attrName>
                                        </p:attrNameLst>
                                      </p:cBhvr>
                                      <p:to>
                                        <p:strVal val="visible"/>
                                      </p:to>
                                    </p:set>
                                    <p:animEffect filter="fade" transition="in">
                                      <p:cBhvr>
                                        <p:cTn dur="1000"/>
                                        <p:tgtEl>
                                          <p:spTgt spid="5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xEl>
                                              <p:pRg end="3" st="3"/>
                                            </p:txEl>
                                          </p:spTgt>
                                        </p:tgtEl>
                                        <p:attrNameLst>
                                          <p:attrName>style.visibility</p:attrName>
                                        </p:attrNameLst>
                                      </p:cBhvr>
                                      <p:to>
                                        <p:strVal val="visible"/>
                                      </p:to>
                                    </p:set>
                                    <p:animEffect filter="fade" transition="in">
                                      <p:cBhvr>
                                        <p:cTn dur="1000"/>
                                        <p:tgtEl>
                                          <p:spTgt spid="56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1" name="Shape 3061"/>
        <p:cNvGrpSpPr/>
        <p:nvPr/>
      </p:nvGrpSpPr>
      <p:grpSpPr>
        <a:xfrm>
          <a:off x="0" y="0"/>
          <a:ext cx="0" cy="0"/>
          <a:chOff x="0" y="0"/>
          <a:chExt cx="0" cy="0"/>
        </a:xfrm>
      </p:grpSpPr>
      <p:sp>
        <p:nvSpPr>
          <p:cNvPr id="3062" name="Google Shape;3062;gcb187ffeb7_1_1346"/>
          <p:cNvSpPr txBox="1"/>
          <p:nvPr>
            <p:ph idx="1" type="body"/>
          </p:nvPr>
        </p:nvSpPr>
        <p:spPr>
          <a:xfrm>
            <a:off x="450050" y="1168000"/>
            <a:ext cx="6161400" cy="3087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More the value of variance, the more the data is scattered from its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If the value of variance is low or minimum, then it is less scattered from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It is called a measure of spread of data from mean.</a:t>
            </a:r>
            <a:endParaRPr sz="1800">
              <a:latin typeface="Montserrat Medium"/>
              <a:ea typeface="Montserrat Medium"/>
              <a:cs typeface="Montserrat Medium"/>
              <a:sym typeface="Montserrat Medium"/>
            </a:endParaRPr>
          </a:p>
        </p:txBody>
      </p:sp>
      <p:sp>
        <p:nvSpPr>
          <p:cNvPr id="3063" name="Google Shape;3063;gcb187ffeb7_1_134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Variance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2">
                                            <p:txEl>
                                              <p:pRg end="0" st="0"/>
                                            </p:txEl>
                                          </p:spTgt>
                                        </p:tgtEl>
                                        <p:attrNameLst>
                                          <p:attrName>style.visibility</p:attrName>
                                        </p:attrNameLst>
                                      </p:cBhvr>
                                      <p:to>
                                        <p:strVal val="visible"/>
                                      </p:to>
                                    </p:set>
                                    <p:animEffect filter="fade" transition="in">
                                      <p:cBhvr>
                                        <p:cTn dur="1000"/>
                                        <p:tgtEl>
                                          <p:spTgt spid="30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2">
                                            <p:txEl>
                                              <p:pRg end="1" st="1"/>
                                            </p:txEl>
                                          </p:spTgt>
                                        </p:tgtEl>
                                        <p:attrNameLst>
                                          <p:attrName>style.visibility</p:attrName>
                                        </p:attrNameLst>
                                      </p:cBhvr>
                                      <p:to>
                                        <p:strVal val="visible"/>
                                      </p:to>
                                    </p:set>
                                    <p:animEffect filter="fade" transition="in">
                                      <p:cBhvr>
                                        <p:cTn dur="1000"/>
                                        <p:tgtEl>
                                          <p:spTgt spid="30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2">
                                            <p:txEl>
                                              <p:pRg end="2" st="2"/>
                                            </p:txEl>
                                          </p:spTgt>
                                        </p:tgtEl>
                                        <p:attrNameLst>
                                          <p:attrName>style.visibility</p:attrName>
                                        </p:attrNameLst>
                                      </p:cBhvr>
                                      <p:to>
                                        <p:strVal val="visible"/>
                                      </p:to>
                                    </p:set>
                                    <p:animEffect filter="fade" transition="in">
                                      <p:cBhvr>
                                        <p:cTn dur="1000"/>
                                        <p:tgtEl>
                                          <p:spTgt spid="306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7" name="Shape 3067"/>
        <p:cNvGrpSpPr/>
        <p:nvPr/>
      </p:nvGrpSpPr>
      <p:grpSpPr>
        <a:xfrm>
          <a:off x="0" y="0"/>
          <a:ext cx="0" cy="0"/>
          <a:chOff x="0" y="0"/>
          <a:chExt cx="0" cy="0"/>
        </a:xfrm>
      </p:grpSpPr>
      <p:sp>
        <p:nvSpPr>
          <p:cNvPr id="3068" name="Google Shape;3068;gcb187ffeb7_1_1351"/>
          <p:cNvSpPr txBox="1"/>
          <p:nvPr>
            <p:ph idx="1" type="body"/>
          </p:nvPr>
        </p:nvSpPr>
        <p:spPr>
          <a:xfrm>
            <a:off x="450050" y="1168000"/>
            <a:ext cx="6161400" cy="3087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Average of the squared differences from the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σ2 represents the variance for the population.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a:t>
            </a:r>
            <a:r>
              <a:rPr baseline="30000" lang="en-GB" sz="1800">
                <a:latin typeface="Montserrat Medium"/>
                <a:ea typeface="Montserrat Medium"/>
                <a:cs typeface="Montserrat Medium"/>
                <a:sym typeface="Montserrat Medium"/>
              </a:rPr>
              <a:t>2</a:t>
            </a:r>
            <a:r>
              <a:rPr lang="en-GB" sz="1800">
                <a:latin typeface="Montserrat Medium"/>
                <a:ea typeface="Montserrat Medium"/>
                <a:cs typeface="Montserrat Medium"/>
                <a:sym typeface="Montserrat Medium"/>
              </a:rPr>
              <a:t> represents the variance for the sample.</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Formula:</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σ2 = ∑(X−μ)2/N</a:t>
            </a:r>
            <a:endParaRPr sz="1800">
              <a:latin typeface="Montserrat Medium"/>
              <a:ea typeface="Montserrat Medium"/>
              <a:cs typeface="Montserrat Medium"/>
              <a:sym typeface="Montserrat Medium"/>
            </a:endParaRPr>
          </a:p>
        </p:txBody>
      </p:sp>
      <p:sp>
        <p:nvSpPr>
          <p:cNvPr id="3069" name="Google Shape;3069;gcb187ffeb7_1_135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 of Variance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8">
                                            <p:txEl>
                                              <p:pRg end="0" st="0"/>
                                            </p:txEl>
                                          </p:spTgt>
                                        </p:tgtEl>
                                        <p:attrNameLst>
                                          <p:attrName>style.visibility</p:attrName>
                                        </p:attrNameLst>
                                      </p:cBhvr>
                                      <p:to>
                                        <p:strVal val="visible"/>
                                      </p:to>
                                    </p:set>
                                    <p:animEffect filter="fade" transition="in">
                                      <p:cBhvr>
                                        <p:cTn dur="1000"/>
                                        <p:tgtEl>
                                          <p:spTgt spid="30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8">
                                            <p:txEl>
                                              <p:pRg end="1" st="1"/>
                                            </p:txEl>
                                          </p:spTgt>
                                        </p:tgtEl>
                                        <p:attrNameLst>
                                          <p:attrName>style.visibility</p:attrName>
                                        </p:attrNameLst>
                                      </p:cBhvr>
                                      <p:to>
                                        <p:strVal val="visible"/>
                                      </p:to>
                                    </p:set>
                                    <p:animEffect filter="fade" transition="in">
                                      <p:cBhvr>
                                        <p:cTn dur="1000"/>
                                        <p:tgtEl>
                                          <p:spTgt spid="30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8">
                                            <p:txEl>
                                              <p:pRg end="2" st="2"/>
                                            </p:txEl>
                                          </p:spTgt>
                                        </p:tgtEl>
                                        <p:attrNameLst>
                                          <p:attrName>style.visibility</p:attrName>
                                        </p:attrNameLst>
                                      </p:cBhvr>
                                      <p:to>
                                        <p:strVal val="visible"/>
                                      </p:to>
                                    </p:set>
                                    <p:animEffect filter="fade" transition="in">
                                      <p:cBhvr>
                                        <p:cTn dur="1000"/>
                                        <p:tgtEl>
                                          <p:spTgt spid="30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8">
                                            <p:txEl>
                                              <p:pRg end="3" st="3"/>
                                            </p:txEl>
                                          </p:spTgt>
                                        </p:tgtEl>
                                        <p:attrNameLst>
                                          <p:attrName>style.visibility</p:attrName>
                                        </p:attrNameLst>
                                      </p:cBhvr>
                                      <p:to>
                                        <p:strVal val="visible"/>
                                      </p:to>
                                    </p:set>
                                    <p:animEffect filter="fade" transition="in">
                                      <p:cBhvr>
                                        <p:cTn dur="1000"/>
                                        <p:tgtEl>
                                          <p:spTgt spid="30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8">
                                            <p:txEl>
                                              <p:pRg end="4" st="4"/>
                                            </p:txEl>
                                          </p:spTgt>
                                        </p:tgtEl>
                                        <p:attrNameLst>
                                          <p:attrName>style.visibility</p:attrName>
                                        </p:attrNameLst>
                                      </p:cBhvr>
                                      <p:to>
                                        <p:strVal val="visible"/>
                                      </p:to>
                                    </p:set>
                                    <p:animEffect filter="fade" transition="in">
                                      <p:cBhvr>
                                        <p:cTn dur="1000"/>
                                        <p:tgtEl>
                                          <p:spTgt spid="306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3" name="Shape 3073"/>
        <p:cNvGrpSpPr/>
        <p:nvPr/>
      </p:nvGrpSpPr>
      <p:grpSpPr>
        <a:xfrm>
          <a:off x="0" y="0"/>
          <a:ext cx="0" cy="0"/>
          <a:chOff x="0" y="0"/>
          <a:chExt cx="0" cy="0"/>
        </a:xfrm>
      </p:grpSpPr>
      <p:sp>
        <p:nvSpPr>
          <p:cNvPr id="3074" name="Google Shape;3074;gcb187ffeb7_1_1356"/>
          <p:cNvSpPr txBox="1"/>
          <p:nvPr>
            <p:ph idx="1" type="body"/>
          </p:nvPr>
        </p:nvSpPr>
        <p:spPr>
          <a:xfrm>
            <a:off x="450050" y="1168000"/>
            <a:ext cx="6161400" cy="308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Here,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sigma square = population variance.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X = value of observations in the population.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Mu = population mean of all values.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 = total number of values in the population.</a:t>
            </a:r>
            <a:endParaRPr sz="1800">
              <a:latin typeface="Montserrat Medium"/>
              <a:ea typeface="Montserrat Medium"/>
              <a:cs typeface="Montserrat Medium"/>
              <a:sym typeface="Montserrat Medium"/>
            </a:endParaRPr>
          </a:p>
        </p:txBody>
      </p:sp>
      <p:sp>
        <p:nvSpPr>
          <p:cNvPr id="3075" name="Google Shape;3075;gcb187ffeb7_1_135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 of Variance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4">
                                            <p:txEl>
                                              <p:pRg end="0" st="0"/>
                                            </p:txEl>
                                          </p:spTgt>
                                        </p:tgtEl>
                                        <p:attrNameLst>
                                          <p:attrName>style.visibility</p:attrName>
                                        </p:attrNameLst>
                                      </p:cBhvr>
                                      <p:to>
                                        <p:strVal val="visible"/>
                                      </p:to>
                                    </p:set>
                                    <p:animEffect filter="fade" transition="in">
                                      <p:cBhvr>
                                        <p:cTn dur="1000"/>
                                        <p:tgtEl>
                                          <p:spTgt spid="30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4">
                                            <p:txEl>
                                              <p:pRg end="1" st="1"/>
                                            </p:txEl>
                                          </p:spTgt>
                                        </p:tgtEl>
                                        <p:attrNameLst>
                                          <p:attrName>style.visibility</p:attrName>
                                        </p:attrNameLst>
                                      </p:cBhvr>
                                      <p:to>
                                        <p:strVal val="visible"/>
                                      </p:to>
                                    </p:set>
                                    <p:animEffect filter="fade" transition="in">
                                      <p:cBhvr>
                                        <p:cTn dur="1000"/>
                                        <p:tgtEl>
                                          <p:spTgt spid="30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4">
                                            <p:txEl>
                                              <p:pRg end="2" st="2"/>
                                            </p:txEl>
                                          </p:spTgt>
                                        </p:tgtEl>
                                        <p:attrNameLst>
                                          <p:attrName>style.visibility</p:attrName>
                                        </p:attrNameLst>
                                      </p:cBhvr>
                                      <p:to>
                                        <p:strVal val="visible"/>
                                      </p:to>
                                    </p:set>
                                    <p:animEffect filter="fade" transition="in">
                                      <p:cBhvr>
                                        <p:cTn dur="1000"/>
                                        <p:tgtEl>
                                          <p:spTgt spid="30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4">
                                            <p:txEl>
                                              <p:pRg end="3" st="3"/>
                                            </p:txEl>
                                          </p:spTgt>
                                        </p:tgtEl>
                                        <p:attrNameLst>
                                          <p:attrName>style.visibility</p:attrName>
                                        </p:attrNameLst>
                                      </p:cBhvr>
                                      <p:to>
                                        <p:strVal val="visible"/>
                                      </p:to>
                                    </p:set>
                                    <p:animEffect filter="fade" transition="in">
                                      <p:cBhvr>
                                        <p:cTn dur="1000"/>
                                        <p:tgtEl>
                                          <p:spTgt spid="30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4">
                                            <p:txEl>
                                              <p:pRg end="4" st="4"/>
                                            </p:txEl>
                                          </p:spTgt>
                                        </p:tgtEl>
                                        <p:attrNameLst>
                                          <p:attrName>style.visibility</p:attrName>
                                        </p:attrNameLst>
                                      </p:cBhvr>
                                      <p:to>
                                        <p:strVal val="visible"/>
                                      </p:to>
                                    </p:set>
                                    <p:animEffect filter="fade" transition="in">
                                      <p:cBhvr>
                                        <p:cTn dur="1000"/>
                                        <p:tgtEl>
                                          <p:spTgt spid="307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9" name="Shape 3079"/>
        <p:cNvGrpSpPr/>
        <p:nvPr/>
      </p:nvGrpSpPr>
      <p:grpSpPr>
        <a:xfrm>
          <a:off x="0" y="0"/>
          <a:ext cx="0" cy="0"/>
          <a:chOff x="0" y="0"/>
          <a:chExt cx="0" cy="0"/>
        </a:xfrm>
      </p:grpSpPr>
      <p:sp>
        <p:nvSpPr>
          <p:cNvPr id="3080" name="Google Shape;3080;gcb187ffeb7_1_1361"/>
          <p:cNvSpPr txBox="1"/>
          <p:nvPr>
            <p:ph idx="1" type="body"/>
          </p:nvPr>
        </p:nvSpPr>
        <p:spPr>
          <a:xfrm>
            <a:off x="450050" y="1168000"/>
            <a:ext cx="5443500" cy="3087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Find the variance of the numbers 3, 8, 7, 10.</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Calculate the mean of the given values.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Mean of the 3, 8, 7, and 10 is equal to 28 divided by 4 is equal to 7.</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 = 4 and mu = 7.</a:t>
            </a:r>
            <a:endParaRPr sz="1800">
              <a:latin typeface="Montserrat Medium"/>
              <a:ea typeface="Montserrat Medium"/>
              <a:cs typeface="Montserrat Medium"/>
              <a:sym typeface="Montserrat Medium"/>
            </a:endParaRPr>
          </a:p>
        </p:txBody>
      </p:sp>
      <p:sp>
        <p:nvSpPr>
          <p:cNvPr id="3081" name="Google Shape;3081;gcb187ffeb7_1_136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0">
                                            <p:txEl>
                                              <p:pRg end="0" st="0"/>
                                            </p:txEl>
                                          </p:spTgt>
                                        </p:tgtEl>
                                        <p:attrNameLst>
                                          <p:attrName>style.visibility</p:attrName>
                                        </p:attrNameLst>
                                      </p:cBhvr>
                                      <p:to>
                                        <p:strVal val="visible"/>
                                      </p:to>
                                    </p:set>
                                    <p:animEffect filter="fade" transition="in">
                                      <p:cBhvr>
                                        <p:cTn dur="1000"/>
                                        <p:tgtEl>
                                          <p:spTgt spid="30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0">
                                            <p:txEl>
                                              <p:pRg end="1" st="1"/>
                                            </p:txEl>
                                          </p:spTgt>
                                        </p:tgtEl>
                                        <p:attrNameLst>
                                          <p:attrName>style.visibility</p:attrName>
                                        </p:attrNameLst>
                                      </p:cBhvr>
                                      <p:to>
                                        <p:strVal val="visible"/>
                                      </p:to>
                                    </p:set>
                                    <p:animEffect filter="fade" transition="in">
                                      <p:cBhvr>
                                        <p:cTn dur="1000"/>
                                        <p:tgtEl>
                                          <p:spTgt spid="30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0">
                                            <p:txEl>
                                              <p:pRg end="2" st="2"/>
                                            </p:txEl>
                                          </p:spTgt>
                                        </p:tgtEl>
                                        <p:attrNameLst>
                                          <p:attrName>style.visibility</p:attrName>
                                        </p:attrNameLst>
                                      </p:cBhvr>
                                      <p:to>
                                        <p:strVal val="visible"/>
                                      </p:to>
                                    </p:set>
                                    <p:animEffect filter="fade" transition="in">
                                      <p:cBhvr>
                                        <p:cTn dur="1000"/>
                                        <p:tgtEl>
                                          <p:spTgt spid="30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0">
                                            <p:txEl>
                                              <p:pRg end="3" st="3"/>
                                            </p:txEl>
                                          </p:spTgt>
                                        </p:tgtEl>
                                        <p:attrNameLst>
                                          <p:attrName>style.visibility</p:attrName>
                                        </p:attrNameLst>
                                      </p:cBhvr>
                                      <p:to>
                                        <p:strVal val="visible"/>
                                      </p:to>
                                    </p:set>
                                    <p:animEffect filter="fade" transition="in">
                                      <p:cBhvr>
                                        <p:cTn dur="1000"/>
                                        <p:tgtEl>
                                          <p:spTgt spid="308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5" name="Shape 3085"/>
        <p:cNvGrpSpPr/>
        <p:nvPr/>
      </p:nvGrpSpPr>
      <p:grpSpPr>
        <a:xfrm>
          <a:off x="0" y="0"/>
          <a:ext cx="0" cy="0"/>
          <a:chOff x="0" y="0"/>
          <a:chExt cx="0" cy="0"/>
        </a:xfrm>
      </p:grpSpPr>
      <p:sp>
        <p:nvSpPr>
          <p:cNvPr id="3086" name="Google Shape;3086;gcb187ffeb7_1_1366"/>
          <p:cNvSpPr txBox="1"/>
          <p:nvPr>
            <p:ph idx="1" type="body"/>
          </p:nvPr>
        </p:nvSpPr>
        <p:spPr>
          <a:xfrm>
            <a:off x="450050" y="984575"/>
            <a:ext cx="5915100" cy="3270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Subtract the mean from each number and square it.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Add these values.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Summation of X minus mu whole square as 26.</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Variance = 26/4 = 6.5.</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Variance of the numbers 3, 8, 7, and 10 is 6.5.</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Population variance.</a:t>
            </a:r>
            <a:endParaRPr sz="1800">
              <a:latin typeface="Montserrat Medium"/>
              <a:ea typeface="Montserrat Medium"/>
              <a:cs typeface="Montserrat Medium"/>
              <a:sym typeface="Montserrat Medium"/>
            </a:endParaRPr>
          </a:p>
        </p:txBody>
      </p:sp>
      <p:sp>
        <p:nvSpPr>
          <p:cNvPr id="3087" name="Google Shape;3087;gcb187ffeb7_1_136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6">
                                            <p:txEl>
                                              <p:pRg end="0" st="0"/>
                                            </p:txEl>
                                          </p:spTgt>
                                        </p:tgtEl>
                                        <p:attrNameLst>
                                          <p:attrName>style.visibility</p:attrName>
                                        </p:attrNameLst>
                                      </p:cBhvr>
                                      <p:to>
                                        <p:strVal val="visible"/>
                                      </p:to>
                                    </p:set>
                                    <p:animEffect filter="fade" transition="in">
                                      <p:cBhvr>
                                        <p:cTn dur="1000"/>
                                        <p:tgtEl>
                                          <p:spTgt spid="30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6">
                                            <p:txEl>
                                              <p:pRg end="1" st="1"/>
                                            </p:txEl>
                                          </p:spTgt>
                                        </p:tgtEl>
                                        <p:attrNameLst>
                                          <p:attrName>style.visibility</p:attrName>
                                        </p:attrNameLst>
                                      </p:cBhvr>
                                      <p:to>
                                        <p:strVal val="visible"/>
                                      </p:to>
                                    </p:set>
                                    <p:animEffect filter="fade" transition="in">
                                      <p:cBhvr>
                                        <p:cTn dur="1000"/>
                                        <p:tgtEl>
                                          <p:spTgt spid="30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6">
                                            <p:txEl>
                                              <p:pRg end="2" st="2"/>
                                            </p:txEl>
                                          </p:spTgt>
                                        </p:tgtEl>
                                        <p:attrNameLst>
                                          <p:attrName>style.visibility</p:attrName>
                                        </p:attrNameLst>
                                      </p:cBhvr>
                                      <p:to>
                                        <p:strVal val="visible"/>
                                      </p:to>
                                    </p:set>
                                    <p:animEffect filter="fade" transition="in">
                                      <p:cBhvr>
                                        <p:cTn dur="1000"/>
                                        <p:tgtEl>
                                          <p:spTgt spid="30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6">
                                            <p:txEl>
                                              <p:pRg end="3" st="3"/>
                                            </p:txEl>
                                          </p:spTgt>
                                        </p:tgtEl>
                                        <p:attrNameLst>
                                          <p:attrName>style.visibility</p:attrName>
                                        </p:attrNameLst>
                                      </p:cBhvr>
                                      <p:to>
                                        <p:strVal val="visible"/>
                                      </p:to>
                                    </p:set>
                                    <p:animEffect filter="fade" transition="in">
                                      <p:cBhvr>
                                        <p:cTn dur="1000"/>
                                        <p:tgtEl>
                                          <p:spTgt spid="30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6">
                                            <p:txEl>
                                              <p:pRg end="4" st="4"/>
                                            </p:txEl>
                                          </p:spTgt>
                                        </p:tgtEl>
                                        <p:attrNameLst>
                                          <p:attrName>style.visibility</p:attrName>
                                        </p:attrNameLst>
                                      </p:cBhvr>
                                      <p:to>
                                        <p:strVal val="visible"/>
                                      </p:to>
                                    </p:set>
                                    <p:animEffect filter="fade" transition="in">
                                      <p:cBhvr>
                                        <p:cTn dur="1000"/>
                                        <p:tgtEl>
                                          <p:spTgt spid="30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6">
                                            <p:txEl>
                                              <p:pRg end="5" st="5"/>
                                            </p:txEl>
                                          </p:spTgt>
                                        </p:tgtEl>
                                        <p:attrNameLst>
                                          <p:attrName>style.visibility</p:attrName>
                                        </p:attrNameLst>
                                      </p:cBhvr>
                                      <p:to>
                                        <p:strVal val="visible"/>
                                      </p:to>
                                    </p:set>
                                    <p:animEffect filter="fade" transition="in">
                                      <p:cBhvr>
                                        <p:cTn dur="1000"/>
                                        <p:tgtEl>
                                          <p:spTgt spid="308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1" name="Shape 3091"/>
        <p:cNvGrpSpPr/>
        <p:nvPr/>
      </p:nvGrpSpPr>
      <p:grpSpPr>
        <a:xfrm>
          <a:off x="0" y="0"/>
          <a:ext cx="0" cy="0"/>
          <a:chOff x="0" y="0"/>
          <a:chExt cx="0" cy="0"/>
        </a:xfrm>
      </p:grpSpPr>
      <p:sp>
        <p:nvSpPr>
          <p:cNvPr id="3092" name="Google Shape;3092;gcb187ffeb7_1_1371"/>
          <p:cNvSpPr txBox="1"/>
          <p:nvPr>
            <p:ph idx="1" type="body"/>
          </p:nvPr>
        </p:nvSpPr>
        <p:spPr>
          <a:xfrm>
            <a:off x="450050" y="1168000"/>
            <a:ext cx="6161400" cy="3087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s2 = ∑(x− x̄)2/n−1</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Here,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 square = sample variance.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x = value of observations in the sample.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x bar = sample mean of all values.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 = total number of values in the sample.</a:t>
            </a:r>
            <a:endParaRPr sz="1800">
              <a:latin typeface="Montserrat Medium"/>
              <a:ea typeface="Montserrat Medium"/>
              <a:cs typeface="Montserrat Medium"/>
              <a:sym typeface="Montserrat Medium"/>
            </a:endParaRPr>
          </a:p>
        </p:txBody>
      </p:sp>
      <p:sp>
        <p:nvSpPr>
          <p:cNvPr id="3093" name="Google Shape;3093;gcb187ffeb7_1_137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 of Sample Variance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2">
                                            <p:txEl>
                                              <p:pRg end="0" st="0"/>
                                            </p:txEl>
                                          </p:spTgt>
                                        </p:tgtEl>
                                        <p:attrNameLst>
                                          <p:attrName>style.visibility</p:attrName>
                                        </p:attrNameLst>
                                      </p:cBhvr>
                                      <p:to>
                                        <p:strVal val="visible"/>
                                      </p:to>
                                    </p:set>
                                    <p:animEffect filter="fade" transition="in">
                                      <p:cBhvr>
                                        <p:cTn dur="1000"/>
                                        <p:tgtEl>
                                          <p:spTgt spid="30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2">
                                            <p:txEl>
                                              <p:pRg end="1" st="1"/>
                                            </p:txEl>
                                          </p:spTgt>
                                        </p:tgtEl>
                                        <p:attrNameLst>
                                          <p:attrName>style.visibility</p:attrName>
                                        </p:attrNameLst>
                                      </p:cBhvr>
                                      <p:to>
                                        <p:strVal val="visible"/>
                                      </p:to>
                                    </p:set>
                                    <p:animEffect filter="fade" transition="in">
                                      <p:cBhvr>
                                        <p:cTn dur="1000"/>
                                        <p:tgtEl>
                                          <p:spTgt spid="30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2">
                                            <p:txEl>
                                              <p:pRg end="2" st="2"/>
                                            </p:txEl>
                                          </p:spTgt>
                                        </p:tgtEl>
                                        <p:attrNameLst>
                                          <p:attrName>style.visibility</p:attrName>
                                        </p:attrNameLst>
                                      </p:cBhvr>
                                      <p:to>
                                        <p:strVal val="visible"/>
                                      </p:to>
                                    </p:set>
                                    <p:animEffect filter="fade" transition="in">
                                      <p:cBhvr>
                                        <p:cTn dur="1000"/>
                                        <p:tgtEl>
                                          <p:spTgt spid="30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2">
                                            <p:txEl>
                                              <p:pRg end="3" st="3"/>
                                            </p:txEl>
                                          </p:spTgt>
                                        </p:tgtEl>
                                        <p:attrNameLst>
                                          <p:attrName>style.visibility</p:attrName>
                                        </p:attrNameLst>
                                      </p:cBhvr>
                                      <p:to>
                                        <p:strVal val="visible"/>
                                      </p:to>
                                    </p:set>
                                    <p:animEffect filter="fade" transition="in">
                                      <p:cBhvr>
                                        <p:cTn dur="1000"/>
                                        <p:tgtEl>
                                          <p:spTgt spid="30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2">
                                            <p:txEl>
                                              <p:pRg end="4" st="4"/>
                                            </p:txEl>
                                          </p:spTgt>
                                        </p:tgtEl>
                                        <p:attrNameLst>
                                          <p:attrName>style.visibility</p:attrName>
                                        </p:attrNameLst>
                                      </p:cBhvr>
                                      <p:to>
                                        <p:strVal val="visible"/>
                                      </p:to>
                                    </p:set>
                                    <p:animEffect filter="fade" transition="in">
                                      <p:cBhvr>
                                        <p:cTn dur="1000"/>
                                        <p:tgtEl>
                                          <p:spTgt spid="30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2">
                                            <p:txEl>
                                              <p:pRg end="5" st="5"/>
                                            </p:txEl>
                                          </p:spTgt>
                                        </p:tgtEl>
                                        <p:attrNameLst>
                                          <p:attrName>style.visibility</p:attrName>
                                        </p:attrNameLst>
                                      </p:cBhvr>
                                      <p:to>
                                        <p:strVal val="visible"/>
                                      </p:to>
                                    </p:set>
                                    <p:animEffect filter="fade" transition="in">
                                      <p:cBhvr>
                                        <p:cTn dur="1000"/>
                                        <p:tgtEl>
                                          <p:spTgt spid="309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7" name="Shape 3097"/>
        <p:cNvGrpSpPr/>
        <p:nvPr/>
      </p:nvGrpSpPr>
      <p:grpSpPr>
        <a:xfrm>
          <a:off x="0" y="0"/>
          <a:ext cx="0" cy="0"/>
          <a:chOff x="0" y="0"/>
          <a:chExt cx="0" cy="0"/>
        </a:xfrm>
      </p:grpSpPr>
      <p:sp>
        <p:nvSpPr>
          <p:cNvPr id="3098" name="Google Shape;3098;gea8afdff9b_0_1410"/>
          <p:cNvSpPr txBox="1"/>
          <p:nvPr>
            <p:ph type="ctrTitle"/>
          </p:nvPr>
        </p:nvSpPr>
        <p:spPr>
          <a:xfrm>
            <a:off x="1426525" y="2010350"/>
            <a:ext cx="57564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C01S06L05. Maximum Likelihood Estimation</a:t>
            </a:r>
            <a:endParaRPr b="0" sz="2400">
              <a:latin typeface="Montserrat ExtraBold"/>
              <a:ea typeface="Montserrat ExtraBold"/>
              <a:cs typeface="Montserrat ExtraBold"/>
              <a:sym typeface="Montserrat ExtraBold"/>
            </a:endParaRPr>
          </a:p>
        </p:txBody>
      </p:sp>
    </p:spTree>
  </p:cSld>
  <p:clrMapOvr>
    <a:masterClrMapping/>
  </p:clrMapOvr>
</p:sld>
</file>

<file path=ppt/slides/slide4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2" name="Shape 3102"/>
        <p:cNvGrpSpPr/>
        <p:nvPr/>
      </p:nvGrpSpPr>
      <p:grpSpPr>
        <a:xfrm>
          <a:off x="0" y="0"/>
          <a:ext cx="0" cy="0"/>
          <a:chOff x="0" y="0"/>
          <a:chExt cx="0" cy="0"/>
        </a:xfrm>
      </p:grpSpPr>
      <p:sp>
        <p:nvSpPr>
          <p:cNvPr id="3103" name="Google Shape;3103;gea8afdff9b_0_1414"/>
          <p:cNvSpPr txBox="1"/>
          <p:nvPr>
            <p:ph idx="1" type="body"/>
          </p:nvPr>
        </p:nvSpPr>
        <p:spPr>
          <a:xfrm>
            <a:off x="502300" y="1162350"/>
            <a:ext cx="6369000" cy="2818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Determines values for parameters.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Maximizing the likelihood function.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Parameter value that maximizes the likelihood function.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Developed by Ronald Fisher, in the 1920s.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Probability distribution is the one that makes the observed data “most likely”.</a:t>
            </a:r>
            <a:endParaRPr sz="1800">
              <a:latin typeface="Montserrat Medium"/>
              <a:ea typeface="Montserrat Medium"/>
              <a:cs typeface="Montserrat Medium"/>
              <a:sym typeface="Montserrat Medium"/>
            </a:endParaRPr>
          </a:p>
        </p:txBody>
      </p:sp>
      <p:sp>
        <p:nvSpPr>
          <p:cNvPr id="3104" name="Google Shape;3104;gea8afdff9b_0_1414"/>
          <p:cNvSpPr txBox="1"/>
          <p:nvPr>
            <p:ph type="title"/>
          </p:nvPr>
        </p:nvSpPr>
        <p:spPr>
          <a:xfrm>
            <a:off x="411875" y="414875"/>
            <a:ext cx="74841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Maximum Likelihood Estimation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3">
                                            <p:txEl>
                                              <p:pRg end="0" st="0"/>
                                            </p:txEl>
                                          </p:spTgt>
                                        </p:tgtEl>
                                        <p:attrNameLst>
                                          <p:attrName>style.visibility</p:attrName>
                                        </p:attrNameLst>
                                      </p:cBhvr>
                                      <p:to>
                                        <p:strVal val="visible"/>
                                      </p:to>
                                    </p:set>
                                    <p:animEffect filter="fade" transition="in">
                                      <p:cBhvr>
                                        <p:cTn dur="1000"/>
                                        <p:tgtEl>
                                          <p:spTgt spid="3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3">
                                            <p:txEl>
                                              <p:pRg end="1" st="1"/>
                                            </p:txEl>
                                          </p:spTgt>
                                        </p:tgtEl>
                                        <p:attrNameLst>
                                          <p:attrName>style.visibility</p:attrName>
                                        </p:attrNameLst>
                                      </p:cBhvr>
                                      <p:to>
                                        <p:strVal val="visible"/>
                                      </p:to>
                                    </p:set>
                                    <p:animEffect filter="fade" transition="in">
                                      <p:cBhvr>
                                        <p:cTn dur="1000"/>
                                        <p:tgtEl>
                                          <p:spTgt spid="31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3">
                                            <p:txEl>
                                              <p:pRg end="2" st="2"/>
                                            </p:txEl>
                                          </p:spTgt>
                                        </p:tgtEl>
                                        <p:attrNameLst>
                                          <p:attrName>style.visibility</p:attrName>
                                        </p:attrNameLst>
                                      </p:cBhvr>
                                      <p:to>
                                        <p:strVal val="visible"/>
                                      </p:to>
                                    </p:set>
                                    <p:animEffect filter="fade" transition="in">
                                      <p:cBhvr>
                                        <p:cTn dur="1000"/>
                                        <p:tgtEl>
                                          <p:spTgt spid="31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3">
                                            <p:txEl>
                                              <p:pRg end="3" st="3"/>
                                            </p:txEl>
                                          </p:spTgt>
                                        </p:tgtEl>
                                        <p:attrNameLst>
                                          <p:attrName>style.visibility</p:attrName>
                                        </p:attrNameLst>
                                      </p:cBhvr>
                                      <p:to>
                                        <p:strVal val="visible"/>
                                      </p:to>
                                    </p:set>
                                    <p:animEffect filter="fade" transition="in">
                                      <p:cBhvr>
                                        <p:cTn dur="1000"/>
                                        <p:tgtEl>
                                          <p:spTgt spid="31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3">
                                            <p:txEl>
                                              <p:pRg end="4" st="4"/>
                                            </p:txEl>
                                          </p:spTgt>
                                        </p:tgtEl>
                                        <p:attrNameLst>
                                          <p:attrName>style.visibility</p:attrName>
                                        </p:attrNameLst>
                                      </p:cBhvr>
                                      <p:to>
                                        <p:strVal val="visible"/>
                                      </p:to>
                                    </p:set>
                                    <p:animEffect filter="fade" transition="in">
                                      <p:cBhvr>
                                        <p:cTn dur="1000"/>
                                        <p:tgtEl>
                                          <p:spTgt spid="310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8" name="Shape 3108"/>
        <p:cNvGrpSpPr/>
        <p:nvPr/>
      </p:nvGrpSpPr>
      <p:grpSpPr>
        <a:xfrm>
          <a:off x="0" y="0"/>
          <a:ext cx="0" cy="0"/>
          <a:chOff x="0" y="0"/>
          <a:chExt cx="0" cy="0"/>
        </a:xfrm>
      </p:grpSpPr>
      <p:sp>
        <p:nvSpPr>
          <p:cNvPr id="3109" name="Google Shape;3109;gea8afdff9b_0_1419"/>
          <p:cNvSpPr txBox="1"/>
          <p:nvPr>
            <p:ph idx="1" type="body"/>
          </p:nvPr>
        </p:nvSpPr>
        <p:spPr>
          <a:xfrm>
            <a:off x="502300" y="1255725"/>
            <a:ext cx="5676000" cy="2725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Known as a data generating process.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Derive the likelihood function for data.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Have generated the sample.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Joint probability distribution of the random variables.</a:t>
            </a:r>
            <a:endParaRPr sz="1800">
              <a:latin typeface="Montserrat Medium"/>
              <a:ea typeface="Montserrat Medium"/>
              <a:cs typeface="Montserrat Medium"/>
              <a:sym typeface="Montserrat Medium"/>
            </a:endParaRPr>
          </a:p>
        </p:txBody>
      </p:sp>
      <p:sp>
        <p:nvSpPr>
          <p:cNvPr id="3110" name="Google Shape;3110;gea8afdff9b_0_1419"/>
          <p:cNvSpPr txBox="1"/>
          <p:nvPr>
            <p:ph type="title"/>
          </p:nvPr>
        </p:nvSpPr>
        <p:spPr>
          <a:xfrm>
            <a:off x="411875" y="414875"/>
            <a:ext cx="74841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Implementing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9">
                                            <p:txEl>
                                              <p:pRg end="0" st="0"/>
                                            </p:txEl>
                                          </p:spTgt>
                                        </p:tgtEl>
                                        <p:attrNameLst>
                                          <p:attrName>style.visibility</p:attrName>
                                        </p:attrNameLst>
                                      </p:cBhvr>
                                      <p:to>
                                        <p:strVal val="visible"/>
                                      </p:to>
                                    </p:set>
                                    <p:animEffect filter="fade" transition="in">
                                      <p:cBhvr>
                                        <p:cTn dur="1000"/>
                                        <p:tgtEl>
                                          <p:spTgt spid="31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9">
                                            <p:txEl>
                                              <p:pRg end="1" st="1"/>
                                            </p:txEl>
                                          </p:spTgt>
                                        </p:tgtEl>
                                        <p:attrNameLst>
                                          <p:attrName>style.visibility</p:attrName>
                                        </p:attrNameLst>
                                      </p:cBhvr>
                                      <p:to>
                                        <p:strVal val="visible"/>
                                      </p:to>
                                    </p:set>
                                    <p:animEffect filter="fade" transition="in">
                                      <p:cBhvr>
                                        <p:cTn dur="1000"/>
                                        <p:tgtEl>
                                          <p:spTgt spid="31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9">
                                            <p:txEl>
                                              <p:pRg end="2" st="2"/>
                                            </p:txEl>
                                          </p:spTgt>
                                        </p:tgtEl>
                                        <p:attrNameLst>
                                          <p:attrName>style.visibility</p:attrName>
                                        </p:attrNameLst>
                                      </p:cBhvr>
                                      <p:to>
                                        <p:strVal val="visible"/>
                                      </p:to>
                                    </p:set>
                                    <p:animEffect filter="fade" transition="in">
                                      <p:cBhvr>
                                        <p:cTn dur="1000"/>
                                        <p:tgtEl>
                                          <p:spTgt spid="31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9">
                                            <p:txEl>
                                              <p:pRg end="3" st="3"/>
                                            </p:txEl>
                                          </p:spTgt>
                                        </p:tgtEl>
                                        <p:attrNameLst>
                                          <p:attrName>style.visibility</p:attrName>
                                        </p:attrNameLst>
                                      </p:cBhvr>
                                      <p:to>
                                        <p:strVal val="visible"/>
                                      </p:to>
                                    </p:set>
                                    <p:animEffect filter="fade" transition="in">
                                      <p:cBhvr>
                                        <p:cTn dur="1000"/>
                                        <p:tgtEl>
                                          <p:spTgt spid="310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4" name="Shape 3114"/>
        <p:cNvGrpSpPr/>
        <p:nvPr/>
      </p:nvGrpSpPr>
      <p:grpSpPr>
        <a:xfrm>
          <a:off x="0" y="0"/>
          <a:ext cx="0" cy="0"/>
          <a:chOff x="0" y="0"/>
          <a:chExt cx="0" cy="0"/>
        </a:xfrm>
      </p:grpSpPr>
      <p:sp>
        <p:nvSpPr>
          <p:cNvPr id="3115" name="Google Shape;3115;gea8afdff9b_0_1424"/>
          <p:cNvSpPr txBox="1"/>
          <p:nvPr>
            <p:ph idx="1" type="body"/>
          </p:nvPr>
        </p:nvSpPr>
        <p:spPr>
          <a:xfrm>
            <a:off x="411875" y="1162350"/>
            <a:ext cx="5746200" cy="2818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Indicates how likely a particular population is to produce an observed sample.</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P(X; T) be the distribution of a random vector X.</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Where T = vector of parameters of the distribution. </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If Xo is the observed realization of vector X.</a:t>
            </a:r>
            <a:endParaRPr sz="1800">
              <a:latin typeface="Montserrat Medium"/>
              <a:ea typeface="Montserrat Medium"/>
              <a:cs typeface="Montserrat Medium"/>
              <a:sym typeface="Montserrat Medium"/>
            </a:endParaRPr>
          </a:p>
        </p:txBody>
      </p:sp>
      <p:sp>
        <p:nvSpPr>
          <p:cNvPr id="3116" name="Google Shape;3116;gea8afdff9b_0_1424"/>
          <p:cNvSpPr txBox="1"/>
          <p:nvPr>
            <p:ph type="title"/>
          </p:nvPr>
        </p:nvSpPr>
        <p:spPr>
          <a:xfrm>
            <a:off x="411875" y="414875"/>
            <a:ext cx="74841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Likelihood Function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5">
                                            <p:txEl>
                                              <p:pRg end="0" st="0"/>
                                            </p:txEl>
                                          </p:spTgt>
                                        </p:tgtEl>
                                        <p:attrNameLst>
                                          <p:attrName>style.visibility</p:attrName>
                                        </p:attrNameLst>
                                      </p:cBhvr>
                                      <p:to>
                                        <p:strVal val="visible"/>
                                      </p:to>
                                    </p:set>
                                    <p:animEffect filter="fade" transition="in">
                                      <p:cBhvr>
                                        <p:cTn dur="1000"/>
                                        <p:tgtEl>
                                          <p:spTgt spid="31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5">
                                            <p:txEl>
                                              <p:pRg end="1" st="1"/>
                                            </p:txEl>
                                          </p:spTgt>
                                        </p:tgtEl>
                                        <p:attrNameLst>
                                          <p:attrName>style.visibility</p:attrName>
                                        </p:attrNameLst>
                                      </p:cBhvr>
                                      <p:to>
                                        <p:strVal val="visible"/>
                                      </p:to>
                                    </p:set>
                                    <p:animEffect filter="fade" transition="in">
                                      <p:cBhvr>
                                        <p:cTn dur="1000"/>
                                        <p:tgtEl>
                                          <p:spTgt spid="31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5">
                                            <p:txEl>
                                              <p:pRg end="2" st="2"/>
                                            </p:txEl>
                                          </p:spTgt>
                                        </p:tgtEl>
                                        <p:attrNameLst>
                                          <p:attrName>style.visibility</p:attrName>
                                        </p:attrNameLst>
                                      </p:cBhvr>
                                      <p:to>
                                        <p:strVal val="visible"/>
                                      </p:to>
                                    </p:set>
                                    <p:animEffect filter="fade" transition="in">
                                      <p:cBhvr>
                                        <p:cTn dur="1000"/>
                                        <p:tgtEl>
                                          <p:spTgt spid="31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5">
                                            <p:txEl>
                                              <p:pRg end="3" st="3"/>
                                            </p:txEl>
                                          </p:spTgt>
                                        </p:tgtEl>
                                        <p:attrNameLst>
                                          <p:attrName>style.visibility</p:attrName>
                                        </p:attrNameLst>
                                      </p:cBhvr>
                                      <p:to>
                                        <p:strVal val="visible"/>
                                      </p:to>
                                    </p:set>
                                    <p:animEffect filter="fade" transition="in">
                                      <p:cBhvr>
                                        <p:cTn dur="1000"/>
                                        <p:tgtEl>
                                          <p:spTgt spid="311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e672268506_0_231"/>
          <p:cNvSpPr txBox="1"/>
          <p:nvPr>
            <p:ph idx="1" type="body"/>
          </p:nvPr>
        </p:nvSpPr>
        <p:spPr>
          <a:xfrm>
            <a:off x="693175" y="1316025"/>
            <a:ext cx="4118700" cy="30843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100"/>
              </a:spcBef>
              <a:spcAft>
                <a:spcPts val="0"/>
              </a:spcAft>
              <a:buSzPts val="1700"/>
              <a:buFont typeface="Montserrat Medium"/>
              <a:buAutoNum type="arabicPeriod"/>
            </a:pPr>
            <a:r>
              <a:rPr lang="en-GB" sz="1700">
                <a:latin typeface="Montserrat Medium"/>
                <a:ea typeface="Montserrat Medium"/>
                <a:cs typeface="Montserrat Medium"/>
                <a:sym typeface="Montserrat Medium"/>
              </a:rPr>
              <a:t>(1,1), (1,2), (1,3), (1,4), (1,5), (1,6)</a:t>
            </a:r>
            <a:endParaRPr sz="1700">
              <a:latin typeface="Montserrat Medium"/>
              <a:ea typeface="Montserrat Medium"/>
              <a:cs typeface="Montserrat Medium"/>
              <a:sym typeface="Montserrat Medium"/>
            </a:endParaRPr>
          </a:p>
          <a:p>
            <a:pPr indent="-336550" lvl="0" marL="457200" rtl="0" algn="l">
              <a:lnSpc>
                <a:spcPct val="150000"/>
              </a:lnSpc>
              <a:spcBef>
                <a:spcPts val="100"/>
              </a:spcBef>
              <a:spcAft>
                <a:spcPts val="0"/>
              </a:spcAft>
              <a:buSzPts val="1700"/>
              <a:buFont typeface="Montserrat Medium"/>
              <a:buAutoNum type="arabicPeriod"/>
            </a:pPr>
            <a:r>
              <a:rPr lang="en-GB" sz="1700">
                <a:latin typeface="Montserrat Medium"/>
                <a:ea typeface="Montserrat Medium"/>
                <a:cs typeface="Montserrat Medium"/>
                <a:sym typeface="Montserrat Medium"/>
              </a:rPr>
              <a:t>(2,1), (2,2), (2,3), (2,4), (2,5), (2,6)</a:t>
            </a:r>
            <a:endParaRPr sz="1700">
              <a:latin typeface="Montserrat Medium"/>
              <a:ea typeface="Montserrat Medium"/>
              <a:cs typeface="Montserrat Medium"/>
              <a:sym typeface="Montserrat Medium"/>
            </a:endParaRPr>
          </a:p>
          <a:p>
            <a:pPr indent="-336550" lvl="0" marL="457200" rtl="0" algn="l">
              <a:lnSpc>
                <a:spcPct val="150000"/>
              </a:lnSpc>
              <a:spcBef>
                <a:spcPts val="100"/>
              </a:spcBef>
              <a:spcAft>
                <a:spcPts val="0"/>
              </a:spcAft>
              <a:buSzPts val="1700"/>
              <a:buFont typeface="Montserrat Medium"/>
              <a:buAutoNum type="arabicPeriod"/>
            </a:pPr>
            <a:r>
              <a:rPr lang="en-GB" sz="1700">
                <a:latin typeface="Montserrat Medium"/>
                <a:ea typeface="Montserrat Medium"/>
                <a:cs typeface="Montserrat Medium"/>
                <a:sym typeface="Montserrat Medium"/>
              </a:rPr>
              <a:t>(3,1), (3,2), (3,3), (3,4), (3,5), (3,6)</a:t>
            </a:r>
            <a:endParaRPr sz="1700">
              <a:latin typeface="Montserrat Medium"/>
              <a:ea typeface="Montserrat Medium"/>
              <a:cs typeface="Montserrat Medium"/>
              <a:sym typeface="Montserrat Medium"/>
            </a:endParaRPr>
          </a:p>
          <a:p>
            <a:pPr indent="-336550" lvl="0" marL="457200" rtl="0" algn="l">
              <a:lnSpc>
                <a:spcPct val="150000"/>
              </a:lnSpc>
              <a:spcBef>
                <a:spcPts val="100"/>
              </a:spcBef>
              <a:spcAft>
                <a:spcPts val="0"/>
              </a:spcAft>
              <a:buSzPts val="1700"/>
              <a:buFont typeface="Montserrat Medium"/>
              <a:buAutoNum type="arabicPeriod"/>
            </a:pPr>
            <a:r>
              <a:rPr lang="en-GB" sz="1700">
                <a:latin typeface="Montserrat Medium"/>
                <a:ea typeface="Montserrat Medium"/>
                <a:cs typeface="Montserrat Medium"/>
                <a:sym typeface="Montserrat Medium"/>
              </a:rPr>
              <a:t>(4,1), (4,2), (4,3), (4,4), (4,5), (4,6)</a:t>
            </a:r>
            <a:endParaRPr sz="1700">
              <a:latin typeface="Montserrat Medium"/>
              <a:ea typeface="Montserrat Medium"/>
              <a:cs typeface="Montserrat Medium"/>
              <a:sym typeface="Montserrat Medium"/>
            </a:endParaRPr>
          </a:p>
          <a:p>
            <a:pPr indent="-336550" lvl="0" marL="457200" rtl="0" algn="l">
              <a:lnSpc>
                <a:spcPct val="150000"/>
              </a:lnSpc>
              <a:spcBef>
                <a:spcPts val="100"/>
              </a:spcBef>
              <a:spcAft>
                <a:spcPts val="0"/>
              </a:spcAft>
              <a:buSzPts val="1700"/>
              <a:buFont typeface="Montserrat Medium"/>
              <a:buAutoNum type="arabicPeriod"/>
            </a:pPr>
            <a:r>
              <a:rPr lang="en-GB" sz="1700">
                <a:latin typeface="Montserrat Medium"/>
                <a:ea typeface="Montserrat Medium"/>
                <a:cs typeface="Montserrat Medium"/>
                <a:sym typeface="Montserrat Medium"/>
              </a:rPr>
              <a:t>(5,1), (5,2), (5,3), (5,4), (5,5), (5,6)</a:t>
            </a:r>
            <a:endParaRPr sz="1700">
              <a:latin typeface="Montserrat Medium"/>
              <a:ea typeface="Montserrat Medium"/>
              <a:cs typeface="Montserrat Medium"/>
              <a:sym typeface="Montserrat Medium"/>
            </a:endParaRPr>
          </a:p>
          <a:p>
            <a:pPr indent="-336550" lvl="0" marL="457200" rtl="0" algn="l">
              <a:lnSpc>
                <a:spcPct val="150000"/>
              </a:lnSpc>
              <a:spcBef>
                <a:spcPts val="100"/>
              </a:spcBef>
              <a:spcAft>
                <a:spcPts val="100"/>
              </a:spcAft>
              <a:buSzPts val="1700"/>
              <a:buFont typeface="Montserrat Medium"/>
              <a:buAutoNum type="arabicPeriod"/>
            </a:pPr>
            <a:r>
              <a:rPr lang="en-GB" sz="1700">
                <a:latin typeface="Montserrat Medium"/>
                <a:ea typeface="Montserrat Medium"/>
                <a:cs typeface="Montserrat Medium"/>
                <a:sym typeface="Montserrat Medium"/>
              </a:rPr>
              <a:t>(6,1), (6,2), (6,3), (6,4), (6,5), (6,6)</a:t>
            </a:r>
            <a:endParaRPr i="1" sz="1700">
              <a:latin typeface="Montserrat Medium"/>
              <a:ea typeface="Montserrat Medium"/>
              <a:cs typeface="Montserrat Medium"/>
              <a:sym typeface="Montserrat Medium"/>
            </a:endParaRPr>
          </a:p>
        </p:txBody>
      </p:sp>
      <p:sp>
        <p:nvSpPr>
          <p:cNvPr id="569" name="Google Shape;569;ge672268506_0_231"/>
          <p:cNvSpPr txBox="1"/>
          <p:nvPr>
            <p:ph type="title"/>
          </p:nvPr>
        </p:nvSpPr>
        <p:spPr>
          <a:xfrm>
            <a:off x="396000" y="394800"/>
            <a:ext cx="7671000" cy="5295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Possible outcomes when throwing 2 dice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0" name="Shape 3120"/>
        <p:cNvGrpSpPr/>
        <p:nvPr/>
      </p:nvGrpSpPr>
      <p:grpSpPr>
        <a:xfrm>
          <a:off x="0" y="0"/>
          <a:ext cx="0" cy="0"/>
          <a:chOff x="0" y="0"/>
          <a:chExt cx="0" cy="0"/>
        </a:xfrm>
      </p:grpSpPr>
      <p:sp>
        <p:nvSpPr>
          <p:cNvPr id="3121" name="Google Shape;3121;gea8afdff9b_0_1429"/>
          <p:cNvSpPr txBox="1"/>
          <p:nvPr>
            <p:ph idx="1" type="body"/>
          </p:nvPr>
        </p:nvSpPr>
        <p:spPr>
          <a:xfrm>
            <a:off x="482225" y="1145225"/>
            <a:ext cx="6479700" cy="2909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Outcome of an experiment,</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L(T | Xo) = P(Xo | 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Substitute the observations.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New expression as a function of parameters T.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Varies from outcome to outcome of the same experiment,</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b="1" i="1" lang="en-GB" sz="1800">
                <a:latin typeface="Montserrat"/>
                <a:ea typeface="Montserrat"/>
                <a:cs typeface="Montserrat"/>
                <a:sym typeface="Montserrat"/>
              </a:rPr>
              <a:t>Example:</a:t>
            </a:r>
            <a:r>
              <a:rPr lang="en-GB" sz="1800">
                <a:latin typeface="Montserrat Medium"/>
                <a:ea typeface="Montserrat Medium"/>
                <a:cs typeface="Montserrat Medium"/>
                <a:sym typeface="Montserrat Medium"/>
              </a:rPr>
              <a:t> From sample to sample.</a:t>
            </a:r>
            <a:endParaRPr sz="1800">
              <a:latin typeface="Montserrat Medium"/>
              <a:ea typeface="Montserrat Medium"/>
              <a:cs typeface="Montserrat Medium"/>
              <a:sym typeface="Montserrat Medium"/>
            </a:endParaRPr>
          </a:p>
        </p:txBody>
      </p:sp>
      <p:sp>
        <p:nvSpPr>
          <p:cNvPr id="3122" name="Google Shape;3122;gea8afdff9b_0_1429"/>
          <p:cNvSpPr txBox="1"/>
          <p:nvPr>
            <p:ph type="title"/>
          </p:nvPr>
        </p:nvSpPr>
        <p:spPr>
          <a:xfrm>
            <a:off x="411875" y="414875"/>
            <a:ext cx="74841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Likelihood Function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1">
                                            <p:txEl>
                                              <p:pRg end="0" st="0"/>
                                            </p:txEl>
                                          </p:spTgt>
                                        </p:tgtEl>
                                        <p:attrNameLst>
                                          <p:attrName>style.visibility</p:attrName>
                                        </p:attrNameLst>
                                      </p:cBhvr>
                                      <p:to>
                                        <p:strVal val="visible"/>
                                      </p:to>
                                    </p:set>
                                    <p:animEffect filter="fade" transition="in">
                                      <p:cBhvr>
                                        <p:cTn dur="1000"/>
                                        <p:tgtEl>
                                          <p:spTgt spid="31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1">
                                            <p:txEl>
                                              <p:pRg end="1" st="1"/>
                                            </p:txEl>
                                          </p:spTgt>
                                        </p:tgtEl>
                                        <p:attrNameLst>
                                          <p:attrName>style.visibility</p:attrName>
                                        </p:attrNameLst>
                                      </p:cBhvr>
                                      <p:to>
                                        <p:strVal val="visible"/>
                                      </p:to>
                                    </p:set>
                                    <p:animEffect filter="fade" transition="in">
                                      <p:cBhvr>
                                        <p:cTn dur="1000"/>
                                        <p:tgtEl>
                                          <p:spTgt spid="31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1">
                                            <p:txEl>
                                              <p:pRg end="2" st="2"/>
                                            </p:txEl>
                                          </p:spTgt>
                                        </p:tgtEl>
                                        <p:attrNameLst>
                                          <p:attrName>style.visibility</p:attrName>
                                        </p:attrNameLst>
                                      </p:cBhvr>
                                      <p:to>
                                        <p:strVal val="visible"/>
                                      </p:to>
                                    </p:set>
                                    <p:animEffect filter="fade" transition="in">
                                      <p:cBhvr>
                                        <p:cTn dur="1000"/>
                                        <p:tgtEl>
                                          <p:spTgt spid="31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1">
                                            <p:txEl>
                                              <p:pRg end="3" st="3"/>
                                            </p:txEl>
                                          </p:spTgt>
                                        </p:tgtEl>
                                        <p:attrNameLst>
                                          <p:attrName>style.visibility</p:attrName>
                                        </p:attrNameLst>
                                      </p:cBhvr>
                                      <p:to>
                                        <p:strVal val="visible"/>
                                      </p:to>
                                    </p:set>
                                    <p:animEffect filter="fade" transition="in">
                                      <p:cBhvr>
                                        <p:cTn dur="1000"/>
                                        <p:tgtEl>
                                          <p:spTgt spid="31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1">
                                            <p:txEl>
                                              <p:pRg end="4" st="4"/>
                                            </p:txEl>
                                          </p:spTgt>
                                        </p:tgtEl>
                                        <p:attrNameLst>
                                          <p:attrName>style.visibility</p:attrName>
                                        </p:attrNameLst>
                                      </p:cBhvr>
                                      <p:to>
                                        <p:strVal val="visible"/>
                                      </p:to>
                                    </p:set>
                                    <p:animEffect filter="fade" transition="in">
                                      <p:cBhvr>
                                        <p:cTn dur="1000"/>
                                        <p:tgtEl>
                                          <p:spTgt spid="31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1">
                                            <p:txEl>
                                              <p:pRg end="5" st="5"/>
                                            </p:txEl>
                                          </p:spTgt>
                                        </p:tgtEl>
                                        <p:attrNameLst>
                                          <p:attrName>style.visibility</p:attrName>
                                        </p:attrNameLst>
                                      </p:cBhvr>
                                      <p:to>
                                        <p:strVal val="visible"/>
                                      </p:to>
                                    </p:set>
                                    <p:animEffect filter="fade" transition="in">
                                      <p:cBhvr>
                                        <p:cTn dur="1000"/>
                                        <p:tgtEl>
                                          <p:spTgt spid="312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6" name="Shape 3126"/>
        <p:cNvGrpSpPr/>
        <p:nvPr/>
      </p:nvGrpSpPr>
      <p:grpSpPr>
        <a:xfrm>
          <a:off x="0" y="0"/>
          <a:ext cx="0" cy="0"/>
          <a:chOff x="0" y="0"/>
          <a:chExt cx="0" cy="0"/>
        </a:xfrm>
      </p:grpSpPr>
      <p:sp>
        <p:nvSpPr>
          <p:cNvPr id="3127" name="Google Shape;3127;gea8afdff9b_0_1434"/>
          <p:cNvSpPr txBox="1"/>
          <p:nvPr>
            <p:ph idx="1" type="body"/>
          </p:nvPr>
        </p:nvSpPr>
        <p:spPr>
          <a:xfrm>
            <a:off x="562600" y="1235625"/>
            <a:ext cx="6359100" cy="2818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Certain experiment to collect the data.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Choose a parametric model.</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Formulate the likelihood as an objective function to be maximized.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Maximize the objective function.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Derive the parameters of the model.</a:t>
            </a:r>
            <a:endParaRPr sz="1800">
              <a:latin typeface="Montserrat Medium"/>
              <a:ea typeface="Montserrat Medium"/>
              <a:cs typeface="Montserrat Medium"/>
              <a:sym typeface="Montserrat Medium"/>
            </a:endParaRPr>
          </a:p>
        </p:txBody>
      </p:sp>
      <p:sp>
        <p:nvSpPr>
          <p:cNvPr id="3128" name="Google Shape;3128;gea8afdff9b_0_1434"/>
          <p:cNvSpPr txBox="1"/>
          <p:nvPr>
            <p:ph type="title"/>
          </p:nvPr>
        </p:nvSpPr>
        <p:spPr>
          <a:xfrm>
            <a:off x="411875" y="414875"/>
            <a:ext cx="74841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Steps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7">
                                            <p:txEl>
                                              <p:pRg end="0" st="0"/>
                                            </p:txEl>
                                          </p:spTgt>
                                        </p:tgtEl>
                                        <p:attrNameLst>
                                          <p:attrName>style.visibility</p:attrName>
                                        </p:attrNameLst>
                                      </p:cBhvr>
                                      <p:to>
                                        <p:strVal val="visible"/>
                                      </p:to>
                                    </p:set>
                                    <p:animEffect filter="fade" transition="in">
                                      <p:cBhvr>
                                        <p:cTn dur="1000"/>
                                        <p:tgtEl>
                                          <p:spTgt spid="31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7">
                                            <p:txEl>
                                              <p:pRg end="1" st="1"/>
                                            </p:txEl>
                                          </p:spTgt>
                                        </p:tgtEl>
                                        <p:attrNameLst>
                                          <p:attrName>style.visibility</p:attrName>
                                        </p:attrNameLst>
                                      </p:cBhvr>
                                      <p:to>
                                        <p:strVal val="visible"/>
                                      </p:to>
                                    </p:set>
                                    <p:animEffect filter="fade" transition="in">
                                      <p:cBhvr>
                                        <p:cTn dur="1000"/>
                                        <p:tgtEl>
                                          <p:spTgt spid="31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7">
                                            <p:txEl>
                                              <p:pRg end="2" st="2"/>
                                            </p:txEl>
                                          </p:spTgt>
                                        </p:tgtEl>
                                        <p:attrNameLst>
                                          <p:attrName>style.visibility</p:attrName>
                                        </p:attrNameLst>
                                      </p:cBhvr>
                                      <p:to>
                                        <p:strVal val="visible"/>
                                      </p:to>
                                    </p:set>
                                    <p:animEffect filter="fade" transition="in">
                                      <p:cBhvr>
                                        <p:cTn dur="1000"/>
                                        <p:tgtEl>
                                          <p:spTgt spid="31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7">
                                            <p:txEl>
                                              <p:pRg end="3" st="3"/>
                                            </p:txEl>
                                          </p:spTgt>
                                        </p:tgtEl>
                                        <p:attrNameLst>
                                          <p:attrName>style.visibility</p:attrName>
                                        </p:attrNameLst>
                                      </p:cBhvr>
                                      <p:to>
                                        <p:strVal val="visible"/>
                                      </p:to>
                                    </p:set>
                                    <p:animEffect filter="fade" transition="in">
                                      <p:cBhvr>
                                        <p:cTn dur="1000"/>
                                        <p:tgtEl>
                                          <p:spTgt spid="31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7">
                                            <p:txEl>
                                              <p:pRg end="4" st="4"/>
                                            </p:txEl>
                                          </p:spTgt>
                                        </p:tgtEl>
                                        <p:attrNameLst>
                                          <p:attrName>style.visibility</p:attrName>
                                        </p:attrNameLst>
                                      </p:cBhvr>
                                      <p:to>
                                        <p:strVal val="visible"/>
                                      </p:to>
                                    </p:set>
                                    <p:animEffect filter="fade" transition="in">
                                      <p:cBhvr>
                                        <p:cTn dur="1000"/>
                                        <p:tgtEl>
                                          <p:spTgt spid="312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2" name="Shape 3132"/>
        <p:cNvGrpSpPr/>
        <p:nvPr/>
      </p:nvGrpSpPr>
      <p:grpSpPr>
        <a:xfrm>
          <a:off x="0" y="0"/>
          <a:ext cx="0" cy="0"/>
          <a:chOff x="0" y="0"/>
          <a:chExt cx="0" cy="0"/>
        </a:xfrm>
      </p:grpSpPr>
      <p:sp>
        <p:nvSpPr>
          <p:cNvPr id="3133" name="Google Shape;3133;gea8afdff9b_0_1439"/>
          <p:cNvSpPr txBox="1"/>
          <p:nvPr>
            <p:ph idx="1" type="body"/>
          </p:nvPr>
        </p:nvSpPr>
        <p:spPr>
          <a:xfrm>
            <a:off x="482225" y="1295900"/>
            <a:ext cx="4249500" cy="1818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Tossing a Coin.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Throwing a Dart.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Sample a group of animals.</a:t>
            </a:r>
            <a:endParaRPr sz="1800">
              <a:latin typeface="Montserrat Medium"/>
              <a:ea typeface="Montserrat Medium"/>
              <a:cs typeface="Montserrat Medium"/>
              <a:sym typeface="Montserrat Medium"/>
            </a:endParaRPr>
          </a:p>
        </p:txBody>
      </p:sp>
      <p:sp>
        <p:nvSpPr>
          <p:cNvPr id="3134" name="Google Shape;3134;gea8afdff9b_0_1439"/>
          <p:cNvSpPr txBox="1"/>
          <p:nvPr>
            <p:ph type="title"/>
          </p:nvPr>
        </p:nvSpPr>
        <p:spPr>
          <a:xfrm>
            <a:off x="411875" y="414875"/>
            <a:ext cx="74841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3">
                                            <p:txEl>
                                              <p:pRg end="0" st="0"/>
                                            </p:txEl>
                                          </p:spTgt>
                                        </p:tgtEl>
                                        <p:attrNameLst>
                                          <p:attrName>style.visibility</p:attrName>
                                        </p:attrNameLst>
                                      </p:cBhvr>
                                      <p:to>
                                        <p:strVal val="visible"/>
                                      </p:to>
                                    </p:set>
                                    <p:animEffect filter="fade" transition="in">
                                      <p:cBhvr>
                                        <p:cTn dur="1000"/>
                                        <p:tgtEl>
                                          <p:spTgt spid="31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3">
                                            <p:txEl>
                                              <p:pRg end="1" st="1"/>
                                            </p:txEl>
                                          </p:spTgt>
                                        </p:tgtEl>
                                        <p:attrNameLst>
                                          <p:attrName>style.visibility</p:attrName>
                                        </p:attrNameLst>
                                      </p:cBhvr>
                                      <p:to>
                                        <p:strVal val="visible"/>
                                      </p:to>
                                    </p:set>
                                    <p:animEffect filter="fade" transition="in">
                                      <p:cBhvr>
                                        <p:cTn dur="1000"/>
                                        <p:tgtEl>
                                          <p:spTgt spid="31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3">
                                            <p:txEl>
                                              <p:pRg end="2" st="2"/>
                                            </p:txEl>
                                          </p:spTgt>
                                        </p:tgtEl>
                                        <p:attrNameLst>
                                          <p:attrName>style.visibility</p:attrName>
                                        </p:attrNameLst>
                                      </p:cBhvr>
                                      <p:to>
                                        <p:strVal val="visible"/>
                                      </p:to>
                                    </p:set>
                                    <p:animEffect filter="fade" transition="in">
                                      <p:cBhvr>
                                        <p:cTn dur="1000"/>
                                        <p:tgtEl>
                                          <p:spTgt spid="313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8" name="Shape 3138"/>
        <p:cNvGrpSpPr/>
        <p:nvPr/>
      </p:nvGrpSpPr>
      <p:grpSpPr>
        <a:xfrm>
          <a:off x="0" y="0"/>
          <a:ext cx="0" cy="0"/>
          <a:chOff x="0" y="0"/>
          <a:chExt cx="0" cy="0"/>
        </a:xfrm>
      </p:grpSpPr>
      <p:sp>
        <p:nvSpPr>
          <p:cNvPr id="3139" name="Google Shape;3139;gea8afdff9b_0_1444"/>
          <p:cNvSpPr txBox="1"/>
          <p:nvPr>
            <p:ph idx="1" type="body"/>
          </p:nvPr>
        </p:nvSpPr>
        <p:spPr>
          <a:xfrm>
            <a:off x="512350" y="1205500"/>
            <a:ext cx="6429300" cy="2832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Maximum likelihood estimator is the most efficient estimator.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Consistent but flexible approach.</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Assumptions of other models are violated.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Results in unbiased estimates in larger samples.</a:t>
            </a:r>
            <a:endParaRPr sz="1800">
              <a:latin typeface="Montserrat Medium"/>
              <a:ea typeface="Montserrat Medium"/>
              <a:cs typeface="Montserrat Medium"/>
              <a:sym typeface="Montserrat Medium"/>
            </a:endParaRPr>
          </a:p>
        </p:txBody>
      </p:sp>
      <p:sp>
        <p:nvSpPr>
          <p:cNvPr id="3140" name="Google Shape;3140;gea8afdff9b_0_1444"/>
          <p:cNvSpPr txBox="1"/>
          <p:nvPr>
            <p:ph type="title"/>
          </p:nvPr>
        </p:nvSpPr>
        <p:spPr>
          <a:xfrm>
            <a:off x="411875" y="414875"/>
            <a:ext cx="74841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Advantages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9">
                                            <p:txEl>
                                              <p:pRg end="0" st="0"/>
                                            </p:txEl>
                                          </p:spTgt>
                                        </p:tgtEl>
                                        <p:attrNameLst>
                                          <p:attrName>style.visibility</p:attrName>
                                        </p:attrNameLst>
                                      </p:cBhvr>
                                      <p:to>
                                        <p:strVal val="visible"/>
                                      </p:to>
                                    </p:set>
                                    <p:animEffect filter="fade" transition="in">
                                      <p:cBhvr>
                                        <p:cTn dur="1000"/>
                                        <p:tgtEl>
                                          <p:spTgt spid="31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9">
                                            <p:txEl>
                                              <p:pRg end="1" st="1"/>
                                            </p:txEl>
                                          </p:spTgt>
                                        </p:tgtEl>
                                        <p:attrNameLst>
                                          <p:attrName>style.visibility</p:attrName>
                                        </p:attrNameLst>
                                      </p:cBhvr>
                                      <p:to>
                                        <p:strVal val="visible"/>
                                      </p:to>
                                    </p:set>
                                    <p:animEffect filter="fade" transition="in">
                                      <p:cBhvr>
                                        <p:cTn dur="1000"/>
                                        <p:tgtEl>
                                          <p:spTgt spid="31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9">
                                            <p:txEl>
                                              <p:pRg end="2" st="2"/>
                                            </p:txEl>
                                          </p:spTgt>
                                        </p:tgtEl>
                                        <p:attrNameLst>
                                          <p:attrName>style.visibility</p:attrName>
                                        </p:attrNameLst>
                                      </p:cBhvr>
                                      <p:to>
                                        <p:strVal val="visible"/>
                                      </p:to>
                                    </p:set>
                                    <p:animEffect filter="fade" transition="in">
                                      <p:cBhvr>
                                        <p:cTn dur="1000"/>
                                        <p:tgtEl>
                                          <p:spTgt spid="31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9">
                                            <p:txEl>
                                              <p:pRg end="3" st="3"/>
                                            </p:txEl>
                                          </p:spTgt>
                                        </p:tgtEl>
                                        <p:attrNameLst>
                                          <p:attrName>style.visibility</p:attrName>
                                        </p:attrNameLst>
                                      </p:cBhvr>
                                      <p:to>
                                        <p:strVal val="visible"/>
                                      </p:to>
                                    </p:set>
                                    <p:animEffect filter="fade" transition="in">
                                      <p:cBhvr>
                                        <p:cTn dur="1000"/>
                                        <p:tgtEl>
                                          <p:spTgt spid="313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4" name="Shape 3144"/>
        <p:cNvGrpSpPr/>
        <p:nvPr/>
      </p:nvGrpSpPr>
      <p:grpSpPr>
        <a:xfrm>
          <a:off x="0" y="0"/>
          <a:ext cx="0" cy="0"/>
          <a:chOff x="0" y="0"/>
          <a:chExt cx="0" cy="0"/>
        </a:xfrm>
      </p:grpSpPr>
      <p:sp>
        <p:nvSpPr>
          <p:cNvPr id="3145" name="Google Shape;3145;gea8afdff9b_0_1449"/>
          <p:cNvSpPr txBox="1"/>
          <p:nvPr>
            <p:ph idx="1" type="body"/>
          </p:nvPr>
        </p:nvSpPr>
        <p:spPr>
          <a:xfrm>
            <a:off x="512350" y="1205500"/>
            <a:ext cx="6429300" cy="2832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Relies on the assumption of a model.</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Derivation of the likelihood function.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Sensitive to the choice of starting values.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Can be computationally expensive.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Biased in small samples.</a:t>
            </a:r>
            <a:endParaRPr sz="1800">
              <a:latin typeface="Montserrat Medium"/>
              <a:ea typeface="Montserrat Medium"/>
              <a:cs typeface="Montserrat Medium"/>
              <a:sym typeface="Montserrat Medium"/>
            </a:endParaRPr>
          </a:p>
        </p:txBody>
      </p:sp>
      <p:sp>
        <p:nvSpPr>
          <p:cNvPr id="3146" name="Google Shape;3146;gea8afdff9b_0_1449"/>
          <p:cNvSpPr txBox="1"/>
          <p:nvPr>
            <p:ph type="title"/>
          </p:nvPr>
        </p:nvSpPr>
        <p:spPr>
          <a:xfrm>
            <a:off x="411875" y="414875"/>
            <a:ext cx="74841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Disadvantages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5">
                                            <p:txEl>
                                              <p:pRg end="0" st="0"/>
                                            </p:txEl>
                                          </p:spTgt>
                                        </p:tgtEl>
                                        <p:attrNameLst>
                                          <p:attrName>style.visibility</p:attrName>
                                        </p:attrNameLst>
                                      </p:cBhvr>
                                      <p:to>
                                        <p:strVal val="visible"/>
                                      </p:to>
                                    </p:set>
                                    <p:animEffect filter="fade" transition="in">
                                      <p:cBhvr>
                                        <p:cTn dur="1000"/>
                                        <p:tgtEl>
                                          <p:spTgt spid="31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5">
                                            <p:txEl>
                                              <p:pRg end="1" st="1"/>
                                            </p:txEl>
                                          </p:spTgt>
                                        </p:tgtEl>
                                        <p:attrNameLst>
                                          <p:attrName>style.visibility</p:attrName>
                                        </p:attrNameLst>
                                      </p:cBhvr>
                                      <p:to>
                                        <p:strVal val="visible"/>
                                      </p:to>
                                    </p:set>
                                    <p:animEffect filter="fade" transition="in">
                                      <p:cBhvr>
                                        <p:cTn dur="1000"/>
                                        <p:tgtEl>
                                          <p:spTgt spid="31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5">
                                            <p:txEl>
                                              <p:pRg end="2" st="2"/>
                                            </p:txEl>
                                          </p:spTgt>
                                        </p:tgtEl>
                                        <p:attrNameLst>
                                          <p:attrName>style.visibility</p:attrName>
                                        </p:attrNameLst>
                                      </p:cBhvr>
                                      <p:to>
                                        <p:strVal val="visible"/>
                                      </p:to>
                                    </p:set>
                                    <p:animEffect filter="fade" transition="in">
                                      <p:cBhvr>
                                        <p:cTn dur="1000"/>
                                        <p:tgtEl>
                                          <p:spTgt spid="31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5">
                                            <p:txEl>
                                              <p:pRg end="3" st="3"/>
                                            </p:txEl>
                                          </p:spTgt>
                                        </p:tgtEl>
                                        <p:attrNameLst>
                                          <p:attrName>style.visibility</p:attrName>
                                        </p:attrNameLst>
                                      </p:cBhvr>
                                      <p:to>
                                        <p:strVal val="visible"/>
                                      </p:to>
                                    </p:set>
                                    <p:animEffect filter="fade" transition="in">
                                      <p:cBhvr>
                                        <p:cTn dur="1000"/>
                                        <p:tgtEl>
                                          <p:spTgt spid="31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5">
                                            <p:txEl>
                                              <p:pRg end="4" st="4"/>
                                            </p:txEl>
                                          </p:spTgt>
                                        </p:tgtEl>
                                        <p:attrNameLst>
                                          <p:attrName>style.visibility</p:attrName>
                                        </p:attrNameLst>
                                      </p:cBhvr>
                                      <p:to>
                                        <p:strVal val="visible"/>
                                      </p:to>
                                    </p:set>
                                    <p:animEffect filter="fade" transition="in">
                                      <p:cBhvr>
                                        <p:cTn dur="1000"/>
                                        <p:tgtEl>
                                          <p:spTgt spid="314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0" name="Shape 3150"/>
        <p:cNvGrpSpPr/>
        <p:nvPr/>
      </p:nvGrpSpPr>
      <p:grpSpPr>
        <a:xfrm>
          <a:off x="0" y="0"/>
          <a:ext cx="0" cy="0"/>
          <a:chOff x="0" y="0"/>
          <a:chExt cx="0" cy="0"/>
        </a:xfrm>
      </p:grpSpPr>
      <p:sp>
        <p:nvSpPr>
          <p:cNvPr id="3151" name="Google Shape;3151;gea8afdff9b_0_658"/>
          <p:cNvSpPr txBox="1"/>
          <p:nvPr>
            <p:ph type="ctrTitle"/>
          </p:nvPr>
        </p:nvSpPr>
        <p:spPr>
          <a:xfrm>
            <a:off x="1426525" y="2010350"/>
            <a:ext cx="57564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C01S06L06. Confidence Intervals</a:t>
            </a:r>
            <a:endParaRPr b="0" sz="2400">
              <a:latin typeface="Montserrat ExtraBold"/>
              <a:ea typeface="Montserrat ExtraBold"/>
              <a:cs typeface="Montserrat ExtraBold"/>
              <a:sym typeface="Montserrat ExtraBold"/>
            </a:endParaRPr>
          </a:p>
        </p:txBody>
      </p:sp>
    </p:spTree>
  </p:cSld>
  <p:clrMapOvr>
    <a:masterClrMapping/>
  </p:clrMapOvr>
</p:sld>
</file>

<file path=ppt/slides/slide4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5" name="Shape 3155"/>
        <p:cNvGrpSpPr/>
        <p:nvPr/>
      </p:nvGrpSpPr>
      <p:grpSpPr>
        <a:xfrm>
          <a:off x="0" y="0"/>
          <a:ext cx="0" cy="0"/>
          <a:chOff x="0" y="0"/>
          <a:chExt cx="0" cy="0"/>
        </a:xfrm>
      </p:grpSpPr>
      <p:sp>
        <p:nvSpPr>
          <p:cNvPr id="3156" name="Google Shape;3156;gea8afdff9b_0_662"/>
          <p:cNvSpPr txBox="1"/>
          <p:nvPr>
            <p:ph idx="1" type="body"/>
          </p:nvPr>
        </p:nvSpPr>
        <p:spPr>
          <a:xfrm>
            <a:off x="512350" y="1336100"/>
            <a:ext cx="5374500" cy="2702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An estimated range of values.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Unknown population parameter.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Estimated range being calculated from a given set of sample data.</a:t>
            </a:r>
            <a:endParaRPr sz="1800">
              <a:latin typeface="Montserrat Medium"/>
              <a:ea typeface="Montserrat Medium"/>
              <a:cs typeface="Montserrat Medium"/>
              <a:sym typeface="Montserrat Medium"/>
            </a:endParaRPr>
          </a:p>
        </p:txBody>
      </p:sp>
      <p:sp>
        <p:nvSpPr>
          <p:cNvPr id="3157" name="Google Shape;3157;gea8afdff9b_0_662"/>
          <p:cNvSpPr txBox="1"/>
          <p:nvPr>
            <p:ph type="title"/>
          </p:nvPr>
        </p:nvSpPr>
        <p:spPr>
          <a:xfrm>
            <a:off x="411875" y="414875"/>
            <a:ext cx="74841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Confidence Interval</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6">
                                            <p:txEl>
                                              <p:pRg end="0" st="0"/>
                                            </p:txEl>
                                          </p:spTgt>
                                        </p:tgtEl>
                                        <p:attrNameLst>
                                          <p:attrName>style.visibility</p:attrName>
                                        </p:attrNameLst>
                                      </p:cBhvr>
                                      <p:to>
                                        <p:strVal val="visible"/>
                                      </p:to>
                                    </p:set>
                                    <p:animEffect filter="fade" transition="in">
                                      <p:cBhvr>
                                        <p:cTn dur="1000"/>
                                        <p:tgtEl>
                                          <p:spTgt spid="31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6">
                                            <p:txEl>
                                              <p:pRg end="1" st="1"/>
                                            </p:txEl>
                                          </p:spTgt>
                                        </p:tgtEl>
                                        <p:attrNameLst>
                                          <p:attrName>style.visibility</p:attrName>
                                        </p:attrNameLst>
                                      </p:cBhvr>
                                      <p:to>
                                        <p:strVal val="visible"/>
                                      </p:to>
                                    </p:set>
                                    <p:animEffect filter="fade" transition="in">
                                      <p:cBhvr>
                                        <p:cTn dur="1000"/>
                                        <p:tgtEl>
                                          <p:spTgt spid="31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6">
                                            <p:txEl>
                                              <p:pRg end="2" st="2"/>
                                            </p:txEl>
                                          </p:spTgt>
                                        </p:tgtEl>
                                        <p:attrNameLst>
                                          <p:attrName>style.visibility</p:attrName>
                                        </p:attrNameLst>
                                      </p:cBhvr>
                                      <p:to>
                                        <p:strVal val="visible"/>
                                      </p:to>
                                    </p:set>
                                    <p:animEffect filter="fade" transition="in">
                                      <p:cBhvr>
                                        <p:cTn dur="1000"/>
                                        <p:tgtEl>
                                          <p:spTgt spid="315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1" name="Shape 3161"/>
        <p:cNvGrpSpPr/>
        <p:nvPr/>
      </p:nvGrpSpPr>
      <p:grpSpPr>
        <a:xfrm>
          <a:off x="0" y="0"/>
          <a:ext cx="0" cy="0"/>
          <a:chOff x="0" y="0"/>
          <a:chExt cx="0" cy="0"/>
        </a:xfrm>
      </p:grpSpPr>
      <p:sp>
        <p:nvSpPr>
          <p:cNvPr id="3162" name="Google Shape;3162;gea8afdff9b_0_667"/>
          <p:cNvSpPr txBox="1"/>
          <p:nvPr>
            <p:ph idx="1" type="body"/>
          </p:nvPr>
        </p:nvSpPr>
        <p:spPr>
          <a:xfrm>
            <a:off x="522400" y="1155300"/>
            <a:ext cx="5284200" cy="2832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Confidence interval is a kind of interval calculation.</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Observed data that holds the actual value of the unknown parameter.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Quantifies the confidence level</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Interval estimates the deterministic parameter.</a:t>
            </a:r>
            <a:endParaRPr sz="1800">
              <a:latin typeface="Montserrat Medium"/>
              <a:ea typeface="Montserrat Medium"/>
              <a:cs typeface="Montserrat Medium"/>
              <a:sym typeface="Montserrat Medium"/>
            </a:endParaRPr>
          </a:p>
        </p:txBody>
      </p:sp>
      <p:sp>
        <p:nvSpPr>
          <p:cNvPr id="3163" name="Google Shape;3163;gea8afdff9b_0_667"/>
          <p:cNvSpPr txBox="1"/>
          <p:nvPr>
            <p:ph type="title"/>
          </p:nvPr>
        </p:nvSpPr>
        <p:spPr>
          <a:xfrm>
            <a:off x="411875" y="414875"/>
            <a:ext cx="74841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Confidence Interval</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2">
                                            <p:txEl>
                                              <p:pRg end="0" st="0"/>
                                            </p:txEl>
                                          </p:spTgt>
                                        </p:tgtEl>
                                        <p:attrNameLst>
                                          <p:attrName>style.visibility</p:attrName>
                                        </p:attrNameLst>
                                      </p:cBhvr>
                                      <p:to>
                                        <p:strVal val="visible"/>
                                      </p:to>
                                    </p:set>
                                    <p:animEffect filter="fade" transition="in">
                                      <p:cBhvr>
                                        <p:cTn dur="1000"/>
                                        <p:tgtEl>
                                          <p:spTgt spid="31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2">
                                            <p:txEl>
                                              <p:pRg end="1" st="1"/>
                                            </p:txEl>
                                          </p:spTgt>
                                        </p:tgtEl>
                                        <p:attrNameLst>
                                          <p:attrName>style.visibility</p:attrName>
                                        </p:attrNameLst>
                                      </p:cBhvr>
                                      <p:to>
                                        <p:strVal val="visible"/>
                                      </p:to>
                                    </p:set>
                                    <p:animEffect filter="fade" transition="in">
                                      <p:cBhvr>
                                        <p:cTn dur="1000"/>
                                        <p:tgtEl>
                                          <p:spTgt spid="31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2">
                                            <p:txEl>
                                              <p:pRg end="2" st="2"/>
                                            </p:txEl>
                                          </p:spTgt>
                                        </p:tgtEl>
                                        <p:attrNameLst>
                                          <p:attrName>style.visibility</p:attrName>
                                        </p:attrNameLst>
                                      </p:cBhvr>
                                      <p:to>
                                        <p:strVal val="visible"/>
                                      </p:to>
                                    </p:set>
                                    <p:animEffect filter="fade" transition="in">
                                      <p:cBhvr>
                                        <p:cTn dur="1000"/>
                                        <p:tgtEl>
                                          <p:spTgt spid="31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2">
                                            <p:txEl>
                                              <p:pRg end="3" st="3"/>
                                            </p:txEl>
                                          </p:spTgt>
                                        </p:tgtEl>
                                        <p:attrNameLst>
                                          <p:attrName>style.visibility</p:attrName>
                                        </p:attrNameLst>
                                      </p:cBhvr>
                                      <p:to>
                                        <p:strVal val="visible"/>
                                      </p:to>
                                    </p:set>
                                    <p:animEffect filter="fade" transition="in">
                                      <p:cBhvr>
                                        <p:cTn dur="1000"/>
                                        <p:tgtEl>
                                          <p:spTgt spid="316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7" name="Shape 3167"/>
        <p:cNvGrpSpPr/>
        <p:nvPr/>
      </p:nvGrpSpPr>
      <p:grpSpPr>
        <a:xfrm>
          <a:off x="0" y="0"/>
          <a:ext cx="0" cy="0"/>
          <a:chOff x="0" y="0"/>
          <a:chExt cx="0" cy="0"/>
        </a:xfrm>
      </p:grpSpPr>
      <p:sp>
        <p:nvSpPr>
          <p:cNvPr id="3168" name="Google Shape;3168;gea8afdff9b_0_672"/>
          <p:cNvSpPr txBox="1"/>
          <p:nvPr>
            <p:ph idx="1" type="body"/>
          </p:nvPr>
        </p:nvSpPr>
        <p:spPr>
          <a:xfrm>
            <a:off x="452075" y="1155300"/>
            <a:ext cx="6087900" cy="2832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Represents the proportion,</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Frequency of acceptable confidence intervals.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Evaluated using the given confidence level.</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Proportion of the range contains the true value.</a:t>
            </a:r>
            <a:endParaRPr sz="1800">
              <a:latin typeface="Montserrat Medium"/>
              <a:ea typeface="Montserrat Medium"/>
              <a:cs typeface="Montserrat Medium"/>
              <a:sym typeface="Montserrat Medium"/>
            </a:endParaRPr>
          </a:p>
        </p:txBody>
      </p:sp>
      <p:sp>
        <p:nvSpPr>
          <p:cNvPr id="3169" name="Google Shape;3169;gea8afdff9b_0_672"/>
          <p:cNvSpPr txBox="1"/>
          <p:nvPr>
            <p:ph type="title"/>
          </p:nvPr>
        </p:nvSpPr>
        <p:spPr>
          <a:xfrm>
            <a:off x="411875" y="414875"/>
            <a:ext cx="74841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Confidence Interval</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8">
                                            <p:txEl>
                                              <p:pRg end="0" st="0"/>
                                            </p:txEl>
                                          </p:spTgt>
                                        </p:tgtEl>
                                        <p:attrNameLst>
                                          <p:attrName>style.visibility</p:attrName>
                                        </p:attrNameLst>
                                      </p:cBhvr>
                                      <p:to>
                                        <p:strVal val="visible"/>
                                      </p:to>
                                    </p:set>
                                    <p:animEffect filter="fade" transition="in">
                                      <p:cBhvr>
                                        <p:cTn dur="1000"/>
                                        <p:tgtEl>
                                          <p:spTgt spid="31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8">
                                            <p:txEl>
                                              <p:pRg end="1" st="1"/>
                                            </p:txEl>
                                          </p:spTgt>
                                        </p:tgtEl>
                                        <p:attrNameLst>
                                          <p:attrName>style.visibility</p:attrName>
                                        </p:attrNameLst>
                                      </p:cBhvr>
                                      <p:to>
                                        <p:strVal val="visible"/>
                                      </p:to>
                                    </p:set>
                                    <p:animEffect filter="fade" transition="in">
                                      <p:cBhvr>
                                        <p:cTn dur="1000"/>
                                        <p:tgtEl>
                                          <p:spTgt spid="31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8">
                                            <p:txEl>
                                              <p:pRg end="2" st="2"/>
                                            </p:txEl>
                                          </p:spTgt>
                                        </p:tgtEl>
                                        <p:attrNameLst>
                                          <p:attrName>style.visibility</p:attrName>
                                        </p:attrNameLst>
                                      </p:cBhvr>
                                      <p:to>
                                        <p:strVal val="visible"/>
                                      </p:to>
                                    </p:set>
                                    <p:animEffect filter="fade" transition="in">
                                      <p:cBhvr>
                                        <p:cTn dur="1000"/>
                                        <p:tgtEl>
                                          <p:spTgt spid="31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8">
                                            <p:txEl>
                                              <p:pRg end="3" st="3"/>
                                            </p:txEl>
                                          </p:spTgt>
                                        </p:tgtEl>
                                        <p:attrNameLst>
                                          <p:attrName>style.visibility</p:attrName>
                                        </p:attrNameLst>
                                      </p:cBhvr>
                                      <p:to>
                                        <p:strVal val="visible"/>
                                      </p:to>
                                    </p:set>
                                    <p:animEffect filter="fade" transition="in">
                                      <p:cBhvr>
                                        <p:cTn dur="1000"/>
                                        <p:tgtEl>
                                          <p:spTgt spid="316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3" name="Shape 3173"/>
        <p:cNvGrpSpPr/>
        <p:nvPr/>
      </p:nvGrpSpPr>
      <p:grpSpPr>
        <a:xfrm>
          <a:off x="0" y="0"/>
          <a:ext cx="0" cy="0"/>
          <a:chOff x="0" y="0"/>
          <a:chExt cx="0" cy="0"/>
        </a:xfrm>
      </p:grpSpPr>
      <p:sp>
        <p:nvSpPr>
          <p:cNvPr id="3174" name="Google Shape;3174;gea8afdff9b_0_677"/>
          <p:cNvSpPr txBox="1"/>
          <p:nvPr>
            <p:ph idx="1" type="body"/>
          </p:nvPr>
        </p:nvSpPr>
        <p:spPr>
          <a:xfrm>
            <a:off x="462125" y="1506900"/>
            <a:ext cx="5947200" cy="2521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Here,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x bar = sample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z = confidence level value,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 = standard deviation of the sample,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 = size of the sample.</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100"/>
              </a:spcAft>
              <a:buNone/>
            </a:pPr>
            <a:r>
              <a:rPr b="1" i="1" lang="en-GB" sz="1800">
                <a:latin typeface="Montserrat"/>
                <a:ea typeface="Montserrat"/>
                <a:cs typeface="Montserrat"/>
                <a:sym typeface="Montserrat"/>
              </a:rPr>
              <a:t>Note:</a:t>
            </a:r>
            <a:r>
              <a:rPr lang="en-GB" sz="1800">
                <a:latin typeface="Montserrat Medium"/>
                <a:ea typeface="Montserrat Medium"/>
                <a:cs typeface="Montserrat Medium"/>
                <a:sym typeface="Montserrat Medium"/>
              </a:rPr>
              <a:t> Only accurate when the population distribution is normal.</a:t>
            </a:r>
            <a:endParaRPr sz="1800">
              <a:latin typeface="Montserrat Medium"/>
              <a:ea typeface="Montserrat Medium"/>
              <a:cs typeface="Montserrat Medium"/>
              <a:sym typeface="Montserrat Medium"/>
            </a:endParaRPr>
          </a:p>
        </p:txBody>
      </p:sp>
      <p:sp>
        <p:nvSpPr>
          <p:cNvPr id="3175" name="Google Shape;3175;gea8afdff9b_0_677"/>
          <p:cNvSpPr txBox="1"/>
          <p:nvPr>
            <p:ph type="title"/>
          </p:nvPr>
        </p:nvSpPr>
        <p:spPr>
          <a:xfrm>
            <a:off x="411875" y="414875"/>
            <a:ext cx="74841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pic>
        <p:nvPicPr>
          <p:cNvPr id="3176" name="Google Shape;3176;gea8afdff9b_0_677"/>
          <p:cNvPicPr preferRelativeResize="0"/>
          <p:nvPr/>
        </p:nvPicPr>
        <p:blipFill>
          <a:blip r:embed="rId3">
            <a:alphaModFix/>
          </a:blip>
          <a:stretch>
            <a:fillRect/>
          </a:stretch>
        </p:blipFill>
        <p:spPr>
          <a:xfrm>
            <a:off x="2593575" y="644725"/>
            <a:ext cx="2429875" cy="12826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4">
                                            <p:txEl>
                                              <p:pRg end="0" st="0"/>
                                            </p:txEl>
                                          </p:spTgt>
                                        </p:tgtEl>
                                        <p:attrNameLst>
                                          <p:attrName>style.visibility</p:attrName>
                                        </p:attrNameLst>
                                      </p:cBhvr>
                                      <p:to>
                                        <p:strVal val="visible"/>
                                      </p:to>
                                    </p:set>
                                    <p:animEffect filter="fade" transition="in">
                                      <p:cBhvr>
                                        <p:cTn dur="1000"/>
                                        <p:tgtEl>
                                          <p:spTgt spid="31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4">
                                            <p:txEl>
                                              <p:pRg end="1" st="1"/>
                                            </p:txEl>
                                          </p:spTgt>
                                        </p:tgtEl>
                                        <p:attrNameLst>
                                          <p:attrName>style.visibility</p:attrName>
                                        </p:attrNameLst>
                                      </p:cBhvr>
                                      <p:to>
                                        <p:strVal val="visible"/>
                                      </p:to>
                                    </p:set>
                                    <p:animEffect filter="fade" transition="in">
                                      <p:cBhvr>
                                        <p:cTn dur="1000"/>
                                        <p:tgtEl>
                                          <p:spTgt spid="31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4">
                                            <p:txEl>
                                              <p:pRg end="2" st="2"/>
                                            </p:txEl>
                                          </p:spTgt>
                                        </p:tgtEl>
                                        <p:attrNameLst>
                                          <p:attrName>style.visibility</p:attrName>
                                        </p:attrNameLst>
                                      </p:cBhvr>
                                      <p:to>
                                        <p:strVal val="visible"/>
                                      </p:to>
                                    </p:set>
                                    <p:animEffect filter="fade" transition="in">
                                      <p:cBhvr>
                                        <p:cTn dur="1000"/>
                                        <p:tgtEl>
                                          <p:spTgt spid="31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4">
                                            <p:txEl>
                                              <p:pRg end="3" st="3"/>
                                            </p:txEl>
                                          </p:spTgt>
                                        </p:tgtEl>
                                        <p:attrNameLst>
                                          <p:attrName>style.visibility</p:attrName>
                                        </p:attrNameLst>
                                      </p:cBhvr>
                                      <p:to>
                                        <p:strVal val="visible"/>
                                      </p:to>
                                    </p:set>
                                    <p:animEffect filter="fade" transition="in">
                                      <p:cBhvr>
                                        <p:cTn dur="1000"/>
                                        <p:tgtEl>
                                          <p:spTgt spid="31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4">
                                            <p:txEl>
                                              <p:pRg end="4" st="4"/>
                                            </p:txEl>
                                          </p:spTgt>
                                        </p:tgtEl>
                                        <p:attrNameLst>
                                          <p:attrName>style.visibility</p:attrName>
                                        </p:attrNameLst>
                                      </p:cBhvr>
                                      <p:to>
                                        <p:strVal val="visible"/>
                                      </p:to>
                                    </p:set>
                                    <p:animEffect filter="fade" transition="in">
                                      <p:cBhvr>
                                        <p:cTn dur="1000"/>
                                        <p:tgtEl>
                                          <p:spTgt spid="31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4">
                                            <p:txEl>
                                              <p:pRg end="5" st="5"/>
                                            </p:txEl>
                                          </p:spTgt>
                                        </p:tgtEl>
                                        <p:attrNameLst>
                                          <p:attrName>style.visibility</p:attrName>
                                        </p:attrNameLst>
                                      </p:cBhvr>
                                      <p:to>
                                        <p:strVal val="visible"/>
                                      </p:to>
                                    </p:set>
                                    <p:animEffect filter="fade" transition="in">
                                      <p:cBhvr>
                                        <p:cTn dur="1000"/>
                                        <p:tgtEl>
                                          <p:spTgt spid="317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e672268506_0_236"/>
          <p:cNvSpPr txBox="1"/>
          <p:nvPr>
            <p:ph idx="1" type="body"/>
          </p:nvPr>
        </p:nvSpPr>
        <p:spPr>
          <a:xfrm>
            <a:off x="723300" y="1255725"/>
            <a:ext cx="4771800" cy="29637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100"/>
              </a:spcBef>
              <a:spcAft>
                <a:spcPts val="0"/>
              </a:spcAft>
              <a:buSzPts val="1700"/>
              <a:buFont typeface="Montserrat Medium"/>
              <a:buChar char="●"/>
            </a:pPr>
            <a:r>
              <a:rPr lang="en-GB" sz="1700">
                <a:latin typeface="Montserrat Medium"/>
                <a:ea typeface="Montserrat Medium"/>
                <a:cs typeface="Montserrat Medium"/>
                <a:sym typeface="Montserrat Medium"/>
              </a:rPr>
              <a:t>What is the sample space for the event of three coins being tossed?</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What is the probability to get an even number when we roll a dice?</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What is the probability to get a red card from the deck of the cards?</a:t>
            </a:r>
            <a:endParaRPr sz="1700">
              <a:latin typeface="Montserrat Medium"/>
              <a:ea typeface="Montserrat Medium"/>
              <a:cs typeface="Montserrat Medium"/>
              <a:sym typeface="Montserrat Medium"/>
            </a:endParaRPr>
          </a:p>
        </p:txBody>
      </p:sp>
      <p:sp>
        <p:nvSpPr>
          <p:cNvPr id="575" name="Google Shape;575;ge672268506_0_236"/>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Exercises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xEl>
                                              <p:pRg end="0" st="0"/>
                                            </p:txEl>
                                          </p:spTgt>
                                        </p:tgtEl>
                                        <p:attrNameLst>
                                          <p:attrName>style.visibility</p:attrName>
                                        </p:attrNameLst>
                                      </p:cBhvr>
                                      <p:to>
                                        <p:strVal val="visible"/>
                                      </p:to>
                                    </p:set>
                                    <p:animEffect filter="fade" transition="in">
                                      <p:cBhvr>
                                        <p:cTn dur="1000"/>
                                        <p:tgtEl>
                                          <p:spTgt spid="5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xEl>
                                              <p:pRg end="1" st="1"/>
                                            </p:txEl>
                                          </p:spTgt>
                                        </p:tgtEl>
                                        <p:attrNameLst>
                                          <p:attrName>style.visibility</p:attrName>
                                        </p:attrNameLst>
                                      </p:cBhvr>
                                      <p:to>
                                        <p:strVal val="visible"/>
                                      </p:to>
                                    </p:set>
                                    <p:animEffect filter="fade" transition="in">
                                      <p:cBhvr>
                                        <p:cTn dur="1000"/>
                                        <p:tgtEl>
                                          <p:spTgt spid="5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xEl>
                                              <p:pRg end="2" st="2"/>
                                            </p:txEl>
                                          </p:spTgt>
                                        </p:tgtEl>
                                        <p:attrNameLst>
                                          <p:attrName>style.visibility</p:attrName>
                                        </p:attrNameLst>
                                      </p:cBhvr>
                                      <p:to>
                                        <p:strVal val="visible"/>
                                      </p:to>
                                    </p:set>
                                    <p:animEffect filter="fade" transition="in">
                                      <p:cBhvr>
                                        <p:cTn dur="1000"/>
                                        <p:tgtEl>
                                          <p:spTgt spid="57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0" name="Shape 3180"/>
        <p:cNvGrpSpPr/>
        <p:nvPr/>
      </p:nvGrpSpPr>
      <p:grpSpPr>
        <a:xfrm>
          <a:off x="0" y="0"/>
          <a:ext cx="0" cy="0"/>
          <a:chOff x="0" y="0"/>
          <a:chExt cx="0" cy="0"/>
        </a:xfrm>
      </p:grpSpPr>
      <p:sp>
        <p:nvSpPr>
          <p:cNvPr id="3181" name="Google Shape;3181;gea8afdff9b_0_683"/>
          <p:cNvSpPr txBox="1"/>
          <p:nvPr>
            <p:ph type="title"/>
          </p:nvPr>
        </p:nvSpPr>
        <p:spPr>
          <a:xfrm>
            <a:off x="411875" y="414875"/>
            <a:ext cx="74841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Table</a:t>
            </a:r>
            <a:endParaRPr>
              <a:solidFill>
                <a:schemeClr val="lt2"/>
              </a:solidFill>
              <a:latin typeface="Montserrat ExtraBold"/>
              <a:ea typeface="Montserrat ExtraBold"/>
              <a:cs typeface="Montserrat ExtraBold"/>
              <a:sym typeface="Montserrat ExtraBold"/>
            </a:endParaRPr>
          </a:p>
        </p:txBody>
      </p:sp>
      <p:graphicFrame>
        <p:nvGraphicFramePr>
          <p:cNvPr id="3182" name="Google Shape;3182;gea8afdff9b_0_683"/>
          <p:cNvGraphicFramePr/>
          <p:nvPr/>
        </p:nvGraphicFramePr>
        <p:xfrm>
          <a:off x="835500" y="1234100"/>
          <a:ext cx="3000000" cy="3000000"/>
        </p:xfrm>
        <a:graphic>
          <a:graphicData uri="http://schemas.openxmlformats.org/drawingml/2006/table">
            <a:tbl>
              <a:tblPr bandRow="1">
                <a:noFill/>
                <a:tableStyleId>{E0B3FC69-7B3F-4C09-80F2-402EF0E716B8}</a:tableStyleId>
              </a:tblPr>
              <a:tblGrid>
                <a:gridCol w="2762400"/>
                <a:gridCol w="2585475"/>
              </a:tblGrid>
              <a:tr h="434875">
                <a:tc>
                  <a:txBody>
                    <a:bodyPr/>
                    <a:lstStyle/>
                    <a:p>
                      <a:pPr indent="0" lvl="0" marL="0" rtl="0" algn="ctr">
                        <a:lnSpc>
                          <a:spcPct val="115000"/>
                        </a:lnSpc>
                        <a:spcBef>
                          <a:spcPts val="0"/>
                        </a:spcBef>
                        <a:spcAft>
                          <a:spcPts val="0"/>
                        </a:spcAft>
                        <a:buNone/>
                      </a:pPr>
                      <a:r>
                        <a:rPr b="1" lang="en-GB" sz="1800">
                          <a:solidFill>
                            <a:schemeClr val="lt1"/>
                          </a:solidFill>
                          <a:latin typeface="Montserrat"/>
                          <a:ea typeface="Montserrat"/>
                          <a:cs typeface="Montserrat"/>
                          <a:sym typeface="Montserrat"/>
                        </a:rPr>
                        <a:t>Confidence Interval</a:t>
                      </a:r>
                      <a:endParaRPr sz="1800">
                        <a:solidFill>
                          <a:schemeClr val="lt1"/>
                        </a:solidFill>
                        <a:latin typeface="Montserrat"/>
                        <a:ea typeface="Montserrat"/>
                        <a:cs typeface="Montserrat"/>
                        <a:sym typeface="Montserrat"/>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800">
                          <a:solidFill>
                            <a:schemeClr val="lt1"/>
                          </a:solidFill>
                          <a:latin typeface="Montserrat"/>
                          <a:ea typeface="Montserrat"/>
                          <a:cs typeface="Montserrat"/>
                          <a:sym typeface="Montserrat"/>
                        </a:rPr>
                        <a:t>Z Value</a:t>
                      </a:r>
                      <a:endParaRPr sz="1800">
                        <a:solidFill>
                          <a:schemeClr val="lt1"/>
                        </a:solidFill>
                        <a:latin typeface="Montserrat"/>
                        <a:ea typeface="Montserrat"/>
                        <a:cs typeface="Montserrat"/>
                        <a:sym typeface="Montserrat"/>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r>
              <a:tr h="276850">
                <a:tc>
                  <a:txBody>
                    <a:bodyPr/>
                    <a:lstStyle/>
                    <a:p>
                      <a:pPr indent="0" lvl="0" marL="0" rtl="0" algn="ctr">
                        <a:lnSpc>
                          <a:spcPct val="115000"/>
                        </a:lnSpc>
                        <a:spcBef>
                          <a:spcPts val="0"/>
                        </a:spcBef>
                        <a:spcAft>
                          <a:spcPts val="0"/>
                        </a:spcAft>
                        <a:buNone/>
                      </a:pPr>
                      <a:r>
                        <a:rPr lang="en-GB" sz="1800">
                          <a:solidFill>
                            <a:schemeClr val="lt1"/>
                          </a:solidFill>
                          <a:latin typeface="Montserrat"/>
                          <a:ea typeface="Montserrat"/>
                          <a:cs typeface="Montserrat"/>
                          <a:sym typeface="Montserrat"/>
                        </a:rPr>
                        <a:t>80%</a:t>
                      </a:r>
                      <a:endParaRPr sz="1800">
                        <a:solidFill>
                          <a:schemeClr val="lt1"/>
                        </a:solidFill>
                        <a:latin typeface="Montserrat"/>
                        <a:ea typeface="Montserrat"/>
                        <a:cs typeface="Montserrat"/>
                        <a:sym typeface="Montserrat"/>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800">
                          <a:solidFill>
                            <a:schemeClr val="lt1"/>
                          </a:solidFill>
                          <a:latin typeface="Montserrat"/>
                          <a:ea typeface="Montserrat"/>
                          <a:cs typeface="Montserrat"/>
                          <a:sym typeface="Montserrat"/>
                        </a:rPr>
                        <a:t>1.282</a:t>
                      </a:r>
                      <a:endParaRPr sz="1800">
                        <a:solidFill>
                          <a:schemeClr val="lt1"/>
                        </a:solidFill>
                        <a:latin typeface="Montserrat"/>
                        <a:ea typeface="Montserrat"/>
                        <a:cs typeface="Montserrat"/>
                        <a:sym typeface="Montserrat"/>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r>
              <a:tr h="276850">
                <a:tc>
                  <a:txBody>
                    <a:bodyPr/>
                    <a:lstStyle/>
                    <a:p>
                      <a:pPr indent="0" lvl="0" marL="0" rtl="0" algn="ctr">
                        <a:lnSpc>
                          <a:spcPct val="115000"/>
                        </a:lnSpc>
                        <a:spcBef>
                          <a:spcPts val="0"/>
                        </a:spcBef>
                        <a:spcAft>
                          <a:spcPts val="0"/>
                        </a:spcAft>
                        <a:buNone/>
                      </a:pPr>
                      <a:r>
                        <a:rPr lang="en-GB" sz="1800">
                          <a:solidFill>
                            <a:schemeClr val="lt1"/>
                          </a:solidFill>
                          <a:latin typeface="Montserrat"/>
                          <a:ea typeface="Montserrat"/>
                          <a:cs typeface="Montserrat"/>
                          <a:sym typeface="Montserrat"/>
                        </a:rPr>
                        <a:t>85%</a:t>
                      </a:r>
                      <a:endParaRPr sz="1800">
                        <a:solidFill>
                          <a:schemeClr val="lt1"/>
                        </a:solidFill>
                        <a:latin typeface="Montserrat"/>
                        <a:ea typeface="Montserrat"/>
                        <a:cs typeface="Montserrat"/>
                        <a:sym typeface="Montserrat"/>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800">
                          <a:solidFill>
                            <a:schemeClr val="lt1"/>
                          </a:solidFill>
                          <a:latin typeface="Montserrat"/>
                          <a:ea typeface="Montserrat"/>
                          <a:cs typeface="Montserrat"/>
                          <a:sym typeface="Montserrat"/>
                        </a:rPr>
                        <a:t>1.440</a:t>
                      </a:r>
                      <a:endParaRPr sz="1800">
                        <a:solidFill>
                          <a:schemeClr val="lt1"/>
                        </a:solidFill>
                        <a:latin typeface="Montserrat"/>
                        <a:ea typeface="Montserrat"/>
                        <a:cs typeface="Montserrat"/>
                        <a:sym typeface="Montserrat"/>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r>
              <a:tr h="276850">
                <a:tc>
                  <a:txBody>
                    <a:bodyPr/>
                    <a:lstStyle/>
                    <a:p>
                      <a:pPr indent="0" lvl="0" marL="0" rtl="0" algn="ctr">
                        <a:lnSpc>
                          <a:spcPct val="115000"/>
                        </a:lnSpc>
                        <a:spcBef>
                          <a:spcPts val="0"/>
                        </a:spcBef>
                        <a:spcAft>
                          <a:spcPts val="0"/>
                        </a:spcAft>
                        <a:buNone/>
                      </a:pPr>
                      <a:r>
                        <a:rPr lang="en-GB" sz="1800">
                          <a:solidFill>
                            <a:schemeClr val="lt1"/>
                          </a:solidFill>
                          <a:latin typeface="Montserrat"/>
                          <a:ea typeface="Montserrat"/>
                          <a:cs typeface="Montserrat"/>
                          <a:sym typeface="Montserrat"/>
                        </a:rPr>
                        <a:t>90%</a:t>
                      </a:r>
                      <a:endParaRPr sz="1800">
                        <a:solidFill>
                          <a:schemeClr val="lt1"/>
                        </a:solidFill>
                        <a:latin typeface="Montserrat"/>
                        <a:ea typeface="Montserrat"/>
                        <a:cs typeface="Montserrat"/>
                        <a:sym typeface="Montserrat"/>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800">
                          <a:solidFill>
                            <a:schemeClr val="lt1"/>
                          </a:solidFill>
                          <a:latin typeface="Montserrat"/>
                          <a:ea typeface="Montserrat"/>
                          <a:cs typeface="Montserrat"/>
                          <a:sym typeface="Montserrat"/>
                        </a:rPr>
                        <a:t>1.645</a:t>
                      </a:r>
                      <a:endParaRPr sz="1800">
                        <a:solidFill>
                          <a:schemeClr val="lt1"/>
                        </a:solidFill>
                        <a:latin typeface="Montserrat"/>
                        <a:ea typeface="Montserrat"/>
                        <a:cs typeface="Montserrat"/>
                        <a:sym typeface="Montserrat"/>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r>
              <a:tr h="276850">
                <a:tc>
                  <a:txBody>
                    <a:bodyPr/>
                    <a:lstStyle/>
                    <a:p>
                      <a:pPr indent="0" lvl="0" marL="0" rtl="0" algn="ctr">
                        <a:lnSpc>
                          <a:spcPct val="115000"/>
                        </a:lnSpc>
                        <a:spcBef>
                          <a:spcPts val="0"/>
                        </a:spcBef>
                        <a:spcAft>
                          <a:spcPts val="0"/>
                        </a:spcAft>
                        <a:buNone/>
                      </a:pPr>
                      <a:r>
                        <a:rPr lang="en-GB" sz="1800">
                          <a:solidFill>
                            <a:schemeClr val="lt1"/>
                          </a:solidFill>
                          <a:latin typeface="Montserrat"/>
                          <a:ea typeface="Montserrat"/>
                          <a:cs typeface="Montserrat"/>
                          <a:sym typeface="Montserrat"/>
                        </a:rPr>
                        <a:t>95%</a:t>
                      </a:r>
                      <a:endParaRPr sz="1800">
                        <a:solidFill>
                          <a:schemeClr val="lt1"/>
                        </a:solidFill>
                        <a:latin typeface="Montserrat"/>
                        <a:ea typeface="Montserrat"/>
                        <a:cs typeface="Montserrat"/>
                        <a:sym typeface="Montserrat"/>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800">
                          <a:solidFill>
                            <a:schemeClr val="lt1"/>
                          </a:solidFill>
                          <a:latin typeface="Montserrat"/>
                          <a:ea typeface="Montserrat"/>
                          <a:cs typeface="Montserrat"/>
                          <a:sym typeface="Montserrat"/>
                        </a:rPr>
                        <a:t>1.960</a:t>
                      </a:r>
                      <a:endParaRPr sz="1800">
                        <a:solidFill>
                          <a:schemeClr val="lt1"/>
                        </a:solidFill>
                        <a:latin typeface="Montserrat"/>
                        <a:ea typeface="Montserrat"/>
                        <a:cs typeface="Montserrat"/>
                        <a:sym typeface="Montserrat"/>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r>
              <a:tr h="276850">
                <a:tc>
                  <a:txBody>
                    <a:bodyPr/>
                    <a:lstStyle/>
                    <a:p>
                      <a:pPr indent="0" lvl="0" marL="0" rtl="0" algn="ctr">
                        <a:lnSpc>
                          <a:spcPct val="115000"/>
                        </a:lnSpc>
                        <a:spcBef>
                          <a:spcPts val="0"/>
                        </a:spcBef>
                        <a:spcAft>
                          <a:spcPts val="0"/>
                        </a:spcAft>
                        <a:buNone/>
                      </a:pPr>
                      <a:r>
                        <a:rPr lang="en-GB" sz="1800">
                          <a:solidFill>
                            <a:schemeClr val="lt1"/>
                          </a:solidFill>
                          <a:latin typeface="Montserrat"/>
                          <a:ea typeface="Montserrat"/>
                          <a:cs typeface="Montserrat"/>
                          <a:sym typeface="Montserrat"/>
                        </a:rPr>
                        <a:t>99%</a:t>
                      </a:r>
                      <a:endParaRPr sz="1800">
                        <a:solidFill>
                          <a:schemeClr val="lt1"/>
                        </a:solidFill>
                        <a:latin typeface="Montserrat"/>
                        <a:ea typeface="Montserrat"/>
                        <a:cs typeface="Montserrat"/>
                        <a:sym typeface="Montserrat"/>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800">
                          <a:solidFill>
                            <a:schemeClr val="lt1"/>
                          </a:solidFill>
                          <a:latin typeface="Montserrat"/>
                          <a:ea typeface="Montserrat"/>
                          <a:cs typeface="Montserrat"/>
                          <a:sym typeface="Montserrat"/>
                        </a:rPr>
                        <a:t>2.576</a:t>
                      </a:r>
                      <a:endParaRPr sz="1800">
                        <a:solidFill>
                          <a:schemeClr val="lt1"/>
                        </a:solidFill>
                        <a:latin typeface="Montserrat"/>
                        <a:ea typeface="Montserrat"/>
                        <a:cs typeface="Montserrat"/>
                        <a:sym typeface="Montserrat"/>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r>
              <a:tr h="276850">
                <a:tc>
                  <a:txBody>
                    <a:bodyPr/>
                    <a:lstStyle/>
                    <a:p>
                      <a:pPr indent="0" lvl="0" marL="0" rtl="0" algn="ctr">
                        <a:lnSpc>
                          <a:spcPct val="115000"/>
                        </a:lnSpc>
                        <a:spcBef>
                          <a:spcPts val="0"/>
                        </a:spcBef>
                        <a:spcAft>
                          <a:spcPts val="0"/>
                        </a:spcAft>
                        <a:buNone/>
                      </a:pPr>
                      <a:r>
                        <a:rPr lang="en-GB" sz="1800">
                          <a:solidFill>
                            <a:schemeClr val="lt1"/>
                          </a:solidFill>
                          <a:latin typeface="Montserrat"/>
                          <a:ea typeface="Montserrat"/>
                          <a:cs typeface="Montserrat"/>
                          <a:sym typeface="Montserrat"/>
                        </a:rPr>
                        <a:t>99.5%</a:t>
                      </a:r>
                      <a:endParaRPr sz="1800">
                        <a:solidFill>
                          <a:schemeClr val="lt1"/>
                        </a:solidFill>
                        <a:latin typeface="Montserrat"/>
                        <a:ea typeface="Montserrat"/>
                        <a:cs typeface="Montserrat"/>
                        <a:sym typeface="Montserrat"/>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800">
                          <a:solidFill>
                            <a:schemeClr val="lt1"/>
                          </a:solidFill>
                          <a:latin typeface="Montserrat"/>
                          <a:ea typeface="Montserrat"/>
                          <a:cs typeface="Montserrat"/>
                          <a:sym typeface="Montserrat"/>
                        </a:rPr>
                        <a:t>2.807</a:t>
                      </a:r>
                      <a:endParaRPr sz="1800">
                        <a:solidFill>
                          <a:schemeClr val="lt1"/>
                        </a:solidFill>
                        <a:latin typeface="Montserrat"/>
                        <a:ea typeface="Montserrat"/>
                        <a:cs typeface="Montserrat"/>
                        <a:sym typeface="Montserrat"/>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r>
              <a:tr h="505200">
                <a:tc>
                  <a:txBody>
                    <a:bodyPr/>
                    <a:lstStyle/>
                    <a:p>
                      <a:pPr indent="0" lvl="0" marL="0" rtl="0" algn="ctr">
                        <a:lnSpc>
                          <a:spcPct val="115000"/>
                        </a:lnSpc>
                        <a:spcBef>
                          <a:spcPts val="0"/>
                        </a:spcBef>
                        <a:spcAft>
                          <a:spcPts val="0"/>
                        </a:spcAft>
                        <a:buNone/>
                      </a:pPr>
                      <a:r>
                        <a:rPr lang="en-GB" sz="1800">
                          <a:solidFill>
                            <a:schemeClr val="lt1"/>
                          </a:solidFill>
                          <a:latin typeface="Montserrat"/>
                          <a:ea typeface="Montserrat"/>
                          <a:cs typeface="Montserrat"/>
                          <a:sym typeface="Montserrat"/>
                        </a:rPr>
                        <a:t>99.9%</a:t>
                      </a:r>
                      <a:endParaRPr sz="1800">
                        <a:solidFill>
                          <a:schemeClr val="lt1"/>
                        </a:solidFill>
                        <a:latin typeface="Montserrat"/>
                        <a:ea typeface="Montserrat"/>
                        <a:cs typeface="Montserrat"/>
                        <a:sym typeface="Montserrat"/>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800">
                          <a:solidFill>
                            <a:schemeClr val="lt1"/>
                          </a:solidFill>
                          <a:latin typeface="Montserrat"/>
                          <a:ea typeface="Montserrat"/>
                          <a:cs typeface="Montserrat"/>
                          <a:sym typeface="Montserrat"/>
                        </a:rPr>
                        <a:t>3.291</a:t>
                      </a:r>
                      <a:endParaRPr sz="1800">
                        <a:solidFill>
                          <a:schemeClr val="lt1"/>
                        </a:solidFill>
                        <a:latin typeface="Montserrat"/>
                        <a:ea typeface="Montserrat"/>
                        <a:cs typeface="Montserrat"/>
                        <a:sym typeface="Montserrat"/>
                      </a:endParaRPr>
                    </a:p>
                  </a:txBody>
                  <a:tcPr marT="0" marB="0" marR="68575" marL="6857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r>
            </a:tbl>
          </a:graphicData>
        </a:graphic>
      </p:graphicFrame>
    </p:spTree>
  </p:cSld>
  <p:clrMapOvr>
    <a:masterClrMapping/>
  </p:clrMapOvr>
</p:sld>
</file>

<file path=ppt/slides/slide4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6" name="Shape 3186"/>
        <p:cNvGrpSpPr/>
        <p:nvPr/>
      </p:nvGrpSpPr>
      <p:grpSpPr>
        <a:xfrm>
          <a:off x="0" y="0"/>
          <a:ext cx="0" cy="0"/>
          <a:chOff x="0" y="0"/>
          <a:chExt cx="0" cy="0"/>
        </a:xfrm>
      </p:grpSpPr>
      <p:sp>
        <p:nvSpPr>
          <p:cNvPr id="3187" name="Google Shape;3187;gea8afdff9b_0_688"/>
          <p:cNvSpPr txBox="1"/>
          <p:nvPr>
            <p:ph idx="1" type="body"/>
          </p:nvPr>
        </p:nvSpPr>
        <p:spPr>
          <a:xfrm>
            <a:off x="462125" y="1054825"/>
            <a:ext cx="6700500" cy="2973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In a tree, there are hundreds of apples.</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46 apples with a mean of 86. </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Standard deviation of 6.2.</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Take the confidence level as 95%.</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x bar is 86.</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Standard Deviation i.e., sigma is 6.2,</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Size of the sample i.e., n is 46.</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95%, we can see the z-value from the table is 1.96.</a:t>
            </a:r>
            <a:endParaRPr sz="1800">
              <a:latin typeface="Montserrat Medium"/>
              <a:ea typeface="Montserrat Medium"/>
              <a:cs typeface="Montserrat Medium"/>
              <a:sym typeface="Montserrat Medium"/>
            </a:endParaRPr>
          </a:p>
        </p:txBody>
      </p:sp>
      <p:sp>
        <p:nvSpPr>
          <p:cNvPr id="3188" name="Google Shape;3188;gea8afdff9b_0_688"/>
          <p:cNvSpPr txBox="1"/>
          <p:nvPr>
            <p:ph type="title"/>
          </p:nvPr>
        </p:nvSpPr>
        <p:spPr>
          <a:xfrm>
            <a:off x="411875" y="414875"/>
            <a:ext cx="74841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7">
                                            <p:txEl>
                                              <p:pRg end="0" st="0"/>
                                            </p:txEl>
                                          </p:spTgt>
                                        </p:tgtEl>
                                        <p:attrNameLst>
                                          <p:attrName>style.visibility</p:attrName>
                                        </p:attrNameLst>
                                      </p:cBhvr>
                                      <p:to>
                                        <p:strVal val="visible"/>
                                      </p:to>
                                    </p:set>
                                    <p:animEffect filter="fade" transition="in">
                                      <p:cBhvr>
                                        <p:cTn dur="1000"/>
                                        <p:tgtEl>
                                          <p:spTgt spid="31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7">
                                            <p:txEl>
                                              <p:pRg end="1" st="1"/>
                                            </p:txEl>
                                          </p:spTgt>
                                        </p:tgtEl>
                                        <p:attrNameLst>
                                          <p:attrName>style.visibility</p:attrName>
                                        </p:attrNameLst>
                                      </p:cBhvr>
                                      <p:to>
                                        <p:strVal val="visible"/>
                                      </p:to>
                                    </p:set>
                                    <p:animEffect filter="fade" transition="in">
                                      <p:cBhvr>
                                        <p:cTn dur="1000"/>
                                        <p:tgtEl>
                                          <p:spTgt spid="31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7">
                                            <p:txEl>
                                              <p:pRg end="2" st="2"/>
                                            </p:txEl>
                                          </p:spTgt>
                                        </p:tgtEl>
                                        <p:attrNameLst>
                                          <p:attrName>style.visibility</p:attrName>
                                        </p:attrNameLst>
                                      </p:cBhvr>
                                      <p:to>
                                        <p:strVal val="visible"/>
                                      </p:to>
                                    </p:set>
                                    <p:animEffect filter="fade" transition="in">
                                      <p:cBhvr>
                                        <p:cTn dur="1000"/>
                                        <p:tgtEl>
                                          <p:spTgt spid="31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7">
                                            <p:txEl>
                                              <p:pRg end="3" st="3"/>
                                            </p:txEl>
                                          </p:spTgt>
                                        </p:tgtEl>
                                        <p:attrNameLst>
                                          <p:attrName>style.visibility</p:attrName>
                                        </p:attrNameLst>
                                      </p:cBhvr>
                                      <p:to>
                                        <p:strVal val="visible"/>
                                      </p:to>
                                    </p:set>
                                    <p:animEffect filter="fade" transition="in">
                                      <p:cBhvr>
                                        <p:cTn dur="1000"/>
                                        <p:tgtEl>
                                          <p:spTgt spid="31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7">
                                            <p:txEl>
                                              <p:pRg end="4" st="4"/>
                                            </p:txEl>
                                          </p:spTgt>
                                        </p:tgtEl>
                                        <p:attrNameLst>
                                          <p:attrName>style.visibility</p:attrName>
                                        </p:attrNameLst>
                                      </p:cBhvr>
                                      <p:to>
                                        <p:strVal val="visible"/>
                                      </p:to>
                                    </p:set>
                                    <p:animEffect filter="fade" transition="in">
                                      <p:cBhvr>
                                        <p:cTn dur="1000"/>
                                        <p:tgtEl>
                                          <p:spTgt spid="31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7">
                                            <p:txEl>
                                              <p:pRg end="5" st="5"/>
                                            </p:txEl>
                                          </p:spTgt>
                                        </p:tgtEl>
                                        <p:attrNameLst>
                                          <p:attrName>style.visibility</p:attrName>
                                        </p:attrNameLst>
                                      </p:cBhvr>
                                      <p:to>
                                        <p:strVal val="visible"/>
                                      </p:to>
                                    </p:set>
                                    <p:animEffect filter="fade" transition="in">
                                      <p:cBhvr>
                                        <p:cTn dur="1000"/>
                                        <p:tgtEl>
                                          <p:spTgt spid="318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7">
                                            <p:txEl>
                                              <p:pRg end="6" st="6"/>
                                            </p:txEl>
                                          </p:spTgt>
                                        </p:tgtEl>
                                        <p:attrNameLst>
                                          <p:attrName>style.visibility</p:attrName>
                                        </p:attrNameLst>
                                      </p:cBhvr>
                                      <p:to>
                                        <p:strVal val="visible"/>
                                      </p:to>
                                    </p:set>
                                    <p:animEffect filter="fade" transition="in">
                                      <p:cBhvr>
                                        <p:cTn dur="1000"/>
                                        <p:tgtEl>
                                          <p:spTgt spid="318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7">
                                            <p:txEl>
                                              <p:pRg end="7" st="7"/>
                                            </p:txEl>
                                          </p:spTgt>
                                        </p:tgtEl>
                                        <p:attrNameLst>
                                          <p:attrName>style.visibility</p:attrName>
                                        </p:attrNameLst>
                                      </p:cBhvr>
                                      <p:to>
                                        <p:strVal val="visible"/>
                                      </p:to>
                                    </p:set>
                                    <p:animEffect filter="fade" transition="in">
                                      <p:cBhvr>
                                        <p:cTn dur="1000"/>
                                        <p:tgtEl>
                                          <p:spTgt spid="318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2" name="Shape 3192"/>
        <p:cNvGrpSpPr/>
        <p:nvPr/>
      </p:nvGrpSpPr>
      <p:grpSpPr>
        <a:xfrm>
          <a:off x="0" y="0"/>
          <a:ext cx="0" cy="0"/>
          <a:chOff x="0" y="0"/>
          <a:chExt cx="0" cy="0"/>
        </a:xfrm>
      </p:grpSpPr>
      <p:sp>
        <p:nvSpPr>
          <p:cNvPr id="3193" name="Google Shape;3193;gea8afdff9b_0_693"/>
          <p:cNvSpPr txBox="1"/>
          <p:nvPr>
            <p:ph idx="1" type="body"/>
          </p:nvPr>
        </p:nvSpPr>
        <p:spPr>
          <a:xfrm>
            <a:off x="462125" y="1105125"/>
            <a:ext cx="6700500" cy="3043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86 </a:t>
            </a:r>
            <a:r>
              <a:rPr lang="en-GB" sz="1800" u="sng">
                <a:latin typeface="Montserrat Medium"/>
                <a:ea typeface="Montserrat Medium"/>
                <a:cs typeface="Montserrat Medium"/>
                <a:sym typeface="Montserrat Medium"/>
              </a:rPr>
              <a:t>+</a:t>
            </a:r>
            <a:r>
              <a:rPr lang="en-GB" sz="1800">
                <a:latin typeface="Montserrat Medium"/>
                <a:ea typeface="Montserrat Medium"/>
                <a:cs typeface="Montserrat Medium"/>
                <a:sym typeface="Montserrat Medium"/>
              </a:rPr>
              <a:t> 1.96 into 6.2 divided by square root of 46.</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After calculating,</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86 </a:t>
            </a:r>
            <a:r>
              <a:rPr lang="en-GB" sz="1800" u="sng">
                <a:latin typeface="Montserrat Medium"/>
                <a:ea typeface="Montserrat Medium"/>
                <a:cs typeface="Montserrat Medium"/>
                <a:sym typeface="Montserrat Medium"/>
              </a:rPr>
              <a:t>+</a:t>
            </a:r>
            <a:r>
              <a:rPr lang="en-GB" sz="1800">
                <a:latin typeface="Montserrat Medium"/>
                <a:ea typeface="Montserrat Medium"/>
                <a:cs typeface="Montserrat Medium"/>
                <a:sym typeface="Montserrat Medium"/>
              </a:rPr>
              <a:t> 1.79</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Margin of error is 1.79.</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All the hundreds of apples are likely to be between in the range of 84. 21 and 87.79.</a:t>
            </a:r>
            <a:endParaRPr sz="1800">
              <a:latin typeface="Montserrat Medium"/>
              <a:ea typeface="Montserrat Medium"/>
              <a:cs typeface="Montserrat Medium"/>
              <a:sym typeface="Montserrat Medium"/>
            </a:endParaRPr>
          </a:p>
        </p:txBody>
      </p:sp>
      <p:sp>
        <p:nvSpPr>
          <p:cNvPr id="3194" name="Google Shape;3194;gea8afdff9b_0_693"/>
          <p:cNvSpPr txBox="1"/>
          <p:nvPr>
            <p:ph type="title"/>
          </p:nvPr>
        </p:nvSpPr>
        <p:spPr>
          <a:xfrm>
            <a:off x="411875" y="414875"/>
            <a:ext cx="74841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Substituting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3">
                                            <p:txEl>
                                              <p:pRg end="0" st="0"/>
                                            </p:txEl>
                                          </p:spTgt>
                                        </p:tgtEl>
                                        <p:attrNameLst>
                                          <p:attrName>style.visibility</p:attrName>
                                        </p:attrNameLst>
                                      </p:cBhvr>
                                      <p:to>
                                        <p:strVal val="visible"/>
                                      </p:to>
                                    </p:set>
                                    <p:animEffect filter="fade" transition="in">
                                      <p:cBhvr>
                                        <p:cTn dur="1000"/>
                                        <p:tgtEl>
                                          <p:spTgt spid="31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3">
                                            <p:txEl>
                                              <p:pRg end="1" st="1"/>
                                            </p:txEl>
                                          </p:spTgt>
                                        </p:tgtEl>
                                        <p:attrNameLst>
                                          <p:attrName>style.visibility</p:attrName>
                                        </p:attrNameLst>
                                      </p:cBhvr>
                                      <p:to>
                                        <p:strVal val="visible"/>
                                      </p:to>
                                    </p:set>
                                    <p:animEffect filter="fade" transition="in">
                                      <p:cBhvr>
                                        <p:cTn dur="1000"/>
                                        <p:tgtEl>
                                          <p:spTgt spid="31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3">
                                            <p:txEl>
                                              <p:pRg end="2" st="2"/>
                                            </p:txEl>
                                          </p:spTgt>
                                        </p:tgtEl>
                                        <p:attrNameLst>
                                          <p:attrName>style.visibility</p:attrName>
                                        </p:attrNameLst>
                                      </p:cBhvr>
                                      <p:to>
                                        <p:strVal val="visible"/>
                                      </p:to>
                                    </p:set>
                                    <p:animEffect filter="fade" transition="in">
                                      <p:cBhvr>
                                        <p:cTn dur="1000"/>
                                        <p:tgtEl>
                                          <p:spTgt spid="31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3">
                                            <p:txEl>
                                              <p:pRg end="3" st="3"/>
                                            </p:txEl>
                                          </p:spTgt>
                                        </p:tgtEl>
                                        <p:attrNameLst>
                                          <p:attrName>style.visibility</p:attrName>
                                        </p:attrNameLst>
                                      </p:cBhvr>
                                      <p:to>
                                        <p:strVal val="visible"/>
                                      </p:to>
                                    </p:set>
                                    <p:animEffect filter="fade" transition="in">
                                      <p:cBhvr>
                                        <p:cTn dur="1000"/>
                                        <p:tgtEl>
                                          <p:spTgt spid="31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3">
                                            <p:txEl>
                                              <p:pRg end="4" st="4"/>
                                            </p:txEl>
                                          </p:spTgt>
                                        </p:tgtEl>
                                        <p:attrNameLst>
                                          <p:attrName>style.visibility</p:attrName>
                                        </p:attrNameLst>
                                      </p:cBhvr>
                                      <p:to>
                                        <p:strVal val="visible"/>
                                      </p:to>
                                    </p:set>
                                    <p:animEffect filter="fade" transition="in">
                                      <p:cBhvr>
                                        <p:cTn dur="1000"/>
                                        <p:tgtEl>
                                          <p:spTgt spid="319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8" name="Shape 3198"/>
        <p:cNvGrpSpPr/>
        <p:nvPr/>
      </p:nvGrpSpPr>
      <p:grpSpPr>
        <a:xfrm>
          <a:off x="0" y="0"/>
          <a:ext cx="0" cy="0"/>
          <a:chOff x="0" y="0"/>
          <a:chExt cx="0" cy="0"/>
        </a:xfrm>
      </p:grpSpPr>
      <p:sp>
        <p:nvSpPr>
          <p:cNvPr id="3199" name="Google Shape;3199;geed068b00c_0_1095"/>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C01S06L07. Chybeshev's Inequality</a:t>
            </a:r>
            <a:endParaRPr b="0" sz="2400">
              <a:latin typeface="Montserrat ExtraBold"/>
              <a:ea typeface="Montserrat ExtraBold"/>
              <a:cs typeface="Montserrat ExtraBold"/>
              <a:sym typeface="Montserrat ExtraBold"/>
            </a:endParaRPr>
          </a:p>
        </p:txBody>
      </p:sp>
    </p:spTree>
  </p:cSld>
  <p:clrMapOvr>
    <a:masterClrMapping/>
  </p:clrMapOvr>
</p:sld>
</file>

<file path=ppt/slides/slide4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3" name="Shape 3203"/>
        <p:cNvGrpSpPr/>
        <p:nvPr/>
      </p:nvGrpSpPr>
      <p:grpSpPr>
        <a:xfrm>
          <a:off x="0" y="0"/>
          <a:ext cx="0" cy="0"/>
          <a:chOff x="0" y="0"/>
          <a:chExt cx="0" cy="0"/>
        </a:xfrm>
      </p:grpSpPr>
      <p:sp>
        <p:nvSpPr>
          <p:cNvPr id="3204" name="Google Shape;3204;geed068b00c_0_1099"/>
          <p:cNvSpPr txBox="1"/>
          <p:nvPr>
            <p:ph idx="1" type="body"/>
          </p:nvPr>
        </p:nvSpPr>
        <p:spPr>
          <a:xfrm>
            <a:off x="411875" y="1245700"/>
            <a:ext cx="55512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Known as “Bienayme-Chebyshev” inequality.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No More than a certain fraction of values can be more than a certain distance from the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1 by k square of the distribution’s values can be more than k standard deviations.</a:t>
            </a:r>
            <a:endParaRPr sz="1800">
              <a:latin typeface="Montserrat Medium"/>
              <a:ea typeface="Montserrat Medium"/>
              <a:cs typeface="Montserrat Medium"/>
              <a:sym typeface="Montserrat Medium"/>
            </a:endParaRPr>
          </a:p>
        </p:txBody>
      </p:sp>
      <p:sp>
        <p:nvSpPr>
          <p:cNvPr id="3205" name="Google Shape;3205;geed068b00c_0_109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Chebyshev’s Inequality</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4">
                                            <p:txEl>
                                              <p:pRg end="0" st="0"/>
                                            </p:txEl>
                                          </p:spTgt>
                                        </p:tgtEl>
                                        <p:attrNameLst>
                                          <p:attrName>style.visibility</p:attrName>
                                        </p:attrNameLst>
                                      </p:cBhvr>
                                      <p:to>
                                        <p:strVal val="visible"/>
                                      </p:to>
                                    </p:set>
                                    <p:animEffect filter="fade" transition="in">
                                      <p:cBhvr>
                                        <p:cTn dur="1000"/>
                                        <p:tgtEl>
                                          <p:spTgt spid="32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4">
                                            <p:txEl>
                                              <p:pRg end="1" st="1"/>
                                            </p:txEl>
                                          </p:spTgt>
                                        </p:tgtEl>
                                        <p:attrNameLst>
                                          <p:attrName>style.visibility</p:attrName>
                                        </p:attrNameLst>
                                      </p:cBhvr>
                                      <p:to>
                                        <p:strVal val="visible"/>
                                      </p:to>
                                    </p:set>
                                    <p:animEffect filter="fade" transition="in">
                                      <p:cBhvr>
                                        <p:cTn dur="1000"/>
                                        <p:tgtEl>
                                          <p:spTgt spid="32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4">
                                            <p:txEl>
                                              <p:pRg end="2" st="2"/>
                                            </p:txEl>
                                          </p:spTgt>
                                        </p:tgtEl>
                                        <p:attrNameLst>
                                          <p:attrName>style.visibility</p:attrName>
                                        </p:attrNameLst>
                                      </p:cBhvr>
                                      <p:to>
                                        <p:strVal val="visible"/>
                                      </p:to>
                                    </p:set>
                                    <p:animEffect filter="fade" transition="in">
                                      <p:cBhvr>
                                        <p:cTn dur="1000"/>
                                        <p:tgtEl>
                                          <p:spTgt spid="320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9" name="Shape 3209"/>
        <p:cNvGrpSpPr/>
        <p:nvPr/>
      </p:nvGrpSpPr>
      <p:grpSpPr>
        <a:xfrm>
          <a:off x="0" y="0"/>
          <a:ext cx="0" cy="0"/>
          <a:chOff x="0" y="0"/>
          <a:chExt cx="0" cy="0"/>
        </a:xfrm>
      </p:grpSpPr>
      <p:sp>
        <p:nvSpPr>
          <p:cNvPr id="3210" name="Google Shape;3210;geed068b00c_0_1104"/>
          <p:cNvSpPr txBox="1"/>
          <p:nvPr>
            <p:ph idx="1" type="body"/>
          </p:nvPr>
        </p:nvSpPr>
        <p:spPr>
          <a:xfrm>
            <a:off x="365875" y="1193100"/>
            <a:ext cx="62388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Let X be a random variable with mean μ (mu) with a finite variance σ2 (sigma square), then for any real number k greater than 0.</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 X-μ | &lt; kσ) ≥ 1-1/k2</a:t>
            </a:r>
            <a:endParaRPr sz="1800">
              <a:latin typeface="Montserrat Medium"/>
              <a:ea typeface="Montserrat Medium"/>
              <a:cs typeface="Montserrat Medium"/>
              <a:sym typeface="Montserrat Medium"/>
            </a:endParaRPr>
          </a:p>
          <a:p>
            <a:pPr indent="457200" lvl="0" marL="914400" rtl="0" algn="l">
              <a:lnSpc>
                <a:spcPct val="150000"/>
              </a:lnSpc>
              <a:spcBef>
                <a:spcPts val="100"/>
              </a:spcBef>
              <a:spcAft>
                <a:spcPts val="0"/>
              </a:spcAft>
              <a:buNone/>
            </a:pPr>
            <a:r>
              <a:rPr lang="en-GB" sz="1800">
                <a:latin typeface="Montserrat Medium"/>
                <a:ea typeface="Montserrat Medium"/>
                <a:cs typeface="Montserrat Medium"/>
                <a:sym typeface="Montserrat Medium"/>
              </a:rPr>
              <a:t>OR</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 X-μ | ≥ kσ) ≤  1/k2</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Range of standard deviations around the mean.</a:t>
            </a:r>
            <a:endParaRPr sz="1800">
              <a:latin typeface="Montserrat Medium"/>
              <a:ea typeface="Montserrat Medium"/>
              <a:cs typeface="Montserrat Medium"/>
              <a:sym typeface="Montserrat Medium"/>
            </a:endParaRPr>
          </a:p>
        </p:txBody>
      </p:sp>
      <p:sp>
        <p:nvSpPr>
          <p:cNvPr id="3211" name="Google Shape;3211;geed068b00c_0_110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Statement</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0">
                                            <p:txEl>
                                              <p:pRg end="0" st="0"/>
                                            </p:txEl>
                                          </p:spTgt>
                                        </p:tgtEl>
                                        <p:attrNameLst>
                                          <p:attrName>style.visibility</p:attrName>
                                        </p:attrNameLst>
                                      </p:cBhvr>
                                      <p:to>
                                        <p:strVal val="visible"/>
                                      </p:to>
                                    </p:set>
                                    <p:animEffect filter="fade" transition="in">
                                      <p:cBhvr>
                                        <p:cTn dur="1000"/>
                                        <p:tgtEl>
                                          <p:spTgt spid="32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0">
                                            <p:txEl>
                                              <p:pRg end="1" st="1"/>
                                            </p:txEl>
                                          </p:spTgt>
                                        </p:tgtEl>
                                        <p:attrNameLst>
                                          <p:attrName>style.visibility</p:attrName>
                                        </p:attrNameLst>
                                      </p:cBhvr>
                                      <p:to>
                                        <p:strVal val="visible"/>
                                      </p:to>
                                    </p:set>
                                    <p:animEffect filter="fade" transition="in">
                                      <p:cBhvr>
                                        <p:cTn dur="1000"/>
                                        <p:tgtEl>
                                          <p:spTgt spid="32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0">
                                            <p:txEl>
                                              <p:pRg end="2" st="2"/>
                                            </p:txEl>
                                          </p:spTgt>
                                        </p:tgtEl>
                                        <p:attrNameLst>
                                          <p:attrName>style.visibility</p:attrName>
                                        </p:attrNameLst>
                                      </p:cBhvr>
                                      <p:to>
                                        <p:strVal val="visible"/>
                                      </p:to>
                                    </p:set>
                                    <p:animEffect filter="fade" transition="in">
                                      <p:cBhvr>
                                        <p:cTn dur="1000"/>
                                        <p:tgtEl>
                                          <p:spTgt spid="32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0">
                                            <p:txEl>
                                              <p:pRg end="3" st="3"/>
                                            </p:txEl>
                                          </p:spTgt>
                                        </p:tgtEl>
                                        <p:attrNameLst>
                                          <p:attrName>style.visibility</p:attrName>
                                        </p:attrNameLst>
                                      </p:cBhvr>
                                      <p:to>
                                        <p:strVal val="visible"/>
                                      </p:to>
                                    </p:set>
                                    <p:animEffect filter="fade" transition="in">
                                      <p:cBhvr>
                                        <p:cTn dur="1000"/>
                                        <p:tgtEl>
                                          <p:spTgt spid="32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0">
                                            <p:txEl>
                                              <p:pRg end="4" st="4"/>
                                            </p:txEl>
                                          </p:spTgt>
                                        </p:tgtEl>
                                        <p:attrNameLst>
                                          <p:attrName>style.visibility</p:attrName>
                                        </p:attrNameLst>
                                      </p:cBhvr>
                                      <p:to>
                                        <p:strVal val="visible"/>
                                      </p:to>
                                    </p:set>
                                    <p:animEffect filter="fade" transition="in">
                                      <p:cBhvr>
                                        <p:cTn dur="1000"/>
                                        <p:tgtEl>
                                          <p:spTgt spid="321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5" name="Shape 3215"/>
        <p:cNvGrpSpPr/>
        <p:nvPr/>
      </p:nvGrpSpPr>
      <p:grpSpPr>
        <a:xfrm>
          <a:off x="0" y="0"/>
          <a:ext cx="0" cy="0"/>
          <a:chOff x="0" y="0"/>
          <a:chExt cx="0" cy="0"/>
        </a:xfrm>
      </p:grpSpPr>
      <p:sp>
        <p:nvSpPr>
          <p:cNvPr id="3216" name="Google Shape;3216;geed068b00c_0_1109"/>
          <p:cNvSpPr txBox="1"/>
          <p:nvPr>
            <p:ph idx="1" type="body"/>
          </p:nvPr>
        </p:nvSpPr>
        <p:spPr>
          <a:xfrm>
            <a:off x="365875" y="1193100"/>
            <a:ext cx="54708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Calculus to develop the weak version of the law of large numbers.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Law states that as a sample set increases in size.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When rolling a six-sided die, the probable average is 3.5.</a:t>
            </a:r>
            <a:endParaRPr sz="1800">
              <a:latin typeface="Montserrat Medium"/>
              <a:ea typeface="Montserrat Medium"/>
              <a:cs typeface="Montserrat Medium"/>
              <a:sym typeface="Montserrat Medium"/>
            </a:endParaRPr>
          </a:p>
        </p:txBody>
      </p:sp>
      <p:sp>
        <p:nvSpPr>
          <p:cNvPr id="3217" name="Google Shape;3217;geed068b00c_0_110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Applications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6">
                                            <p:txEl>
                                              <p:pRg end="0" st="0"/>
                                            </p:txEl>
                                          </p:spTgt>
                                        </p:tgtEl>
                                        <p:attrNameLst>
                                          <p:attrName>style.visibility</p:attrName>
                                        </p:attrNameLst>
                                      </p:cBhvr>
                                      <p:to>
                                        <p:strVal val="visible"/>
                                      </p:to>
                                    </p:set>
                                    <p:animEffect filter="fade" transition="in">
                                      <p:cBhvr>
                                        <p:cTn dur="1000"/>
                                        <p:tgtEl>
                                          <p:spTgt spid="32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6">
                                            <p:txEl>
                                              <p:pRg end="1" st="1"/>
                                            </p:txEl>
                                          </p:spTgt>
                                        </p:tgtEl>
                                        <p:attrNameLst>
                                          <p:attrName>style.visibility</p:attrName>
                                        </p:attrNameLst>
                                      </p:cBhvr>
                                      <p:to>
                                        <p:strVal val="visible"/>
                                      </p:to>
                                    </p:set>
                                    <p:animEffect filter="fade" transition="in">
                                      <p:cBhvr>
                                        <p:cTn dur="1000"/>
                                        <p:tgtEl>
                                          <p:spTgt spid="32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6">
                                            <p:txEl>
                                              <p:pRg end="2" st="2"/>
                                            </p:txEl>
                                          </p:spTgt>
                                        </p:tgtEl>
                                        <p:attrNameLst>
                                          <p:attrName>style.visibility</p:attrName>
                                        </p:attrNameLst>
                                      </p:cBhvr>
                                      <p:to>
                                        <p:strVal val="visible"/>
                                      </p:to>
                                    </p:set>
                                    <p:animEffect filter="fade" transition="in">
                                      <p:cBhvr>
                                        <p:cTn dur="1000"/>
                                        <p:tgtEl>
                                          <p:spTgt spid="321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1" name="Shape 3221"/>
        <p:cNvGrpSpPr/>
        <p:nvPr/>
      </p:nvGrpSpPr>
      <p:grpSpPr>
        <a:xfrm>
          <a:off x="0" y="0"/>
          <a:ext cx="0" cy="0"/>
          <a:chOff x="0" y="0"/>
          <a:chExt cx="0" cy="0"/>
        </a:xfrm>
      </p:grpSpPr>
      <p:sp>
        <p:nvSpPr>
          <p:cNvPr id="3222" name="Google Shape;3222;geed068b00c_0_1114"/>
          <p:cNvSpPr txBox="1"/>
          <p:nvPr>
            <p:ph idx="1" type="body"/>
          </p:nvPr>
        </p:nvSpPr>
        <p:spPr>
          <a:xfrm>
            <a:off x="365875" y="1193100"/>
            <a:ext cx="62388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 sample size of 5 rolls.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Roll the dice 20 times.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Average should begin approaching 3.5.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Average should continue to near 3.5 until reaching it.</a:t>
            </a:r>
            <a:endParaRPr sz="1800">
              <a:latin typeface="Montserrat Medium"/>
              <a:ea typeface="Montserrat Medium"/>
              <a:cs typeface="Montserrat Medium"/>
              <a:sym typeface="Montserrat Medium"/>
            </a:endParaRPr>
          </a:p>
        </p:txBody>
      </p:sp>
      <p:sp>
        <p:nvSpPr>
          <p:cNvPr id="3223" name="Google Shape;3223;geed068b00c_0_111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Applications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2">
                                            <p:txEl>
                                              <p:pRg end="0" st="0"/>
                                            </p:txEl>
                                          </p:spTgt>
                                        </p:tgtEl>
                                        <p:attrNameLst>
                                          <p:attrName>style.visibility</p:attrName>
                                        </p:attrNameLst>
                                      </p:cBhvr>
                                      <p:to>
                                        <p:strVal val="visible"/>
                                      </p:to>
                                    </p:set>
                                    <p:animEffect filter="fade" transition="in">
                                      <p:cBhvr>
                                        <p:cTn dur="1000"/>
                                        <p:tgtEl>
                                          <p:spTgt spid="32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2">
                                            <p:txEl>
                                              <p:pRg end="1" st="1"/>
                                            </p:txEl>
                                          </p:spTgt>
                                        </p:tgtEl>
                                        <p:attrNameLst>
                                          <p:attrName>style.visibility</p:attrName>
                                        </p:attrNameLst>
                                      </p:cBhvr>
                                      <p:to>
                                        <p:strVal val="visible"/>
                                      </p:to>
                                    </p:set>
                                    <p:animEffect filter="fade" transition="in">
                                      <p:cBhvr>
                                        <p:cTn dur="1000"/>
                                        <p:tgtEl>
                                          <p:spTgt spid="32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2">
                                            <p:txEl>
                                              <p:pRg end="2" st="2"/>
                                            </p:txEl>
                                          </p:spTgt>
                                        </p:tgtEl>
                                        <p:attrNameLst>
                                          <p:attrName>style.visibility</p:attrName>
                                        </p:attrNameLst>
                                      </p:cBhvr>
                                      <p:to>
                                        <p:strVal val="visible"/>
                                      </p:to>
                                    </p:set>
                                    <p:animEffect filter="fade" transition="in">
                                      <p:cBhvr>
                                        <p:cTn dur="1000"/>
                                        <p:tgtEl>
                                          <p:spTgt spid="32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2">
                                            <p:txEl>
                                              <p:pRg end="3" st="3"/>
                                            </p:txEl>
                                          </p:spTgt>
                                        </p:tgtEl>
                                        <p:attrNameLst>
                                          <p:attrName>style.visibility</p:attrName>
                                        </p:attrNameLst>
                                      </p:cBhvr>
                                      <p:to>
                                        <p:strVal val="visible"/>
                                      </p:to>
                                    </p:set>
                                    <p:animEffect filter="fade" transition="in">
                                      <p:cBhvr>
                                        <p:cTn dur="1000"/>
                                        <p:tgtEl>
                                          <p:spTgt spid="322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7" name="Shape 3227"/>
        <p:cNvGrpSpPr/>
        <p:nvPr/>
      </p:nvGrpSpPr>
      <p:grpSpPr>
        <a:xfrm>
          <a:off x="0" y="0"/>
          <a:ext cx="0" cy="0"/>
          <a:chOff x="0" y="0"/>
          <a:chExt cx="0" cy="0"/>
        </a:xfrm>
      </p:grpSpPr>
      <p:sp>
        <p:nvSpPr>
          <p:cNvPr id="3228" name="Google Shape;3228;geed068b00c_0_1119"/>
          <p:cNvSpPr txBox="1"/>
          <p:nvPr>
            <p:ph idx="1" type="body"/>
          </p:nvPr>
        </p:nvSpPr>
        <p:spPr>
          <a:xfrm>
            <a:off x="365875" y="1151900"/>
            <a:ext cx="6238800" cy="2974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Finding the difference between the mean and median of a set of numbers.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Known as Cantelli’s theorem.</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Difference between the median and the mean will always be less than or equal to the standard deviation.</a:t>
            </a:r>
            <a:endParaRPr sz="1800">
              <a:latin typeface="Montserrat Medium"/>
              <a:ea typeface="Montserrat Medium"/>
              <a:cs typeface="Montserrat Medium"/>
              <a:sym typeface="Montserrat Medium"/>
            </a:endParaRPr>
          </a:p>
        </p:txBody>
      </p:sp>
      <p:sp>
        <p:nvSpPr>
          <p:cNvPr id="3229" name="Google Shape;3229;geed068b00c_0_111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Applications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8">
                                            <p:txEl>
                                              <p:pRg end="0" st="0"/>
                                            </p:txEl>
                                          </p:spTgt>
                                        </p:tgtEl>
                                        <p:attrNameLst>
                                          <p:attrName>style.visibility</p:attrName>
                                        </p:attrNameLst>
                                      </p:cBhvr>
                                      <p:to>
                                        <p:strVal val="visible"/>
                                      </p:to>
                                    </p:set>
                                    <p:animEffect filter="fade" transition="in">
                                      <p:cBhvr>
                                        <p:cTn dur="1000"/>
                                        <p:tgtEl>
                                          <p:spTgt spid="32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8">
                                            <p:txEl>
                                              <p:pRg end="1" st="1"/>
                                            </p:txEl>
                                          </p:spTgt>
                                        </p:tgtEl>
                                        <p:attrNameLst>
                                          <p:attrName>style.visibility</p:attrName>
                                        </p:attrNameLst>
                                      </p:cBhvr>
                                      <p:to>
                                        <p:strVal val="visible"/>
                                      </p:to>
                                    </p:set>
                                    <p:animEffect filter="fade" transition="in">
                                      <p:cBhvr>
                                        <p:cTn dur="1000"/>
                                        <p:tgtEl>
                                          <p:spTgt spid="32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8">
                                            <p:txEl>
                                              <p:pRg end="2" st="2"/>
                                            </p:txEl>
                                          </p:spTgt>
                                        </p:tgtEl>
                                        <p:attrNameLst>
                                          <p:attrName>style.visibility</p:attrName>
                                        </p:attrNameLst>
                                      </p:cBhvr>
                                      <p:to>
                                        <p:strVal val="visible"/>
                                      </p:to>
                                    </p:set>
                                    <p:animEffect filter="fade" transition="in">
                                      <p:cBhvr>
                                        <p:cTn dur="1000"/>
                                        <p:tgtEl>
                                          <p:spTgt spid="322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3" name="Shape 3233"/>
        <p:cNvGrpSpPr/>
        <p:nvPr/>
      </p:nvGrpSpPr>
      <p:grpSpPr>
        <a:xfrm>
          <a:off x="0" y="0"/>
          <a:ext cx="0" cy="0"/>
          <a:chOff x="0" y="0"/>
          <a:chExt cx="0" cy="0"/>
        </a:xfrm>
      </p:grpSpPr>
      <p:sp>
        <p:nvSpPr>
          <p:cNvPr id="3234" name="Google Shape;3234;geed068b00c_0_1124"/>
          <p:cNvSpPr txBox="1"/>
          <p:nvPr>
            <p:ph idx="1" type="body"/>
          </p:nvPr>
        </p:nvSpPr>
        <p:spPr>
          <a:xfrm>
            <a:off x="365875" y="1193100"/>
            <a:ext cx="57864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Does not provide good accuracy for lower bounds if the sample size is small.</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For large random samples, it’s much more useful.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It tends to be very weak.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Not used much at all outside of academia.</a:t>
            </a:r>
            <a:endParaRPr sz="1800">
              <a:latin typeface="Montserrat Medium"/>
              <a:ea typeface="Montserrat Medium"/>
              <a:cs typeface="Montserrat Medium"/>
              <a:sym typeface="Montserrat Medium"/>
            </a:endParaRPr>
          </a:p>
        </p:txBody>
      </p:sp>
      <p:sp>
        <p:nvSpPr>
          <p:cNvPr id="3235" name="Google Shape;3235;geed068b00c_0_112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Applications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4">
                                            <p:txEl>
                                              <p:pRg end="0" st="0"/>
                                            </p:txEl>
                                          </p:spTgt>
                                        </p:tgtEl>
                                        <p:attrNameLst>
                                          <p:attrName>style.visibility</p:attrName>
                                        </p:attrNameLst>
                                      </p:cBhvr>
                                      <p:to>
                                        <p:strVal val="visible"/>
                                      </p:to>
                                    </p:set>
                                    <p:animEffect filter="fade" transition="in">
                                      <p:cBhvr>
                                        <p:cTn dur="1000"/>
                                        <p:tgtEl>
                                          <p:spTgt spid="32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4">
                                            <p:txEl>
                                              <p:pRg end="1" st="1"/>
                                            </p:txEl>
                                          </p:spTgt>
                                        </p:tgtEl>
                                        <p:attrNameLst>
                                          <p:attrName>style.visibility</p:attrName>
                                        </p:attrNameLst>
                                      </p:cBhvr>
                                      <p:to>
                                        <p:strVal val="visible"/>
                                      </p:to>
                                    </p:set>
                                    <p:animEffect filter="fade" transition="in">
                                      <p:cBhvr>
                                        <p:cTn dur="1000"/>
                                        <p:tgtEl>
                                          <p:spTgt spid="32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4">
                                            <p:txEl>
                                              <p:pRg end="2" st="2"/>
                                            </p:txEl>
                                          </p:spTgt>
                                        </p:tgtEl>
                                        <p:attrNameLst>
                                          <p:attrName>style.visibility</p:attrName>
                                        </p:attrNameLst>
                                      </p:cBhvr>
                                      <p:to>
                                        <p:strVal val="visible"/>
                                      </p:to>
                                    </p:set>
                                    <p:animEffect filter="fade" transition="in">
                                      <p:cBhvr>
                                        <p:cTn dur="1000"/>
                                        <p:tgtEl>
                                          <p:spTgt spid="32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4">
                                            <p:txEl>
                                              <p:pRg end="3" st="3"/>
                                            </p:txEl>
                                          </p:spTgt>
                                        </p:tgtEl>
                                        <p:attrNameLst>
                                          <p:attrName>style.visibility</p:attrName>
                                        </p:attrNameLst>
                                      </p:cBhvr>
                                      <p:to>
                                        <p:strVal val="visible"/>
                                      </p:to>
                                    </p:set>
                                    <p:animEffect filter="fade" transition="in">
                                      <p:cBhvr>
                                        <p:cTn dur="1000"/>
                                        <p:tgtEl>
                                          <p:spTgt spid="323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ge672268506_0_246"/>
          <p:cNvSpPr txBox="1"/>
          <p:nvPr>
            <p:ph idx="1" type="body"/>
          </p:nvPr>
        </p:nvSpPr>
        <p:spPr>
          <a:xfrm>
            <a:off x="723300" y="1165325"/>
            <a:ext cx="4199100" cy="30540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100"/>
              </a:spcBef>
              <a:spcAft>
                <a:spcPts val="0"/>
              </a:spcAft>
              <a:buSzPts val="1700"/>
              <a:buFont typeface="Montserrat Medium"/>
              <a:buChar char="●"/>
            </a:pPr>
            <a:r>
              <a:rPr lang="en-GB" sz="1700">
                <a:latin typeface="Montserrat Medium"/>
                <a:ea typeface="Montserrat Medium"/>
                <a:cs typeface="Montserrat Medium"/>
                <a:sym typeface="Montserrat Medium"/>
              </a:rPr>
              <a:t>What is the probability to get a Queen from the deck of the cards?</a:t>
            </a:r>
            <a:endParaRPr sz="1700">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GB" sz="1700">
                <a:latin typeface="Montserrat Medium"/>
                <a:ea typeface="Montserrat Medium"/>
                <a:cs typeface="Montserrat Medium"/>
                <a:sym typeface="Montserrat Medium"/>
              </a:rPr>
              <a:t>What is the probability of getting a total sum of 10 when we throw two dice simultaneously?</a:t>
            </a:r>
            <a:endParaRPr sz="1700">
              <a:latin typeface="Montserrat Medium"/>
              <a:ea typeface="Montserrat Medium"/>
              <a:cs typeface="Montserrat Medium"/>
              <a:sym typeface="Montserrat Medium"/>
            </a:endParaRPr>
          </a:p>
        </p:txBody>
      </p:sp>
      <p:sp>
        <p:nvSpPr>
          <p:cNvPr id="581" name="Google Shape;581;ge672268506_0_246"/>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Exercises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xEl>
                                              <p:pRg end="0" st="0"/>
                                            </p:txEl>
                                          </p:spTgt>
                                        </p:tgtEl>
                                        <p:attrNameLst>
                                          <p:attrName>style.visibility</p:attrName>
                                        </p:attrNameLst>
                                      </p:cBhvr>
                                      <p:to>
                                        <p:strVal val="visible"/>
                                      </p:to>
                                    </p:set>
                                    <p:animEffect filter="fade" transition="in">
                                      <p:cBhvr>
                                        <p:cTn dur="1000"/>
                                        <p:tgtEl>
                                          <p:spTgt spid="5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xEl>
                                              <p:pRg end="1" st="1"/>
                                            </p:txEl>
                                          </p:spTgt>
                                        </p:tgtEl>
                                        <p:attrNameLst>
                                          <p:attrName>style.visibility</p:attrName>
                                        </p:attrNameLst>
                                      </p:cBhvr>
                                      <p:to>
                                        <p:strVal val="visible"/>
                                      </p:to>
                                    </p:set>
                                    <p:animEffect filter="fade" transition="in">
                                      <p:cBhvr>
                                        <p:cTn dur="1000"/>
                                        <p:tgtEl>
                                          <p:spTgt spid="58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9" name="Shape 3239"/>
        <p:cNvGrpSpPr/>
        <p:nvPr/>
      </p:nvGrpSpPr>
      <p:grpSpPr>
        <a:xfrm>
          <a:off x="0" y="0"/>
          <a:ext cx="0" cy="0"/>
          <a:chOff x="0" y="0"/>
          <a:chExt cx="0" cy="0"/>
        </a:xfrm>
      </p:grpSpPr>
      <p:sp>
        <p:nvSpPr>
          <p:cNvPr id="3240" name="Google Shape;3240;geed068b00c_0_1129"/>
          <p:cNvSpPr txBox="1"/>
          <p:nvPr>
            <p:ph idx="1" type="body"/>
          </p:nvPr>
        </p:nvSpPr>
        <p:spPr>
          <a:xfrm>
            <a:off x="365875" y="1130875"/>
            <a:ext cx="6112500" cy="2995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An insurance company.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Random sizes at random times.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Claims of the upcoming year.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Claims are independent and identically distributed.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Random draw from a single, unknown distribution.</a:t>
            </a:r>
            <a:endParaRPr sz="1800">
              <a:latin typeface="Montserrat Medium"/>
              <a:ea typeface="Montserrat Medium"/>
              <a:cs typeface="Montserrat Medium"/>
              <a:sym typeface="Montserrat Medium"/>
            </a:endParaRPr>
          </a:p>
        </p:txBody>
      </p:sp>
      <p:sp>
        <p:nvSpPr>
          <p:cNvPr id="3241" name="Google Shape;3241;geed068b00c_0_112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Real Life Applications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0">
                                            <p:txEl>
                                              <p:pRg end="0" st="0"/>
                                            </p:txEl>
                                          </p:spTgt>
                                        </p:tgtEl>
                                        <p:attrNameLst>
                                          <p:attrName>style.visibility</p:attrName>
                                        </p:attrNameLst>
                                      </p:cBhvr>
                                      <p:to>
                                        <p:strVal val="visible"/>
                                      </p:to>
                                    </p:set>
                                    <p:animEffect filter="fade" transition="in">
                                      <p:cBhvr>
                                        <p:cTn dur="1000"/>
                                        <p:tgtEl>
                                          <p:spTgt spid="32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0">
                                            <p:txEl>
                                              <p:pRg end="1" st="1"/>
                                            </p:txEl>
                                          </p:spTgt>
                                        </p:tgtEl>
                                        <p:attrNameLst>
                                          <p:attrName>style.visibility</p:attrName>
                                        </p:attrNameLst>
                                      </p:cBhvr>
                                      <p:to>
                                        <p:strVal val="visible"/>
                                      </p:to>
                                    </p:set>
                                    <p:animEffect filter="fade" transition="in">
                                      <p:cBhvr>
                                        <p:cTn dur="1000"/>
                                        <p:tgtEl>
                                          <p:spTgt spid="32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0">
                                            <p:txEl>
                                              <p:pRg end="2" st="2"/>
                                            </p:txEl>
                                          </p:spTgt>
                                        </p:tgtEl>
                                        <p:attrNameLst>
                                          <p:attrName>style.visibility</p:attrName>
                                        </p:attrNameLst>
                                      </p:cBhvr>
                                      <p:to>
                                        <p:strVal val="visible"/>
                                      </p:to>
                                    </p:set>
                                    <p:animEffect filter="fade" transition="in">
                                      <p:cBhvr>
                                        <p:cTn dur="1000"/>
                                        <p:tgtEl>
                                          <p:spTgt spid="32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0">
                                            <p:txEl>
                                              <p:pRg end="3" st="3"/>
                                            </p:txEl>
                                          </p:spTgt>
                                        </p:tgtEl>
                                        <p:attrNameLst>
                                          <p:attrName>style.visibility</p:attrName>
                                        </p:attrNameLst>
                                      </p:cBhvr>
                                      <p:to>
                                        <p:strVal val="visible"/>
                                      </p:to>
                                    </p:set>
                                    <p:animEffect filter="fade" transition="in">
                                      <p:cBhvr>
                                        <p:cTn dur="1000"/>
                                        <p:tgtEl>
                                          <p:spTgt spid="32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0">
                                            <p:txEl>
                                              <p:pRg end="4" st="4"/>
                                            </p:txEl>
                                          </p:spTgt>
                                        </p:tgtEl>
                                        <p:attrNameLst>
                                          <p:attrName>style.visibility</p:attrName>
                                        </p:attrNameLst>
                                      </p:cBhvr>
                                      <p:to>
                                        <p:strVal val="visible"/>
                                      </p:to>
                                    </p:set>
                                    <p:animEffect filter="fade" transition="in">
                                      <p:cBhvr>
                                        <p:cTn dur="1000"/>
                                        <p:tgtEl>
                                          <p:spTgt spid="324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5" name="Shape 3245"/>
        <p:cNvGrpSpPr/>
        <p:nvPr/>
      </p:nvGrpSpPr>
      <p:grpSpPr>
        <a:xfrm>
          <a:off x="0" y="0"/>
          <a:ext cx="0" cy="0"/>
          <a:chOff x="0" y="0"/>
          <a:chExt cx="0" cy="0"/>
        </a:xfrm>
      </p:grpSpPr>
      <p:sp>
        <p:nvSpPr>
          <p:cNvPr id="3246" name="Google Shape;3246;geed068b00c_0_1134"/>
          <p:cNvSpPr txBox="1"/>
          <p:nvPr>
            <p:ph idx="1" type="body"/>
          </p:nvPr>
        </p:nvSpPr>
        <p:spPr>
          <a:xfrm>
            <a:off x="250175" y="1162425"/>
            <a:ext cx="6238800" cy="3006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Chebyshev's inequality immediately tells you that you can be at least 90% sure that future claims will be within three standard deviations away from the mean.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90% prediction interval for future claims courtesy of Chebyshev's inequality.</a:t>
            </a:r>
            <a:endParaRPr sz="1800">
              <a:latin typeface="Montserrat Medium"/>
              <a:ea typeface="Montserrat Medium"/>
              <a:cs typeface="Montserrat Medium"/>
              <a:sym typeface="Montserrat Medium"/>
            </a:endParaRPr>
          </a:p>
        </p:txBody>
      </p:sp>
      <p:sp>
        <p:nvSpPr>
          <p:cNvPr id="3247" name="Google Shape;3247;geed068b00c_0_113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Real Life Applications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6">
                                            <p:txEl>
                                              <p:pRg end="0" st="0"/>
                                            </p:txEl>
                                          </p:spTgt>
                                        </p:tgtEl>
                                        <p:attrNameLst>
                                          <p:attrName>style.visibility</p:attrName>
                                        </p:attrNameLst>
                                      </p:cBhvr>
                                      <p:to>
                                        <p:strVal val="visible"/>
                                      </p:to>
                                    </p:set>
                                    <p:animEffect filter="fade" transition="in">
                                      <p:cBhvr>
                                        <p:cTn dur="1000"/>
                                        <p:tgtEl>
                                          <p:spTgt spid="32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6">
                                            <p:txEl>
                                              <p:pRg end="1" st="1"/>
                                            </p:txEl>
                                          </p:spTgt>
                                        </p:tgtEl>
                                        <p:attrNameLst>
                                          <p:attrName>style.visibility</p:attrName>
                                        </p:attrNameLst>
                                      </p:cBhvr>
                                      <p:to>
                                        <p:strVal val="visible"/>
                                      </p:to>
                                    </p:set>
                                    <p:animEffect filter="fade" transition="in">
                                      <p:cBhvr>
                                        <p:cTn dur="1000"/>
                                        <p:tgtEl>
                                          <p:spTgt spid="324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1" name="Shape 3251"/>
        <p:cNvGrpSpPr/>
        <p:nvPr/>
      </p:nvGrpSpPr>
      <p:grpSpPr>
        <a:xfrm>
          <a:off x="0" y="0"/>
          <a:ext cx="0" cy="0"/>
          <a:chOff x="0" y="0"/>
          <a:chExt cx="0" cy="0"/>
        </a:xfrm>
      </p:grpSpPr>
      <p:sp>
        <p:nvSpPr>
          <p:cNvPr id="3252" name="Google Shape;3252;geed068b00c_0_202"/>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C01S06L08. Weak Law of Large Numbers</a:t>
            </a:r>
            <a:endParaRPr b="0" sz="2400">
              <a:latin typeface="Montserrat ExtraBold"/>
              <a:ea typeface="Montserrat ExtraBold"/>
              <a:cs typeface="Montserrat ExtraBold"/>
              <a:sym typeface="Montserrat ExtraBold"/>
            </a:endParaRPr>
          </a:p>
        </p:txBody>
      </p:sp>
    </p:spTree>
  </p:cSld>
  <p:clrMapOvr>
    <a:masterClrMapping/>
  </p:clrMapOvr>
</p:sld>
</file>

<file path=ppt/slides/slide4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6" name="Shape 3256"/>
        <p:cNvGrpSpPr/>
        <p:nvPr/>
      </p:nvGrpSpPr>
      <p:grpSpPr>
        <a:xfrm>
          <a:off x="0" y="0"/>
          <a:ext cx="0" cy="0"/>
          <a:chOff x="0" y="0"/>
          <a:chExt cx="0" cy="0"/>
        </a:xfrm>
      </p:grpSpPr>
      <p:sp>
        <p:nvSpPr>
          <p:cNvPr id="3257" name="Google Shape;3257;geed068b00c_0_206"/>
          <p:cNvSpPr txBox="1"/>
          <p:nvPr>
            <p:ph idx="1" type="body"/>
          </p:nvPr>
        </p:nvSpPr>
        <p:spPr>
          <a:xfrm>
            <a:off x="411875" y="1245700"/>
            <a:ext cx="66498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Known as Bernoulli’s theorem.</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For generalization from a sample mean to the population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Independent and identically distributed random variables.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Sample size grows larger.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Tend towards the population mean.</a:t>
            </a:r>
            <a:endParaRPr sz="1800">
              <a:latin typeface="Montserrat Medium"/>
              <a:ea typeface="Montserrat Medium"/>
              <a:cs typeface="Montserrat Medium"/>
              <a:sym typeface="Montserrat Medium"/>
            </a:endParaRPr>
          </a:p>
        </p:txBody>
      </p:sp>
      <p:sp>
        <p:nvSpPr>
          <p:cNvPr id="3258" name="Google Shape;3258;geed068b00c_0_20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Weak Law of Large Numbers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7">
                                            <p:txEl>
                                              <p:pRg end="0" st="0"/>
                                            </p:txEl>
                                          </p:spTgt>
                                        </p:tgtEl>
                                        <p:attrNameLst>
                                          <p:attrName>style.visibility</p:attrName>
                                        </p:attrNameLst>
                                      </p:cBhvr>
                                      <p:to>
                                        <p:strVal val="visible"/>
                                      </p:to>
                                    </p:set>
                                    <p:animEffect filter="fade" transition="in">
                                      <p:cBhvr>
                                        <p:cTn dur="1000"/>
                                        <p:tgtEl>
                                          <p:spTgt spid="32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7">
                                            <p:txEl>
                                              <p:pRg end="1" st="1"/>
                                            </p:txEl>
                                          </p:spTgt>
                                        </p:tgtEl>
                                        <p:attrNameLst>
                                          <p:attrName>style.visibility</p:attrName>
                                        </p:attrNameLst>
                                      </p:cBhvr>
                                      <p:to>
                                        <p:strVal val="visible"/>
                                      </p:to>
                                    </p:set>
                                    <p:animEffect filter="fade" transition="in">
                                      <p:cBhvr>
                                        <p:cTn dur="1000"/>
                                        <p:tgtEl>
                                          <p:spTgt spid="32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7">
                                            <p:txEl>
                                              <p:pRg end="2" st="2"/>
                                            </p:txEl>
                                          </p:spTgt>
                                        </p:tgtEl>
                                        <p:attrNameLst>
                                          <p:attrName>style.visibility</p:attrName>
                                        </p:attrNameLst>
                                      </p:cBhvr>
                                      <p:to>
                                        <p:strVal val="visible"/>
                                      </p:to>
                                    </p:set>
                                    <p:animEffect filter="fade" transition="in">
                                      <p:cBhvr>
                                        <p:cTn dur="1000"/>
                                        <p:tgtEl>
                                          <p:spTgt spid="32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7">
                                            <p:txEl>
                                              <p:pRg end="3" st="3"/>
                                            </p:txEl>
                                          </p:spTgt>
                                        </p:tgtEl>
                                        <p:attrNameLst>
                                          <p:attrName>style.visibility</p:attrName>
                                        </p:attrNameLst>
                                      </p:cBhvr>
                                      <p:to>
                                        <p:strVal val="visible"/>
                                      </p:to>
                                    </p:set>
                                    <p:animEffect filter="fade" transition="in">
                                      <p:cBhvr>
                                        <p:cTn dur="1000"/>
                                        <p:tgtEl>
                                          <p:spTgt spid="32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7">
                                            <p:txEl>
                                              <p:pRg end="4" st="4"/>
                                            </p:txEl>
                                          </p:spTgt>
                                        </p:tgtEl>
                                        <p:attrNameLst>
                                          <p:attrName>style.visibility</p:attrName>
                                        </p:attrNameLst>
                                      </p:cBhvr>
                                      <p:to>
                                        <p:strVal val="visible"/>
                                      </p:to>
                                    </p:set>
                                    <p:animEffect filter="fade" transition="in">
                                      <p:cBhvr>
                                        <p:cTn dur="1000"/>
                                        <p:tgtEl>
                                          <p:spTgt spid="325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2" name="Shape 3262"/>
        <p:cNvGrpSpPr/>
        <p:nvPr/>
      </p:nvGrpSpPr>
      <p:grpSpPr>
        <a:xfrm>
          <a:off x="0" y="0"/>
          <a:ext cx="0" cy="0"/>
          <a:chOff x="0" y="0"/>
          <a:chExt cx="0" cy="0"/>
        </a:xfrm>
      </p:grpSpPr>
      <p:sp>
        <p:nvSpPr>
          <p:cNvPr id="3263" name="Google Shape;3263;geed068b00c_0_211"/>
          <p:cNvSpPr txBox="1"/>
          <p:nvPr>
            <p:ph idx="1" type="body"/>
          </p:nvPr>
        </p:nvSpPr>
        <p:spPr>
          <a:xfrm>
            <a:off x="476175" y="1813625"/>
            <a:ext cx="5931900" cy="2579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n = sample size.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 = probability.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X bar n = sample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Mu = population mean.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Epsilon = difference between the sample mean and the population mean.</a:t>
            </a:r>
            <a:endParaRPr sz="1800">
              <a:latin typeface="Montserrat Medium"/>
              <a:ea typeface="Montserrat Medium"/>
              <a:cs typeface="Montserrat Medium"/>
              <a:sym typeface="Montserrat Medium"/>
            </a:endParaRPr>
          </a:p>
        </p:txBody>
      </p:sp>
      <p:sp>
        <p:nvSpPr>
          <p:cNvPr id="3264" name="Google Shape;3264;geed068b00c_0_21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Mathematical Notation</a:t>
            </a:r>
            <a:endParaRPr>
              <a:solidFill>
                <a:schemeClr val="lt2"/>
              </a:solidFill>
              <a:latin typeface="Montserrat ExtraBold"/>
              <a:ea typeface="Montserrat ExtraBold"/>
              <a:cs typeface="Montserrat ExtraBold"/>
              <a:sym typeface="Montserrat ExtraBold"/>
            </a:endParaRPr>
          </a:p>
        </p:txBody>
      </p:sp>
      <p:pic>
        <p:nvPicPr>
          <p:cNvPr id="3265" name="Google Shape;3265;geed068b00c_0_211"/>
          <p:cNvPicPr preferRelativeResize="0"/>
          <p:nvPr/>
        </p:nvPicPr>
        <p:blipFill rotWithShape="1">
          <a:blip r:embed="rId3">
            <a:alphaModFix/>
          </a:blip>
          <a:srcRect b="13602" l="5912" r="8280" t="21839"/>
          <a:stretch/>
        </p:blipFill>
        <p:spPr>
          <a:xfrm>
            <a:off x="2782475" y="1028700"/>
            <a:ext cx="3867100" cy="784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3">
                                            <p:txEl>
                                              <p:pRg end="0" st="0"/>
                                            </p:txEl>
                                          </p:spTgt>
                                        </p:tgtEl>
                                        <p:attrNameLst>
                                          <p:attrName>style.visibility</p:attrName>
                                        </p:attrNameLst>
                                      </p:cBhvr>
                                      <p:to>
                                        <p:strVal val="visible"/>
                                      </p:to>
                                    </p:set>
                                    <p:animEffect filter="fade" transition="in">
                                      <p:cBhvr>
                                        <p:cTn dur="1000"/>
                                        <p:tgtEl>
                                          <p:spTgt spid="32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3">
                                            <p:txEl>
                                              <p:pRg end="1" st="1"/>
                                            </p:txEl>
                                          </p:spTgt>
                                        </p:tgtEl>
                                        <p:attrNameLst>
                                          <p:attrName>style.visibility</p:attrName>
                                        </p:attrNameLst>
                                      </p:cBhvr>
                                      <p:to>
                                        <p:strVal val="visible"/>
                                      </p:to>
                                    </p:set>
                                    <p:animEffect filter="fade" transition="in">
                                      <p:cBhvr>
                                        <p:cTn dur="1000"/>
                                        <p:tgtEl>
                                          <p:spTgt spid="32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3">
                                            <p:txEl>
                                              <p:pRg end="2" st="2"/>
                                            </p:txEl>
                                          </p:spTgt>
                                        </p:tgtEl>
                                        <p:attrNameLst>
                                          <p:attrName>style.visibility</p:attrName>
                                        </p:attrNameLst>
                                      </p:cBhvr>
                                      <p:to>
                                        <p:strVal val="visible"/>
                                      </p:to>
                                    </p:set>
                                    <p:animEffect filter="fade" transition="in">
                                      <p:cBhvr>
                                        <p:cTn dur="1000"/>
                                        <p:tgtEl>
                                          <p:spTgt spid="32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3">
                                            <p:txEl>
                                              <p:pRg end="3" st="3"/>
                                            </p:txEl>
                                          </p:spTgt>
                                        </p:tgtEl>
                                        <p:attrNameLst>
                                          <p:attrName>style.visibility</p:attrName>
                                        </p:attrNameLst>
                                      </p:cBhvr>
                                      <p:to>
                                        <p:strVal val="visible"/>
                                      </p:to>
                                    </p:set>
                                    <p:animEffect filter="fade" transition="in">
                                      <p:cBhvr>
                                        <p:cTn dur="1000"/>
                                        <p:tgtEl>
                                          <p:spTgt spid="32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3">
                                            <p:txEl>
                                              <p:pRg end="4" st="4"/>
                                            </p:txEl>
                                          </p:spTgt>
                                        </p:tgtEl>
                                        <p:attrNameLst>
                                          <p:attrName>style.visibility</p:attrName>
                                        </p:attrNameLst>
                                      </p:cBhvr>
                                      <p:to>
                                        <p:strVal val="visible"/>
                                      </p:to>
                                    </p:set>
                                    <p:animEffect filter="fade" transition="in">
                                      <p:cBhvr>
                                        <p:cTn dur="1000"/>
                                        <p:tgtEl>
                                          <p:spTgt spid="326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9" name="Shape 3269"/>
        <p:cNvGrpSpPr/>
        <p:nvPr/>
      </p:nvGrpSpPr>
      <p:grpSpPr>
        <a:xfrm>
          <a:off x="0" y="0"/>
          <a:ext cx="0" cy="0"/>
          <a:chOff x="0" y="0"/>
          <a:chExt cx="0" cy="0"/>
        </a:xfrm>
      </p:grpSpPr>
      <p:sp>
        <p:nvSpPr>
          <p:cNvPr id="3270" name="Google Shape;3270;geed068b00c_0_217"/>
          <p:cNvSpPr txBox="1"/>
          <p:nvPr>
            <p:ph idx="1" type="body"/>
          </p:nvPr>
        </p:nvSpPr>
        <p:spPr>
          <a:xfrm>
            <a:off x="411875" y="1245700"/>
            <a:ext cx="60603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Generate a sequence of random variables X1, X2,..., Xn.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Independent and identically distributed draws of X.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Perform calculations on the sequence of random numbers.</a:t>
            </a:r>
            <a:endParaRPr sz="1800">
              <a:latin typeface="Montserrat Medium"/>
              <a:ea typeface="Montserrat Medium"/>
              <a:cs typeface="Montserrat Medium"/>
              <a:sym typeface="Montserrat Medium"/>
            </a:endParaRPr>
          </a:p>
        </p:txBody>
      </p:sp>
      <p:sp>
        <p:nvSpPr>
          <p:cNvPr id="3271" name="Google Shape;3271;geed068b00c_0_21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Weak Law of Large Numbers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0">
                                            <p:txEl>
                                              <p:pRg end="0" st="0"/>
                                            </p:txEl>
                                          </p:spTgt>
                                        </p:tgtEl>
                                        <p:attrNameLst>
                                          <p:attrName>style.visibility</p:attrName>
                                        </p:attrNameLst>
                                      </p:cBhvr>
                                      <p:to>
                                        <p:strVal val="visible"/>
                                      </p:to>
                                    </p:set>
                                    <p:animEffect filter="fade" transition="in">
                                      <p:cBhvr>
                                        <p:cTn dur="1000"/>
                                        <p:tgtEl>
                                          <p:spTgt spid="32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0">
                                            <p:txEl>
                                              <p:pRg end="1" st="1"/>
                                            </p:txEl>
                                          </p:spTgt>
                                        </p:tgtEl>
                                        <p:attrNameLst>
                                          <p:attrName>style.visibility</p:attrName>
                                        </p:attrNameLst>
                                      </p:cBhvr>
                                      <p:to>
                                        <p:strVal val="visible"/>
                                      </p:to>
                                    </p:set>
                                    <p:animEffect filter="fade" transition="in">
                                      <p:cBhvr>
                                        <p:cTn dur="1000"/>
                                        <p:tgtEl>
                                          <p:spTgt spid="32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0">
                                            <p:txEl>
                                              <p:pRg end="2" st="2"/>
                                            </p:txEl>
                                          </p:spTgt>
                                        </p:tgtEl>
                                        <p:attrNameLst>
                                          <p:attrName>style.visibility</p:attrName>
                                        </p:attrNameLst>
                                      </p:cBhvr>
                                      <p:to>
                                        <p:strVal val="visible"/>
                                      </p:to>
                                    </p:set>
                                    <p:animEffect filter="fade" transition="in">
                                      <p:cBhvr>
                                        <p:cTn dur="1000"/>
                                        <p:tgtEl>
                                          <p:spTgt spid="327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5" name="Shape 3275"/>
        <p:cNvGrpSpPr/>
        <p:nvPr/>
      </p:nvGrpSpPr>
      <p:grpSpPr>
        <a:xfrm>
          <a:off x="0" y="0"/>
          <a:ext cx="0" cy="0"/>
          <a:chOff x="0" y="0"/>
          <a:chExt cx="0" cy="0"/>
        </a:xfrm>
      </p:grpSpPr>
      <p:sp>
        <p:nvSpPr>
          <p:cNvPr id="3276" name="Google Shape;3276;geed068b00c_0_222"/>
          <p:cNvSpPr txBox="1"/>
          <p:nvPr>
            <p:ph idx="1" type="body"/>
          </p:nvPr>
        </p:nvSpPr>
        <p:spPr>
          <a:xfrm>
            <a:off x="411875" y="1245700"/>
            <a:ext cx="6649800" cy="293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Calculate the mean of the sequence.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How do we know that this sample parameter is meaningful with respect to the population?</a:t>
            </a:r>
            <a:endParaRPr sz="1800">
              <a:latin typeface="Montserrat Medium"/>
              <a:ea typeface="Montserrat Medium"/>
              <a:cs typeface="Montserrat Medium"/>
              <a:sym typeface="Montserrat Medium"/>
            </a:endParaRPr>
          </a:p>
        </p:txBody>
      </p:sp>
      <p:sp>
        <p:nvSpPr>
          <p:cNvPr id="3277" name="Google Shape;3277;geed068b00c_0_22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Weak Law of Large Numbers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6">
                                            <p:txEl>
                                              <p:pRg end="0" st="0"/>
                                            </p:txEl>
                                          </p:spTgt>
                                        </p:tgtEl>
                                        <p:attrNameLst>
                                          <p:attrName>style.visibility</p:attrName>
                                        </p:attrNameLst>
                                      </p:cBhvr>
                                      <p:to>
                                        <p:strVal val="visible"/>
                                      </p:to>
                                    </p:set>
                                    <p:animEffect filter="fade" transition="in">
                                      <p:cBhvr>
                                        <p:cTn dur="1000"/>
                                        <p:tgtEl>
                                          <p:spTgt spid="32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6">
                                            <p:txEl>
                                              <p:pRg end="1" st="1"/>
                                            </p:txEl>
                                          </p:spTgt>
                                        </p:tgtEl>
                                        <p:attrNameLst>
                                          <p:attrName>style.visibility</p:attrName>
                                        </p:attrNameLst>
                                      </p:cBhvr>
                                      <p:to>
                                        <p:strVal val="visible"/>
                                      </p:to>
                                    </p:set>
                                    <p:animEffect filter="fade" transition="in">
                                      <p:cBhvr>
                                        <p:cTn dur="1000"/>
                                        <p:tgtEl>
                                          <p:spTgt spid="32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6">
                                            <p:txEl>
                                              <p:pRg end="2" st="2"/>
                                            </p:txEl>
                                          </p:spTgt>
                                        </p:tgtEl>
                                        <p:attrNameLst>
                                          <p:attrName>style.visibility</p:attrName>
                                        </p:attrNameLst>
                                      </p:cBhvr>
                                      <p:to>
                                        <p:strVal val="visible"/>
                                      </p:to>
                                    </p:set>
                                    <p:animEffect filter="fade" transition="in">
                                      <p:cBhvr>
                                        <p:cTn dur="1000"/>
                                        <p:tgtEl>
                                          <p:spTgt spid="327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1" name="Shape 3281"/>
        <p:cNvGrpSpPr/>
        <p:nvPr/>
      </p:nvGrpSpPr>
      <p:grpSpPr>
        <a:xfrm>
          <a:off x="0" y="0"/>
          <a:ext cx="0" cy="0"/>
          <a:chOff x="0" y="0"/>
          <a:chExt cx="0" cy="0"/>
        </a:xfrm>
      </p:grpSpPr>
      <p:sp>
        <p:nvSpPr>
          <p:cNvPr id="3282" name="Google Shape;3282;geed068b00c_0_227"/>
          <p:cNvSpPr txBox="1"/>
          <p:nvPr>
            <p:ph idx="1" type="body"/>
          </p:nvPr>
        </p:nvSpPr>
        <p:spPr>
          <a:xfrm>
            <a:off x="411875" y="1245700"/>
            <a:ext cx="66498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Converges in probability to the expected value of the random variable.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Difference between the mean of the sample and the expected value.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Tends to zero.</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Approximately match the true population parameter.</a:t>
            </a:r>
            <a:endParaRPr sz="1800">
              <a:latin typeface="Montserrat Medium"/>
              <a:ea typeface="Montserrat Medium"/>
              <a:cs typeface="Montserrat Medium"/>
              <a:sym typeface="Montserrat Medium"/>
            </a:endParaRPr>
          </a:p>
        </p:txBody>
      </p:sp>
      <p:sp>
        <p:nvSpPr>
          <p:cNvPr id="3283" name="Google Shape;3283;geed068b00c_0_22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Weak Law of Large Numbers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2">
                                            <p:txEl>
                                              <p:pRg end="0" st="0"/>
                                            </p:txEl>
                                          </p:spTgt>
                                        </p:tgtEl>
                                        <p:attrNameLst>
                                          <p:attrName>style.visibility</p:attrName>
                                        </p:attrNameLst>
                                      </p:cBhvr>
                                      <p:to>
                                        <p:strVal val="visible"/>
                                      </p:to>
                                    </p:set>
                                    <p:animEffect filter="fade" transition="in">
                                      <p:cBhvr>
                                        <p:cTn dur="1000"/>
                                        <p:tgtEl>
                                          <p:spTgt spid="32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2">
                                            <p:txEl>
                                              <p:pRg end="1" st="1"/>
                                            </p:txEl>
                                          </p:spTgt>
                                        </p:tgtEl>
                                        <p:attrNameLst>
                                          <p:attrName>style.visibility</p:attrName>
                                        </p:attrNameLst>
                                      </p:cBhvr>
                                      <p:to>
                                        <p:strVal val="visible"/>
                                      </p:to>
                                    </p:set>
                                    <p:animEffect filter="fade" transition="in">
                                      <p:cBhvr>
                                        <p:cTn dur="1000"/>
                                        <p:tgtEl>
                                          <p:spTgt spid="32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2">
                                            <p:txEl>
                                              <p:pRg end="2" st="2"/>
                                            </p:txEl>
                                          </p:spTgt>
                                        </p:tgtEl>
                                        <p:attrNameLst>
                                          <p:attrName>style.visibility</p:attrName>
                                        </p:attrNameLst>
                                      </p:cBhvr>
                                      <p:to>
                                        <p:strVal val="visible"/>
                                      </p:to>
                                    </p:set>
                                    <p:animEffect filter="fade" transition="in">
                                      <p:cBhvr>
                                        <p:cTn dur="1000"/>
                                        <p:tgtEl>
                                          <p:spTgt spid="32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2">
                                            <p:txEl>
                                              <p:pRg end="3" st="3"/>
                                            </p:txEl>
                                          </p:spTgt>
                                        </p:tgtEl>
                                        <p:attrNameLst>
                                          <p:attrName>style.visibility</p:attrName>
                                        </p:attrNameLst>
                                      </p:cBhvr>
                                      <p:to>
                                        <p:strVal val="visible"/>
                                      </p:to>
                                    </p:set>
                                    <p:animEffect filter="fade" transition="in">
                                      <p:cBhvr>
                                        <p:cTn dur="1000"/>
                                        <p:tgtEl>
                                          <p:spTgt spid="328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7" name="Shape 3287"/>
        <p:cNvGrpSpPr/>
        <p:nvPr/>
      </p:nvGrpSpPr>
      <p:grpSpPr>
        <a:xfrm>
          <a:off x="0" y="0"/>
          <a:ext cx="0" cy="0"/>
          <a:chOff x="0" y="0"/>
          <a:chExt cx="0" cy="0"/>
        </a:xfrm>
      </p:grpSpPr>
      <p:sp>
        <p:nvSpPr>
          <p:cNvPr id="3288" name="Google Shape;3288;geed068b00c_0_232"/>
          <p:cNvSpPr txBox="1"/>
          <p:nvPr>
            <p:ph idx="1" type="body"/>
          </p:nvPr>
        </p:nvSpPr>
        <p:spPr>
          <a:xfrm>
            <a:off x="489025" y="1213550"/>
            <a:ext cx="6189000" cy="293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800">
                <a:latin typeface="Montserrat"/>
                <a:ea typeface="Montserrat"/>
                <a:cs typeface="Montserrat"/>
                <a:sym typeface="Montserrat"/>
              </a:rPr>
              <a:t>For 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From a large enough sample of voters.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Estimate the average support for a candidate or party.</a:t>
            </a:r>
            <a:endParaRPr sz="1800">
              <a:latin typeface="Montserrat Medium"/>
              <a:ea typeface="Montserrat Medium"/>
              <a:cs typeface="Montserrat Medium"/>
              <a:sym typeface="Montserrat Medium"/>
            </a:endParaRPr>
          </a:p>
        </p:txBody>
      </p:sp>
      <p:sp>
        <p:nvSpPr>
          <p:cNvPr id="3289" name="Google Shape;3289;geed068b00c_0_232"/>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Weak Law of Large Numbers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8">
                                            <p:txEl>
                                              <p:pRg end="0" st="0"/>
                                            </p:txEl>
                                          </p:spTgt>
                                        </p:tgtEl>
                                        <p:attrNameLst>
                                          <p:attrName>style.visibility</p:attrName>
                                        </p:attrNameLst>
                                      </p:cBhvr>
                                      <p:to>
                                        <p:strVal val="visible"/>
                                      </p:to>
                                    </p:set>
                                    <p:animEffect filter="fade" transition="in">
                                      <p:cBhvr>
                                        <p:cTn dur="1000"/>
                                        <p:tgtEl>
                                          <p:spTgt spid="32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8">
                                            <p:txEl>
                                              <p:pRg end="1" st="1"/>
                                            </p:txEl>
                                          </p:spTgt>
                                        </p:tgtEl>
                                        <p:attrNameLst>
                                          <p:attrName>style.visibility</p:attrName>
                                        </p:attrNameLst>
                                      </p:cBhvr>
                                      <p:to>
                                        <p:strVal val="visible"/>
                                      </p:to>
                                    </p:set>
                                    <p:animEffect filter="fade" transition="in">
                                      <p:cBhvr>
                                        <p:cTn dur="1000"/>
                                        <p:tgtEl>
                                          <p:spTgt spid="32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8">
                                            <p:txEl>
                                              <p:pRg end="2" st="2"/>
                                            </p:txEl>
                                          </p:spTgt>
                                        </p:tgtEl>
                                        <p:attrNameLst>
                                          <p:attrName>style.visibility</p:attrName>
                                        </p:attrNameLst>
                                      </p:cBhvr>
                                      <p:to>
                                        <p:strVal val="visible"/>
                                      </p:to>
                                    </p:set>
                                    <p:animEffect filter="fade" transition="in">
                                      <p:cBhvr>
                                        <p:cTn dur="1000"/>
                                        <p:tgtEl>
                                          <p:spTgt spid="328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3" name="Shape 3293"/>
        <p:cNvGrpSpPr/>
        <p:nvPr/>
      </p:nvGrpSpPr>
      <p:grpSpPr>
        <a:xfrm>
          <a:off x="0" y="0"/>
          <a:ext cx="0" cy="0"/>
          <a:chOff x="0" y="0"/>
          <a:chExt cx="0" cy="0"/>
        </a:xfrm>
      </p:grpSpPr>
      <p:sp>
        <p:nvSpPr>
          <p:cNvPr id="3294" name="Google Shape;3294;geed068b00c_0_237"/>
          <p:cNvSpPr txBox="1"/>
          <p:nvPr>
            <p:ph idx="1" type="body"/>
          </p:nvPr>
        </p:nvSpPr>
        <p:spPr>
          <a:xfrm>
            <a:off x="489025" y="1213550"/>
            <a:ext cx="6189000" cy="1990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Rolling the dice.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Six different events with equal probabilities.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 expected value of the dice events is:</a:t>
            </a:r>
            <a:endParaRPr sz="1800">
              <a:latin typeface="Montserrat Medium"/>
              <a:ea typeface="Montserrat Medium"/>
              <a:cs typeface="Montserrat Medium"/>
              <a:sym typeface="Montserrat Medium"/>
            </a:endParaRPr>
          </a:p>
        </p:txBody>
      </p:sp>
      <p:sp>
        <p:nvSpPr>
          <p:cNvPr id="3295" name="Google Shape;3295;geed068b00c_0_23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pic>
        <p:nvPicPr>
          <p:cNvPr id="3296" name="Google Shape;3296;geed068b00c_0_237"/>
          <p:cNvPicPr preferRelativeResize="0"/>
          <p:nvPr/>
        </p:nvPicPr>
        <p:blipFill>
          <a:blip r:embed="rId3">
            <a:alphaModFix/>
          </a:blip>
          <a:stretch>
            <a:fillRect/>
          </a:stretch>
        </p:blipFill>
        <p:spPr>
          <a:xfrm>
            <a:off x="1067800" y="2839725"/>
            <a:ext cx="5610225" cy="981075"/>
          </a:xfrm>
          <a:prstGeom prst="rect">
            <a:avLst/>
          </a:prstGeom>
          <a:noFill/>
          <a:ln>
            <a:noFill/>
          </a:ln>
        </p:spPr>
      </p:pic>
      <p:sp>
        <p:nvSpPr>
          <p:cNvPr id="3297" name="Google Shape;3297;geed068b00c_0_237"/>
          <p:cNvSpPr txBox="1"/>
          <p:nvPr/>
        </p:nvSpPr>
        <p:spPr>
          <a:xfrm>
            <a:off x="792950" y="3889775"/>
            <a:ext cx="505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Montserrat Medium"/>
                <a:ea typeface="Montserrat Medium"/>
                <a:cs typeface="Montserrat Medium"/>
                <a:sym typeface="Montserrat Medium"/>
              </a:rPr>
              <a:t>Expected value = 3.5.</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4">
                                            <p:txEl>
                                              <p:pRg end="0" st="0"/>
                                            </p:txEl>
                                          </p:spTgt>
                                        </p:tgtEl>
                                        <p:attrNameLst>
                                          <p:attrName>style.visibility</p:attrName>
                                        </p:attrNameLst>
                                      </p:cBhvr>
                                      <p:to>
                                        <p:strVal val="visible"/>
                                      </p:to>
                                    </p:set>
                                    <p:animEffect filter="fade" transition="in">
                                      <p:cBhvr>
                                        <p:cTn dur="1000"/>
                                        <p:tgtEl>
                                          <p:spTgt spid="32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4">
                                            <p:txEl>
                                              <p:pRg end="1" st="1"/>
                                            </p:txEl>
                                          </p:spTgt>
                                        </p:tgtEl>
                                        <p:attrNameLst>
                                          <p:attrName>style.visibility</p:attrName>
                                        </p:attrNameLst>
                                      </p:cBhvr>
                                      <p:to>
                                        <p:strVal val="visible"/>
                                      </p:to>
                                    </p:set>
                                    <p:animEffect filter="fade" transition="in">
                                      <p:cBhvr>
                                        <p:cTn dur="1000"/>
                                        <p:tgtEl>
                                          <p:spTgt spid="32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4">
                                            <p:txEl>
                                              <p:pRg end="2" st="2"/>
                                            </p:txEl>
                                          </p:spTgt>
                                        </p:tgtEl>
                                        <p:attrNameLst>
                                          <p:attrName>style.visibility</p:attrName>
                                        </p:attrNameLst>
                                      </p:cBhvr>
                                      <p:to>
                                        <p:strVal val="visible"/>
                                      </p:to>
                                    </p:set>
                                    <p:animEffect filter="fade" transition="in">
                                      <p:cBhvr>
                                        <p:cTn dur="1000"/>
                                        <p:tgtEl>
                                          <p:spTgt spid="32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6"/>
                                        </p:tgtEl>
                                        <p:attrNameLst>
                                          <p:attrName>style.visibility</p:attrName>
                                        </p:attrNameLst>
                                      </p:cBhvr>
                                      <p:to>
                                        <p:strVal val="visible"/>
                                      </p:to>
                                    </p:set>
                                    <p:animEffect filter="fade" transition="in">
                                      <p:cBhvr>
                                        <p:cTn dur="1000"/>
                                        <p:tgtEl>
                                          <p:spTgt spid="3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7"/>
                                        </p:tgtEl>
                                        <p:attrNameLst>
                                          <p:attrName>style.visibility</p:attrName>
                                        </p:attrNameLst>
                                      </p:cBhvr>
                                      <p:to>
                                        <p:strVal val="visible"/>
                                      </p:to>
                                    </p:set>
                                    <p:animEffect filter="fade" transition="in">
                                      <p:cBhvr>
                                        <p:cTn dur="1000"/>
                                        <p:tgtEl>
                                          <p:spTgt spid="3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e672268506_0_256"/>
          <p:cNvSpPr txBox="1"/>
          <p:nvPr>
            <p:ph type="ctrTitle"/>
          </p:nvPr>
        </p:nvSpPr>
        <p:spPr>
          <a:xfrm>
            <a:off x="2175900" y="1950100"/>
            <a:ext cx="47922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C01S02L03. Set Theory</a:t>
            </a:r>
            <a:endParaRPr b="0" sz="2400">
              <a:latin typeface="Montserrat ExtraBold"/>
              <a:ea typeface="Montserrat ExtraBold"/>
              <a:cs typeface="Montserrat ExtraBold"/>
              <a:sym typeface="Montserrat ExtraBold"/>
            </a:endParaRPr>
          </a:p>
        </p:txBody>
      </p:sp>
    </p:spTree>
  </p:cSld>
  <p:clrMapOvr>
    <a:masterClrMapping/>
  </p:clrMapOvr>
</p:sld>
</file>

<file path=ppt/slides/slide4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1" name="Shape 3301"/>
        <p:cNvGrpSpPr/>
        <p:nvPr/>
      </p:nvGrpSpPr>
      <p:grpSpPr>
        <a:xfrm>
          <a:off x="0" y="0"/>
          <a:ext cx="0" cy="0"/>
          <a:chOff x="0" y="0"/>
          <a:chExt cx="0" cy="0"/>
        </a:xfrm>
      </p:grpSpPr>
      <p:sp>
        <p:nvSpPr>
          <p:cNvPr id="3302" name="Google Shape;3302;geed068b00c_0_244"/>
          <p:cNvSpPr txBox="1"/>
          <p:nvPr>
            <p:ph idx="1" type="body"/>
          </p:nvPr>
        </p:nvSpPr>
        <p:spPr>
          <a:xfrm>
            <a:off x="489025" y="1213550"/>
            <a:ext cx="6189000" cy="1990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Roll the dice only three times.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Obtained results may be far from the expected value.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Outcomes were 6, 6, 3.</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Average of the results is 5.</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Average result will be closer to the expected value of 3.5.</a:t>
            </a:r>
            <a:endParaRPr sz="1800">
              <a:latin typeface="Montserrat Medium"/>
              <a:ea typeface="Montserrat Medium"/>
              <a:cs typeface="Montserrat Medium"/>
              <a:sym typeface="Montserrat Medium"/>
            </a:endParaRPr>
          </a:p>
        </p:txBody>
      </p:sp>
      <p:sp>
        <p:nvSpPr>
          <p:cNvPr id="3303" name="Google Shape;3303;geed068b00c_0_24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2">
                                            <p:txEl>
                                              <p:pRg end="0" st="0"/>
                                            </p:txEl>
                                          </p:spTgt>
                                        </p:tgtEl>
                                        <p:attrNameLst>
                                          <p:attrName>style.visibility</p:attrName>
                                        </p:attrNameLst>
                                      </p:cBhvr>
                                      <p:to>
                                        <p:strVal val="visible"/>
                                      </p:to>
                                    </p:set>
                                    <p:animEffect filter="fade" transition="in">
                                      <p:cBhvr>
                                        <p:cTn dur="1000"/>
                                        <p:tgtEl>
                                          <p:spTgt spid="33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2">
                                            <p:txEl>
                                              <p:pRg end="1" st="1"/>
                                            </p:txEl>
                                          </p:spTgt>
                                        </p:tgtEl>
                                        <p:attrNameLst>
                                          <p:attrName>style.visibility</p:attrName>
                                        </p:attrNameLst>
                                      </p:cBhvr>
                                      <p:to>
                                        <p:strVal val="visible"/>
                                      </p:to>
                                    </p:set>
                                    <p:animEffect filter="fade" transition="in">
                                      <p:cBhvr>
                                        <p:cTn dur="1000"/>
                                        <p:tgtEl>
                                          <p:spTgt spid="33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2">
                                            <p:txEl>
                                              <p:pRg end="2" st="2"/>
                                            </p:txEl>
                                          </p:spTgt>
                                        </p:tgtEl>
                                        <p:attrNameLst>
                                          <p:attrName>style.visibility</p:attrName>
                                        </p:attrNameLst>
                                      </p:cBhvr>
                                      <p:to>
                                        <p:strVal val="visible"/>
                                      </p:to>
                                    </p:set>
                                    <p:animEffect filter="fade" transition="in">
                                      <p:cBhvr>
                                        <p:cTn dur="1000"/>
                                        <p:tgtEl>
                                          <p:spTgt spid="33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2">
                                            <p:txEl>
                                              <p:pRg end="3" st="3"/>
                                            </p:txEl>
                                          </p:spTgt>
                                        </p:tgtEl>
                                        <p:attrNameLst>
                                          <p:attrName>style.visibility</p:attrName>
                                        </p:attrNameLst>
                                      </p:cBhvr>
                                      <p:to>
                                        <p:strVal val="visible"/>
                                      </p:to>
                                    </p:set>
                                    <p:animEffect filter="fade" transition="in">
                                      <p:cBhvr>
                                        <p:cTn dur="1000"/>
                                        <p:tgtEl>
                                          <p:spTgt spid="33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2">
                                            <p:txEl>
                                              <p:pRg end="4" st="4"/>
                                            </p:txEl>
                                          </p:spTgt>
                                        </p:tgtEl>
                                        <p:attrNameLst>
                                          <p:attrName>style.visibility</p:attrName>
                                        </p:attrNameLst>
                                      </p:cBhvr>
                                      <p:to>
                                        <p:strVal val="visible"/>
                                      </p:to>
                                    </p:set>
                                    <p:animEffect filter="fade" transition="in">
                                      <p:cBhvr>
                                        <p:cTn dur="1000"/>
                                        <p:tgtEl>
                                          <p:spTgt spid="330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7" name="Shape 3307"/>
        <p:cNvGrpSpPr/>
        <p:nvPr/>
      </p:nvGrpSpPr>
      <p:grpSpPr>
        <a:xfrm>
          <a:off x="0" y="0"/>
          <a:ext cx="0" cy="0"/>
          <a:chOff x="0" y="0"/>
          <a:chExt cx="0" cy="0"/>
        </a:xfrm>
      </p:grpSpPr>
      <p:sp>
        <p:nvSpPr>
          <p:cNvPr id="3308" name="Google Shape;3308;gea25581450_0_0"/>
          <p:cNvSpPr txBox="1"/>
          <p:nvPr>
            <p:ph type="ctrTitle"/>
          </p:nvPr>
        </p:nvSpPr>
        <p:spPr>
          <a:xfrm>
            <a:off x="842800" y="1950100"/>
            <a:ext cx="72504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C01S07</a:t>
            </a:r>
            <a:r>
              <a:rPr lang="en-GB" sz="2400">
                <a:latin typeface="Montserrat"/>
                <a:ea typeface="Montserrat"/>
                <a:cs typeface="Montserrat"/>
                <a:sym typeface="Montserrat"/>
              </a:rPr>
              <a:t>L01. Correlation and Causation</a:t>
            </a:r>
            <a:endParaRPr b="0" sz="2400">
              <a:latin typeface="Montserrat ExtraBold"/>
              <a:ea typeface="Montserrat ExtraBold"/>
              <a:cs typeface="Montserrat ExtraBold"/>
              <a:sym typeface="Montserrat ExtraBold"/>
            </a:endParaRPr>
          </a:p>
        </p:txBody>
      </p:sp>
    </p:spTree>
  </p:cSld>
  <p:clrMapOvr>
    <a:masterClrMapping/>
  </p:clrMapOvr>
</p:sld>
</file>

<file path=ppt/slides/slide4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2" name="Shape 3312"/>
        <p:cNvGrpSpPr/>
        <p:nvPr/>
      </p:nvGrpSpPr>
      <p:grpSpPr>
        <a:xfrm>
          <a:off x="0" y="0"/>
          <a:ext cx="0" cy="0"/>
          <a:chOff x="0" y="0"/>
          <a:chExt cx="0" cy="0"/>
        </a:xfrm>
      </p:grpSpPr>
      <p:sp>
        <p:nvSpPr>
          <p:cNvPr id="3313" name="Google Shape;3313;ged2c771f8b_0_93"/>
          <p:cNvSpPr txBox="1"/>
          <p:nvPr>
            <p:ph idx="1" type="body"/>
          </p:nvPr>
        </p:nvSpPr>
        <p:spPr>
          <a:xfrm>
            <a:off x="693150" y="1285875"/>
            <a:ext cx="6670500" cy="3034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Two or more variables considered to be related,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If their values change so that as the value of one variable increases or decreases so does the value of the other variable.</a:t>
            </a:r>
            <a:endParaRPr sz="1800">
              <a:latin typeface="Montserrat Medium"/>
              <a:ea typeface="Montserrat Medium"/>
              <a:cs typeface="Montserrat Medium"/>
              <a:sym typeface="Montserrat Medium"/>
            </a:endParaRPr>
          </a:p>
        </p:txBody>
      </p:sp>
      <p:sp>
        <p:nvSpPr>
          <p:cNvPr id="3314" name="Google Shape;3314;ged2c771f8b_0_93"/>
          <p:cNvSpPr txBox="1"/>
          <p:nvPr>
            <p:ph type="title"/>
          </p:nvPr>
        </p:nvSpPr>
        <p:spPr>
          <a:xfrm>
            <a:off x="355825" y="324475"/>
            <a:ext cx="7671000" cy="4089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Correlation and Causation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3">
                                            <p:txEl>
                                              <p:pRg end="0" st="0"/>
                                            </p:txEl>
                                          </p:spTgt>
                                        </p:tgtEl>
                                        <p:attrNameLst>
                                          <p:attrName>style.visibility</p:attrName>
                                        </p:attrNameLst>
                                      </p:cBhvr>
                                      <p:to>
                                        <p:strVal val="visible"/>
                                      </p:to>
                                    </p:set>
                                    <p:animEffect filter="fade" transition="in">
                                      <p:cBhvr>
                                        <p:cTn dur="1000"/>
                                        <p:tgtEl>
                                          <p:spTgt spid="33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3">
                                            <p:txEl>
                                              <p:pRg end="1" st="1"/>
                                            </p:txEl>
                                          </p:spTgt>
                                        </p:tgtEl>
                                        <p:attrNameLst>
                                          <p:attrName>style.visibility</p:attrName>
                                        </p:attrNameLst>
                                      </p:cBhvr>
                                      <p:to>
                                        <p:strVal val="visible"/>
                                      </p:to>
                                    </p:set>
                                    <p:animEffect filter="fade" transition="in">
                                      <p:cBhvr>
                                        <p:cTn dur="1000"/>
                                        <p:tgtEl>
                                          <p:spTgt spid="331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8" name="Shape 3318"/>
        <p:cNvGrpSpPr/>
        <p:nvPr/>
      </p:nvGrpSpPr>
      <p:grpSpPr>
        <a:xfrm>
          <a:off x="0" y="0"/>
          <a:ext cx="0" cy="0"/>
          <a:chOff x="0" y="0"/>
          <a:chExt cx="0" cy="0"/>
        </a:xfrm>
      </p:grpSpPr>
      <p:sp>
        <p:nvSpPr>
          <p:cNvPr id="3319" name="Google Shape;3319;gea25581450_0_12"/>
          <p:cNvSpPr txBox="1"/>
          <p:nvPr>
            <p:ph idx="1" type="body"/>
          </p:nvPr>
        </p:nvSpPr>
        <p:spPr>
          <a:xfrm>
            <a:off x="542475" y="1115075"/>
            <a:ext cx="6298800" cy="3034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For the two variables "hours worked" and "income earned" there is a relationship between the two if the increase in hours worked is associated with an increase in income earned.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Two variables "price" and "purchasing power", as the price of goods increases a person's ability to buy these goods decreases.</a:t>
            </a:r>
            <a:endParaRPr sz="1800">
              <a:latin typeface="Montserrat Medium"/>
              <a:ea typeface="Montserrat Medium"/>
              <a:cs typeface="Montserrat Medium"/>
              <a:sym typeface="Montserrat Medium"/>
            </a:endParaRPr>
          </a:p>
        </p:txBody>
      </p:sp>
      <p:sp>
        <p:nvSpPr>
          <p:cNvPr id="3320" name="Google Shape;3320;gea25581450_0_12"/>
          <p:cNvSpPr txBox="1"/>
          <p:nvPr>
            <p:ph type="title"/>
          </p:nvPr>
        </p:nvSpPr>
        <p:spPr>
          <a:xfrm>
            <a:off x="355825" y="324475"/>
            <a:ext cx="54105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9">
                                            <p:txEl>
                                              <p:pRg end="0" st="0"/>
                                            </p:txEl>
                                          </p:spTgt>
                                        </p:tgtEl>
                                        <p:attrNameLst>
                                          <p:attrName>style.visibility</p:attrName>
                                        </p:attrNameLst>
                                      </p:cBhvr>
                                      <p:to>
                                        <p:strVal val="visible"/>
                                      </p:to>
                                    </p:set>
                                    <p:animEffect filter="fade" transition="in">
                                      <p:cBhvr>
                                        <p:cTn dur="1000"/>
                                        <p:tgtEl>
                                          <p:spTgt spid="33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9">
                                            <p:txEl>
                                              <p:pRg end="1" st="1"/>
                                            </p:txEl>
                                          </p:spTgt>
                                        </p:tgtEl>
                                        <p:attrNameLst>
                                          <p:attrName>style.visibility</p:attrName>
                                        </p:attrNameLst>
                                      </p:cBhvr>
                                      <p:to>
                                        <p:strVal val="visible"/>
                                      </p:to>
                                    </p:set>
                                    <p:animEffect filter="fade" transition="in">
                                      <p:cBhvr>
                                        <p:cTn dur="1000"/>
                                        <p:tgtEl>
                                          <p:spTgt spid="331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4" name="Shape 3324"/>
        <p:cNvGrpSpPr/>
        <p:nvPr/>
      </p:nvGrpSpPr>
      <p:grpSpPr>
        <a:xfrm>
          <a:off x="0" y="0"/>
          <a:ext cx="0" cy="0"/>
          <a:chOff x="0" y="0"/>
          <a:chExt cx="0" cy="0"/>
        </a:xfrm>
      </p:grpSpPr>
      <p:sp>
        <p:nvSpPr>
          <p:cNvPr id="3325" name="Google Shape;3325;gea25581450_0_17"/>
          <p:cNvSpPr txBox="1"/>
          <p:nvPr>
            <p:ph idx="1" type="body"/>
          </p:nvPr>
        </p:nvSpPr>
        <p:spPr>
          <a:xfrm>
            <a:off x="562550" y="1054650"/>
            <a:ext cx="6077700" cy="3034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Correlation is a statistical measure that describes</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Size and direction of a relationship between two or more variables.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Cause of the change in the values of the other variable.</a:t>
            </a:r>
            <a:endParaRPr sz="1800">
              <a:latin typeface="Montserrat Medium"/>
              <a:ea typeface="Montserrat Medium"/>
              <a:cs typeface="Montserrat Medium"/>
              <a:sym typeface="Montserrat Medium"/>
            </a:endParaRPr>
          </a:p>
        </p:txBody>
      </p:sp>
      <p:sp>
        <p:nvSpPr>
          <p:cNvPr id="3326" name="Google Shape;3326;gea25581450_0_17"/>
          <p:cNvSpPr txBox="1"/>
          <p:nvPr>
            <p:ph type="title"/>
          </p:nvPr>
        </p:nvSpPr>
        <p:spPr>
          <a:xfrm>
            <a:off x="466325" y="344550"/>
            <a:ext cx="54105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Correlation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5">
                                            <p:txEl>
                                              <p:pRg end="0" st="0"/>
                                            </p:txEl>
                                          </p:spTgt>
                                        </p:tgtEl>
                                        <p:attrNameLst>
                                          <p:attrName>style.visibility</p:attrName>
                                        </p:attrNameLst>
                                      </p:cBhvr>
                                      <p:to>
                                        <p:strVal val="visible"/>
                                      </p:to>
                                    </p:set>
                                    <p:animEffect filter="fade" transition="in">
                                      <p:cBhvr>
                                        <p:cTn dur="1000"/>
                                        <p:tgtEl>
                                          <p:spTgt spid="33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5">
                                            <p:txEl>
                                              <p:pRg end="1" st="1"/>
                                            </p:txEl>
                                          </p:spTgt>
                                        </p:tgtEl>
                                        <p:attrNameLst>
                                          <p:attrName>style.visibility</p:attrName>
                                        </p:attrNameLst>
                                      </p:cBhvr>
                                      <p:to>
                                        <p:strVal val="visible"/>
                                      </p:to>
                                    </p:set>
                                    <p:animEffect filter="fade" transition="in">
                                      <p:cBhvr>
                                        <p:cTn dur="1000"/>
                                        <p:tgtEl>
                                          <p:spTgt spid="33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5">
                                            <p:txEl>
                                              <p:pRg end="2" st="2"/>
                                            </p:txEl>
                                          </p:spTgt>
                                        </p:tgtEl>
                                        <p:attrNameLst>
                                          <p:attrName>style.visibility</p:attrName>
                                        </p:attrNameLst>
                                      </p:cBhvr>
                                      <p:to>
                                        <p:strVal val="visible"/>
                                      </p:to>
                                    </p:set>
                                    <p:animEffect filter="fade" transition="in">
                                      <p:cBhvr>
                                        <p:cTn dur="1000"/>
                                        <p:tgtEl>
                                          <p:spTgt spid="332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0" name="Shape 3330"/>
        <p:cNvGrpSpPr/>
        <p:nvPr/>
      </p:nvGrpSpPr>
      <p:grpSpPr>
        <a:xfrm>
          <a:off x="0" y="0"/>
          <a:ext cx="0" cy="0"/>
          <a:chOff x="0" y="0"/>
          <a:chExt cx="0" cy="0"/>
        </a:xfrm>
      </p:grpSpPr>
      <p:sp>
        <p:nvSpPr>
          <p:cNvPr id="3331" name="Google Shape;3331;gea25581450_0_23"/>
          <p:cNvSpPr txBox="1"/>
          <p:nvPr>
            <p:ph idx="1" type="body"/>
          </p:nvPr>
        </p:nvSpPr>
        <p:spPr>
          <a:xfrm>
            <a:off x="602725" y="1054650"/>
            <a:ext cx="6288900" cy="3034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Measures the strength and direction of a linear relationship.</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For instance: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1 indicates a perfect positive correlation.</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-1 indicates a perfect negative correlation.</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0 indicates there is no relationship between the different variables.</a:t>
            </a:r>
            <a:endParaRPr sz="1800">
              <a:latin typeface="Montserrat Medium"/>
              <a:ea typeface="Montserrat Medium"/>
              <a:cs typeface="Montserrat Medium"/>
              <a:sym typeface="Montserrat Medium"/>
            </a:endParaRPr>
          </a:p>
        </p:txBody>
      </p:sp>
      <p:sp>
        <p:nvSpPr>
          <p:cNvPr id="3332" name="Google Shape;3332;gea25581450_0_23"/>
          <p:cNvSpPr txBox="1"/>
          <p:nvPr>
            <p:ph type="title"/>
          </p:nvPr>
        </p:nvSpPr>
        <p:spPr>
          <a:xfrm>
            <a:off x="355825" y="324475"/>
            <a:ext cx="54105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Correlation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1">
                                            <p:txEl>
                                              <p:pRg end="0" st="0"/>
                                            </p:txEl>
                                          </p:spTgt>
                                        </p:tgtEl>
                                        <p:attrNameLst>
                                          <p:attrName>style.visibility</p:attrName>
                                        </p:attrNameLst>
                                      </p:cBhvr>
                                      <p:to>
                                        <p:strVal val="visible"/>
                                      </p:to>
                                    </p:set>
                                    <p:animEffect filter="fade" transition="in">
                                      <p:cBhvr>
                                        <p:cTn dur="1000"/>
                                        <p:tgtEl>
                                          <p:spTgt spid="33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1">
                                            <p:txEl>
                                              <p:pRg end="1" st="1"/>
                                            </p:txEl>
                                          </p:spTgt>
                                        </p:tgtEl>
                                        <p:attrNameLst>
                                          <p:attrName>style.visibility</p:attrName>
                                        </p:attrNameLst>
                                      </p:cBhvr>
                                      <p:to>
                                        <p:strVal val="visible"/>
                                      </p:to>
                                    </p:set>
                                    <p:animEffect filter="fade" transition="in">
                                      <p:cBhvr>
                                        <p:cTn dur="1000"/>
                                        <p:tgtEl>
                                          <p:spTgt spid="33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1">
                                            <p:txEl>
                                              <p:pRg end="2" st="2"/>
                                            </p:txEl>
                                          </p:spTgt>
                                        </p:tgtEl>
                                        <p:attrNameLst>
                                          <p:attrName>style.visibility</p:attrName>
                                        </p:attrNameLst>
                                      </p:cBhvr>
                                      <p:to>
                                        <p:strVal val="visible"/>
                                      </p:to>
                                    </p:set>
                                    <p:animEffect filter="fade" transition="in">
                                      <p:cBhvr>
                                        <p:cTn dur="1000"/>
                                        <p:tgtEl>
                                          <p:spTgt spid="33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1">
                                            <p:txEl>
                                              <p:pRg end="3" st="3"/>
                                            </p:txEl>
                                          </p:spTgt>
                                        </p:tgtEl>
                                        <p:attrNameLst>
                                          <p:attrName>style.visibility</p:attrName>
                                        </p:attrNameLst>
                                      </p:cBhvr>
                                      <p:to>
                                        <p:strVal val="visible"/>
                                      </p:to>
                                    </p:set>
                                    <p:animEffect filter="fade" transition="in">
                                      <p:cBhvr>
                                        <p:cTn dur="1000"/>
                                        <p:tgtEl>
                                          <p:spTgt spid="33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1">
                                            <p:txEl>
                                              <p:pRg end="4" st="4"/>
                                            </p:txEl>
                                          </p:spTgt>
                                        </p:tgtEl>
                                        <p:attrNameLst>
                                          <p:attrName>style.visibility</p:attrName>
                                        </p:attrNameLst>
                                      </p:cBhvr>
                                      <p:to>
                                        <p:strVal val="visible"/>
                                      </p:to>
                                    </p:set>
                                    <p:animEffect filter="fade" transition="in">
                                      <p:cBhvr>
                                        <p:cTn dur="1000"/>
                                        <p:tgtEl>
                                          <p:spTgt spid="333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6" name="Shape 3336"/>
        <p:cNvGrpSpPr/>
        <p:nvPr/>
      </p:nvGrpSpPr>
      <p:grpSpPr>
        <a:xfrm>
          <a:off x="0" y="0"/>
          <a:ext cx="0" cy="0"/>
          <a:chOff x="0" y="0"/>
          <a:chExt cx="0" cy="0"/>
        </a:xfrm>
      </p:grpSpPr>
      <p:sp>
        <p:nvSpPr>
          <p:cNvPr id="3337" name="Google Shape;3337;ged2c771f8b_0_12"/>
          <p:cNvSpPr txBox="1"/>
          <p:nvPr>
            <p:ph idx="1" type="body"/>
          </p:nvPr>
        </p:nvSpPr>
        <p:spPr>
          <a:xfrm>
            <a:off x="602725" y="1265775"/>
            <a:ext cx="6288900" cy="2823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One event is the result of the occurrence of the other event; i.e.,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Causal relationship between the two events.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Referred to as cause and effect.</a:t>
            </a:r>
            <a:endParaRPr sz="1800">
              <a:latin typeface="Montserrat Medium"/>
              <a:ea typeface="Montserrat Medium"/>
              <a:cs typeface="Montserrat Medium"/>
              <a:sym typeface="Montserrat Medium"/>
            </a:endParaRPr>
          </a:p>
        </p:txBody>
      </p:sp>
      <p:sp>
        <p:nvSpPr>
          <p:cNvPr id="3338" name="Google Shape;3338;ged2c771f8b_0_12"/>
          <p:cNvSpPr txBox="1"/>
          <p:nvPr>
            <p:ph type="title"/>
          </p:nvPr>
        </p:nvSpPr>
        <p:spPr>
          <a:xfrm>
            <a:off x="355825" y="324475"/>
            <a:ext cx="54105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Causation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7">
                                            <p:txEl>
                                              <p:pRg end="0" st="0"/>
                                            </p:txEl>
                                          </p:spTgt>
                                        </p:tgtEl>
                                        <p:attrNameLst>
                                          <p:attrName>style.visibility</p:attrName>
                                        </p:attrNameLst>
                                      </p:cBhvr>
                                      <p:to>
                                        <p:strVal val="visible"/>
                                      </p:to>
                                    </p:set>
                                    <p:animEffect filter="fade" transition="in">
                                      <p:cBhvr>
                                        <p:cTn dur="1000"/>
                                        <p:tgtEl>
                                          <p:spTgt spid="33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7">
                                            <p:txEl>
                                              <p:pRg end="1" st="1"/>
                                            </p:txEl>
                                          </p:spTgt>
                                        </p:tgtEl>
                                        <p:attrNameLst>
                                          <p:attrName>style.visibility</p:attrName>
                                        </p:attrNameLst>
                                      </p:cBhvr>
                                      <p:to>
                                        <p:strVal val="visible"/>
                                      </p:to>
                                    </p:set>
                                    <p:animEffect filter="fade" transition="in">
                                      <p:cBhvr>
                                        <p:cTn dur="1000"/>
                                        <p:tgtEl>
                                          <p:spTgt spid="33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7">
                                            <p:txEl>
                                              <p:pRg end="2" st="2"/>
                                            </p:txEl>
                                          </p:spTgt>
                                        </p:tgtEl>
                                        <p:attrNameLst>
                                          <p:attrName>style.visibility</p:attrName>
                                        </p:attrNameLst>
                                      </p:cBhvr>
                                      <p:to>
                                        <p:strVal val="visible"/>
                                      </p:to>
                                    </p:set>
                                    <p:animEffect filter="fade" transition="in">
                                      <p:cBhvr>
                                        <p:cTn dur="1000"/>
                                        <p:tgtEl>
                                          <p:spTgt spid="333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2" name="Shape 3342"/>
        <p:cNvGrpSpPr/>
        <p:nvPr/>
      </p:nvGrpSpPr>
      <p:grpSpPr>
        <a:xfrm>
          <a:off x="0" y="0"/>
          <a:ext cx="0" cy="0"/>
          <a:chOff x="0" y="0"/>
          <a:chExt cx="0" cy="0"/>
        </a:xfrm>
      </p:grpSpPr>
      <p:sp>
        <p:nvSpPr>
          <p:cNvPr id="3343" name="Google Shape;3343;ged2c771f8b_0_19"/>
          <p:cNvSpPr txBox="1"/>
          <p:nvPr>
            <p:ph idx="1" type="body"/>
          </p:nvPr>
        </p:nvSpPr>
        <p:spPr>
          <a:xfrm>
            <a:off x="492200" y="1265775"/>
            <a:ext cx="6087900" cy="2823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Easy to identify — an action or occurrence can cause another.</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Correlate with another.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Establish cause and effect, compared with establishing correlation.</a:t>
            </a:r>
            <a:endParaRPr sz="1800">
              <a:latin typeface="Montserrat Medium"/>
              <a:ea typeface="Montserrat Medium"/>
              <a:cs typeface="Montserrat Medium"/>
              <a:sym typeface="Montserrat Medium"/>
            </a:endParaRPr>
          </a:p>
        </p:txBody>
      </p:sp>
      <p:sp>
        <p:nvSpPr>
          <p:cNvPr id="3344" name="Google Shape;3344;ged2c771f8b_0_19"/>
          <p:cNvSpPr txBox="1"/>
          <p:nvPr>
            <p:ph type="title"/>
          </p:nvPr>
        </p:nvSpPr>
        <p:spPr>
          <a:xfrm>
            <a:off x="325700" y="414900"/>
            <a:ext cx="68673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Diff between Correlation and Causation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3">
                                            <p:txEl>
                                              <p:pRg end="0" st="0"/>
                                            </p:txEl>
                                          </p:spTgt>
                                        </p:tgtEl>
                                        <p:attrNameLst>
                                          <p:attrName>style.visibility</p:attrName>
                                        </p:attrNameLst>
                                      </p:cBhvr>
                                      <p:to>
                                        <p:strVal val="visible"/>
                                      </p:to>
                                    </p:set>
                                    <p:animEffect filter="fade" transition="in">
                                      <p:cBhvr>
                                        <p:cTn dur="1000"/>
                                        <p:tgtEl>
                                          <p:spTgt spid="33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3">
                                            <p:txEl>
                                              <p:pRg end="1" st="1"/>
                                            </p:txEl>
                                          </p:spTgt>
                                        </p:tgtEl>
                                        <p:attrNameLst>
                                          <p:attrName>style.visibility</p:attrName>
                                        </p:attrNameLst>
                                      </p:cBhvr>
                                      <p:to>
                                        <p:strVal val="visible"/>
                                      </p:to>
                                    </p:set>
                                    <p:animEffect filter="fade" transition="in">
                                      <p:cBhvr>
                                        <p:cTn dur="1000"/>
                                        <p:tgtEl>
                                          <p:spTgt spid="33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3">
                                            <p:txEl>
                                              <p:pRg end="2" st="2"/>
                                            </p:txEl>
                                          </p:spTgt>
                                        </p:tgtEl>
                                        <p:attrNameLst>
                                          <p:attrName>style.visibility</p:attrName>
                                        </p:attrNameLst>
                                      </p:cBhvr>
                                      <p:to>
                                        <p:strVal val="visible"/>
                                      </p:to>
                                    </p:set>
                                    <p:animEffect filter="fade" transition="in">
                                      <p:cBhvr>
                                        <p:cTn dur="1000"/>
                                        <p:tgtEl>
                                          <p:spTgt spid="334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8" name="Shape 3348"/>
        <p:cNvGrpSpPr/>
        <p:nvPr/>
      </p:nvGrpSpPr>
      <p:grpSpPr>
        <a:xfrm>
          <a:off x="0" y="0"/>
          <a:ext cx="0" cy="0"/>
          <a:chOff x="0" y="0"/>
          <a:chExt cx="0" cy="0"/>
        </a:xfrm>
      </p:grpSpPr>
      <p:sp>
        <p:nvSpPr>
          <p:cNvPr id="3349" name="Google Shape;3349;ged2c771f8b_0_0"/>
          <p:cNvSpPr txBox="1"/>
          <p:nvPr>
            <p:ph idx="1" type="body"/>
          </p:nvPr>
        </p:nvSpPr>
        <p:spPr>
          <a:xfrm>
            <a:off x="573750" y="1155275"/>
            <a:ext cx="6890400" cy="3034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Ice cream sales is correlated with homicides in New York. </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Does the consumption of ice cream causing the death of the people?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Ice cream is not causing the death of people.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Either bound by causality or correlation.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Because of the coincidences. </a:t>
            </a:r>
            <a:endParaRPr sz="1800">
              <a:latin typeface="Montserrat Medium"/>
              <a:ea typeface="Montserrat Medium"/>
              <a:cs typeface="Montserrat Medium"/>
              <a:sym typeface="Montserrat Medium"/>
            </a:endParaRPr>
          </a:p>
        </p:txBody>
      </p:sp>
      <p:sp>
        <p:nvSpPr>
          <p:cNvPr id="3350" name="Google Shape;3350;ged2c771f8b_0_0"/>
          <p:cNvSpPr txBox="1"/>
          <p:nvPr>
            <p:ph type="title"/>
          </p:nvPr>
        </p:nvSpPr>
        <p:spPr>
          <a:xfrm>
            <a:off x="526600" y="384750"/>
            <a:ext cx="54105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9">
                                            <p:txEl>
                                              <p:pRg end="0" st="0"/>
                                            </p:txEl>
                                          </p:spTgt>
                                        </p:tgtEl>
                                        <p:attrNameLst>
                                          <p:attrName>style.visibility</p:attrName>
                                        </p:attrNameLst>
                                      </p:cBhvr>
                                      <p:to>
                                        <p:strVal val="visible"/>
                                      </p:to>
                                    </p:set>
                                    <p:animEffect filter="fade" transition="in">
                                      <p:cBhvr>
                                        <p:cTn dur="1000"/>
                                        <p:tgtEl>
                                          <p:spTgt spid="33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9">
                                            <p:txEl>
                                              <p:pRg end="1" st="1"/>
                                            </p:txEl>
                                          </p:spTgt>
                                        </p:tgtEl>
                                        <p:attrNameLst>
                                          <p:attrName>style.visibility</p:attrName>
                                        </p:attrNameLst>
                                      </p:cBhvr>
                                      <p:to>
                                        <p:strVal val="visible"/>
                                      </p:to>
                                    </p:set>
                                    <p:animEffect filter="fade" transition="in">
                                      <p:cBhvr>
                                        <p:cTn dur="1000"/>
                                        <p:tgtEl>
                                          <p:spTgt spid="33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9">
                                            <p:txEl>
                                              <p:pRg end="2" st="2"/>
                                            </p:txEl>
                                          </p:spTgt>
                                        </p:tgtEl>
                                        <p:attrNameLst>
                                          <p:attrName>style.visibility</p:attrName>
                                        </p:attrNameLst>
                                      </p:cBhvr>
                                      <p:to>
                                        <p:strVal val="visible"/>
                                      </p:to>
                                    </p:set>
                                    <p:animEffect filter="fade" transition="in">
                                      <p:cBhvr>
                                        <p:cTn dur="1000"/>
                                        <p:tgtEl>
                                          <p:spTgt spid="33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9">
                                            <p:txEl>
                                              <p:pRg end="3" st="3"/>
                                            </p:txEl>
                                          </p:spTgt>
                                        </p:tgtEl>
                                        <p:attrNameLst>
                                          <p:attrName>style.visibility</p:attrName>
                                        </p:attrNameLst>
                                      </p:cBhvr>
                                      <p:to>
                                        <p:strVal val="visible"/>
                                      </p:to>
                                    </p:set>
                                    <p:animEffect filter="fade" transition="in">
                                      <p:cBhvr>
                                        <p:cTn dur="1000"/>
                                        <p:tgtEl>
                                          <p:spTgt spid="33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9">
                                            <p:txEl>
                                              <p:pRg end="4" st="4"/>
                                            </p:txEl>
                                          </p:spTgt>
                                        </p:tgtEl>
                                        <p:attrNameLst>
                                          <p:attrName>style.visibility</p:attrName>
                                        </p:attrNameLst>
                                      </p:cBhvr>
                                      <p:to>
                                        <p:strVal val="visible"/>
                                      </p:to>
                                    </p:set>
                                    <p:animEffect filter="fade" transition="in">
                                      <p:cBhvr>
                                        <p:cTn dur="1000"/>
                                        <p:tgtEl>
                                          <p:spTgt spid="334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4" name="Shape 3354"/>
        <p:cNvGrpSpPr/>
        <p:nvPr/>
      </p:nvGrpSpPr>
      <p:grpSpPr>
        <a:xfrm>
          <a:off x="0" y="0"/>
          <a:ext cx="0" cy="0"/>
          <a:chOff x="0" y="0"/>
          <a:chExt cx="0" cy="0"/>
        </a:xfrm>
      </p:grpSpPr>
      <p:sp>
        <p:nvSpPr>
          <p:cNvPr id="3355" name="Google Shape;3355;ged2c771f8b_0_6"/>
          <p:cNvSpPr txBox="1"/>
          <p:nvPr>
            <p:ph idx="1" type="body"/>
          </p:nvPr>
        </p:nvSpPr>
        <p:spPr>
          <a:xfrm>
            <a:off x="693150" y="1285875"/>
            <a:ext cx="4882200" cy="3034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Pearson Correlation.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Kendall Rank Correlation.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Spearmon Correlation.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Point-Biserial Correlation.</a:t>
            </a:r>
            <a:endParaRPr sz="1800">
              <a:latin typeface="Montserrat Medium"/>
              <a:ea typeface="Montserrat Medium"/>
              <a:cs typeface="Montserrat Medium"/>
              <a:sym typeface="Montserrat Medium"/>
            </a:endParaRPr>
          </a:p>
        </p:txBody>
      </p:sp>
      <p:sp>
        <p:nvSpPr>
          <p:cNvPr id="3356" name="Google Shape;3356;ged2c771f8b_0_6"/>
          <p:cNvSpPr txBox="1"/>
          <p:nvPr>
            <p:ph type="title"/>
          </p:nvPr>
        </p:nvSpPr>
        <p:spPr>
          <a:xfrm>
            <a:off x="526600" y="384750"/>
            <a:ext cx="54105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Types of Correlation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5">
                                            <p:txEl>
                                              <p:pRg end="0" st="0"/>
                                            </p:txEl>
                                          </p:spTgt>
                                        </p:tgtEl>
                                        <p:attrNameLst>
                                          <p:attrName>style.visibility</p:attrName>
                                        </p:attrNameLst>
                                      </p:cBhvr>
                                      <p:to>
                                        <p:strVal val="visible"/>
                                      </p:to>
                                    </p:set>
                                    <p:animEffect filter="fade" transition="in">
                                      <p:cBhvr>
                                        <p:cTn dur="1000"/>
                                        <p:tgtEl>
                                          <p:spTgt spid="33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5">
                                            <p:txEl>
                                              <p:pRg end="1" st="1"/>
                                            </p:txEl>
                                          </p:spTgt>
                                        </p:tgtEl>
                                        <p:attrNameLst>
                                          <p:attrName>style.visibility</p:attrName>
                                        </p:attrNameLst>
                                      </p:cBhvr>
                                      <p:to>
                                        <p:strVal val="visible"/>
                                      </p:to>
                                    </p:set>
                                    <p:animEffect filter="fade" transition="in">
                                      <p:cBhvr>
                                        <p:cTn dur="1000"/>
                                        <p:tgtEl>
                                          <p:spTgt spid="33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5">
                                            <p:txEl>
                                              <p:pRg end="2" st="2"/>
                                            </p:txEl>
                                          </p:spTgt>
                                        </p:tgtEl>
                                        <p:attrNameLst>
                                          <p:attrName>style.visibility</p:attrName>
                                        </p:attrNameLst>
                                      </p:cBhvr>
                                      <p:to>
                                        <p:strVal val="visible"/>
                                      </p:to>
                                    </p:set>
                                    <p:animEffect filter="fade" transition="in">
                                      <p:cBhvr>
                                        <p:cTn dur="1000"/>
                                        <p:tgtEl>
                                          <p:spTgt spid="33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5">
                                            <p:txEl>
                                              <p:pRg end="3" st="3"/>
                                            </p:txEl>
                                          </p:spTgt>
                                        </p:tgtEl>
                                        <p:attrNameLst>
                                          <p:attrName>style.visibility</p:attrName>
                                        </p:attrNameLst>
                                      </p:cBhvr>
                                      <p:to>
                                        <p:strVal val="visible"/>
                                      </p:to>
                                    </p:set>
                                    <p:animEffect filter="fade" transition="in">
                                      <p:cBhvr>
                                        <p:cTn dur="1000"/>
                                        <p:tgtEl>
                                          <p:spTgt spid="335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e58ad497b5_0_5"/>
          <p:cNvSpPr txBox="1"/>
          <p:nvPr>
            <p:ph idx="1" type="body"/>
          </p:nvPr>
        </p:nvSpPr>
        <p:spPr>
          <a:xfrm>
            <a:off x="723300" y="1195475"/>
            <a:ext cx="5244000" cy="3054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 set is a collection of distinct objects.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Elements or members of the set.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Two methods of representing the set: </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Roaster form.</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Set Builder Form.</a:t>
            </a:r>
            <a:endParaRPr sz="1800">
              <a:latin typeface="Montserrat Medium"/>
              <a:ea typeface="Montserrat Medium"/>
              <a:cs typeface="Montserrat Medium"/>
              <a:sym typeface="Montserrat Medium"/>
            </a:endParaRPr>
          </a:p>
        </p:txBody>
      </p:sp>
      <p:sp>
        <p:nvSpPr>
          <p:cNvPr id="592" name="Google Shape;592;ge58ad497b5_0_5"/>
          <p:cNvSpPr txBox="1"/>
          <p:nvPr>
            <p:ph type="title"/>
          </p:nvPr>
        </p:nvSpPr>
        <p:spPr>
          <a:xfrm>
            <a:off x="499350" y="475175"/>
            <a:ext cx="5691900" cy="5898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Set</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xEl>
                                              <p:pRg end="0" st="0"/>
                                            </p:txEl>
                                          </p:spTgt>
                                        </p:tgtEl>
                                        <p:attrNameLst>
                                          <p:attrName>style.visibility</p:attrName>
                                        </p:attrNameLst>
                                      </p:cBhvr>
                                      <p:to>
                                        <p:strVal val="visible"/>
                                      </p:to>
                                    </p:set>
                                    <p:animEffect filter="fade" transition="in">
                                      <p:cBhvr>
                                        <p:cTn dur="1000"/>
                                        <p:tgtEl>
                                          <p:spTgt spid="5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xEl>
                                              <p:pRg end="1" st="1"/>
                                            </p:txEl>
                                          </p:spTgt>
                                        </p:tgtEl>
                                        <p:attrNameLst>
                                          <p:attrName>style.visibility</p:attrName>
                                        </p:attrNameLst>
                                      </p:cBhvr>
                                      <p:to>
                                        <p:strVal val="visible"/>
                                      </p:to>
                                    </p:set>
                                    <p:animEffect filter="fade" transition="in">
                                      <p:cBhvr>
                                        <p:cTn dur="1000"/>
                                        <p:tgtEl>
                                          <p:spTgt spid="5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xEl>
                                              <p:pRg end="2" st="2"/>
                                            </p:txEl>
                                          </p:spTgt>
                                        </p:tgtEl>
                                        <p:attrNameLst>
                                          <p:attrName>style.visibility</p:attrName>
                                        </p:attrNameLst>
                                      </p:cBhvr>
                                      <p:to>
                                        <p:strVal val="visible"/>
                                      </p:to>
                                    </p:set>
                                    <p:animEffect filter="fade" transition="in">
                                      <p:cBhvr>
                                        <p:cTn dur="1000"/>
                                        <p:tgtEl>
                                          <p:spTgt spid="5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xEl>
                                              <p:pRg end="3" st="3"/>
                                            </p:txEl>
                                          </p:spTgt>
                                        </p:tgtEl>
                                        <p:attrNameLst>
                                          <p:attrName>style.visibility</p:attrName>
                                        </p:attrNameLst>
                                      </p:cBhvr>
                                      <p:to>
                                        <p:strVal val="visible"/>
                                      </p:to>
                                    </p:set>
                                    <p:animEffect filter="fade" transition="in">
                                      <p:cBhvr>
                                        <p:cTn dur="1000"/>
                                        <p:tgtEl>
                                          <p:spTgt spid="5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xEl>
                                              <p:pRg end="4" st="4"/>
                                            </p:txEl>
                                          </p:spTgt>
                                        </p:tgtEl>
                                        <p:attrNameLst>
                                          <p:attrName>style.visibility</p:attrName>
                                        </p:attrNameLst>
                                      </p:cBhvr>
                                      <p:to>
                                        <p:strVal val="visible"/>
                                      </p:to>
                                    </p:set>
                                    <p:animEffect filter="fade" transition="in">
                                      <p:cBhvr>
                                        <p:cTn dur="1000"/>
                                        <p:tgtEl>
                                          <p:spTgt spid="59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0" name="Shape 3360"/>
        <p:cNvGrpSpPr/>
        <p:nvPr/>
      </p:nvGrpSpPr>
      <p:grpSpPr>
        <a:xfrm>
          <a:off x="0" y="0"/>
          <a:ext cx="0" cy="0"/>
          <a:chOff x="0" y="0"/>
          <a:chExt cx="0" cy="0"/>
        </a:xfrm>
      </p:grpSpPr>
      <p:sp>
        <p:nvSpPr>
          <p:cNvPr id="3361" name="Google Shape;3361;gea8afdff9b_0_1820"/>
          <p:cNvSpPr txBox="1"/>
          <p:nvPr>
            <p:ph type="ctrTitle"/>
          </p:nvPr>
        </p:nvSpPr>
        <p:spPr>
          <a:xfrm>
            <a:off x="1426525" y="2010350"/>
            <a:ext cx="57564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C01S07L02. Pearson Correlation</a:t>
            </a:r>
            <a:endParaRPr b="0" sz="2400">
              <a:latin typeface="Montserrat ExtraBold"/>
              <a:ea typeface="Montserrat ExtraBold"/>
              <a:cs typeface="Montserrat ExtraBold"/>
              <a:sym typeface="Montserrat ExtraBold"/>
            </a:endParaRPr>
          </a:p>
        </p:txBody>
      </p:sp>
    </p:spTree>
  </p:cSld>
  <p:clrMapOvr>
    <a:masterClrMapping/>
  </p:clrMapOvr>
</p:sld>
</file>

<file path=ppt/slides/slide4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5" name="Shape 3365"/>
        <p:cNvGrpSpPr/>
        <p:nvPr/>
      </p:nvGrpSpPr>
      <p:grpSpPr>
        <a:xfrm>
          <a:off x="0" y="0"/>
          <a:ext cx="0" cy="0"/>
          <a:chOff x="0" y="0"/>
          <a:chExt cx="0" cy="0"/>
        </a:xfrm>
      </p:grpSpPr>
      <p:sp>
        <p:nvSpPr>
          <p:cNvPr id="3366" name="Google Shape;3366;gea8afdff9b_0_1824"/>
          <p:cNvSpPr txBox="1"/>
          <p:nvPr>
            <p:ph idx="1" type="body"/>
          </p:nvPr>
        </p:nvSpPr>
        <p:spPr>
          <a:xfrm>
            <a:off x="411875" y="1245700"/>
            <a:ext cx="58668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Degree of the relationship between linearly related variables.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Effect of change in one variable when the other variable changes.</a:t>
            </a:r>
            <a:endParaRPr sz="1800">
              <a:latin typeface="Montserrat Medium"/>
              <a:ea typeface="Montserrat Medium"/>
              <a:cs typeface="Montserrat Medium"/>
              <a:sym typeface="Montserrat Medium"/>
            </a:endParaRPr>
          </a:p>
        </p:txBody>
      </p:sp>
      <p:sp>
        <p:nvSpPr>
          <p:cNvPr id="3367" name="Google Shape;3367;gea8afdff9b_0_1824"/>
          <p:cNvSpPr txBox="1"/>
          <p:nvPr>
            <p:ph type="title"/>
          </p:nvPr>
        </p:nvSpPr>
        <p:spPr>
          <a:xfrm>
            <a:off x="411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Pearson Correlation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6">
                                            <p:txEl>
                                              <p:pRg end="0" st="0"/>
                                            </p:txEl>
                                          </p:spTgt>
                                        </p:tgtEl>
                                        <p:attrNameLst>
                                          <p:attrName>style.visibility</p:attrName>
                                        </p:attrNameLst>
                                      </p:cBhvr>
                                      <p:to>
                                        <p:strVal val="visible"/>
                                      </p:to>
                                    </p:set>
                                    <p:animEffect filter="fade" transition="in">
                                      <p:cBhvr>
                                        <p:cTn dur="1000"/>
                                        <p:tgtEl>
                                          <p:spTgt spid="33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6">
                                            <p:txEl>
                                              <p:pRg end="1" st="1"/>
                                            </p:txEl>
                                          </p:spTgt>
                                        </p:tgtEl>
                                        <p:attrNameLst>
                                          <p:attrName>style.visibility</p:attrName>
                                        </p:attrNameLst>
                                      </p:cBhvr>
                                      <p:to>
                                        <p:strVal val="visible"/>
                                      </p:to>
                                    </p:set>
                                    <p:animEffect filter="fade" transition="in">
                                      <p:cBhvr>
                                        <p:cTn dur="1000"/>
                                        <p:tgtEl>
                                          <p:spTgt spid="336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1" name="Shape 3371"/>
        <p:cNvGrpSpPr/>
        <p:nvPr/>
      </p:nvGrpSpPr>
      <p:grpSpPr>
        <a:xfrm>
          <a:off x="0" y="0"/>
          <a:ext cx="0" cy="0"/>
          <a:chOff x="0" y="0"/>
          <a:chExt cx="0" cy="0"/>
        </a:xfrm>
      </p:grpSpPr>
      <p:sp>
        <p:nvSpPr>
          <p:cNvPr id="3372" name="Google Shape;3372;gea8afdff9b_0_1829"/>
          <p:cNvSpPr txBox="1"/>
          <p:nvPr>
            <p:ph idx="1" type="body"/>
          </p:nvPr>
        </p:nvSpPr>
        <p:spPr>
          <a:xfrm>
            <a:off x="602750" y="1205525"/>
            <a:ext cx="5736300" cy="293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To measure the degree of relationship between the two.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Value of the Pearson correlation coefficient product is between -1 to +1.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Comes down to zero, then the data is said to be not related.</a:t>
            </a:r>
            <a:endParaRPr sz="1800">
              <a:latin typeface="Montserrat Medium"/>
              <a:ea typeface="Montserrat Medium"/>
              <a:cs typeface="Montserrat Medium"/>
              <a:sym typeface="Montserrat Medium"/>
            </a:endParaRPr>
          </a:p>
        </p:txBody>
      </p:sp>
      <p:sp>
        <p:nvSpPr>
          <p:cNvPr id="3373" name="Google Shape;3373;gea8afdff9b_0_1829"/>
          <p:cNvSpPr txBox="1"/>
          <p:nvPr>
            <p:ph type="title"/>
          </p:nvPr>
        </p:nvSpPr>
        <p:spPr>
          <a:xfrm>
            <a:off x="411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Pearson Correlation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2">
                                            <p:txEl>
                                              <p:pRg end="0" st="0"/>
                                            </p:txEl>
                                          </p:spTgt>
                                        </p:tgtEl>
                                        <p:attrNameLst>
                                          <p:attrName>style.visibility</p:attrName>
                                        </p:attrNameLst>
                                      </p:cBhvr>
                                      <p:to>
                                        <p:strVal val="visible"/>
                                      </p:to>
                                    </p:set>
                                    <p:animEffect filter="fade" transition="in">
                                      <p:cBhvr>
                                        <p:cTn dur="1000"/>
                                        <p:tgtEl>
                                          <p:spTgt spid="33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2">
                                            <p:txEl>
                                              <p:pRg end="1" st="1"/>
                                            </p:txEl>
                                          </p:spTgt>
                                        </p:tgtEl>
                                        <p:attrNameLst>
                                          <p:attrName>style.visibility</p:attrName>
                                        </p:attrNameLst>
                                      </p:cBhvr>
                                      <p:to>
                                        <p:strVal val="visible"/>
                                      </p:to>
                                    </p:set>
                                    <p:animEffect filter="fade" transition="in">
                                      <p:cBhvr>
                                        <p:cTn dur="1000"/>
                                        <p:tgtEl>
                                          <p:spTgt spid="33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2">
                                            <p:txEl>
                                              <p:pRg end="2" st="2"/>
                                            </p:txEl>
                                          </p:spTgt>
                                        </p:tgtEl>
                                        <p:attrNameLst>
                                          <p:attrName>style.visibility</p:attrName>
                                        </p:attrNameLst>
                                      </p:cBhvr>
                                      <p:to>
                                        <p:strVal val="visible"/>
                                      </p:to>
                                    </p:set>
                                    <p:animEffect filter="fade" transition="in">
                                      <p:cBhvr>
                                        <p:cTn dur="1000"/>
                                        <p:tgtEl>
                                          <p:spTgt spid="33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2">
                                            <p:txEl>
                                              <p:pRg end="3" st="3"/>
                                            </p:txEl>
                                          </p:spTgt>
                                        </p:tgtEl>
                                        <p:attrNameLst>
                                          <p:attrName>style.visibility</p:attrName>
                                        </p:attrNameLst>
                                      </p:cBhvr>
                                      <p:to>
                                        <p:strVal val="visible"/>
                                      </p:to>
                                    </p:set>
                                    <p:animEffect filter="fade" transition="in">
                                      <p:cBhvr>
                                        <p:cTn dur="1000"/>
                                        <p:tgtEl>
                                          <p:spTgt spid="337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7" name="Shape 3377"/>
        <p:cNvGrpSpPr/>
        <p:nvPr/>
      </p:nvGrpSpPr>
      <p:grpSpPr>
        <a:xfrm>
          <a:off x="0" y="0"/>
          <a:ext cx="0" cy="0"/>
          <a:chOff x="0" y="0"/>
          <a:chExt cx="0" cy="0"/>
        </a:xfrm>
      </p:grpSpPr>
      <p:sp>
        <p:nvSpPr>
          <p:cNvPr id="3378" name="Google Shape;3378;gea8afdff9b_0_1834"/>
          <p:cNvSpPr txBox="1"/>
          <p:nvPr>
            <p:ph idx="1" type="body"/>
          </p:nvPr>
        </p:nvSpPr>
        <p:spPr>
          <a:xfrm>
            <a:off x="492225" y="1285875"/>
            <a:ext cx="5555400" cy="2139900"/>
          </a:xfrm>
          <a:prstGeom prst="rect">
            <a:avLst/>
          </a:prstGeom>
          <a:noFill/>
          <a:ln>
            <a:noFill/>
          </a:ln>
        </p:spPr>
        <p:txBody>
          <a:bodyPr anchorCtr="0" anchor="t" bIns="91425" lIns="91425" spcFirstLastPara="1" rIns="91425" wrap="square" tIns="91425">
            <a:noAutofit/>
          </a:bodyPr>
          <a:lstStyle/>
          <a:p>
            <a:pPr indent="-342900" lvl="0" marL="457200" rtl="0" algn="l">
              <a:lnSpc>
                <a:spcPct val="175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Value of +1, the data are positively correlated and -1 has a negative correlation.</a:t>
            </a:r>
            <a:endParaRPr sz="1800">
              <a:latin typeface="Montserrat Medium"/>
              <a:ea typeface="Montserrat Medium"/>
              <a:cs typeface="Montserrat Medium"/>
              <a:sym typeface="Montserrat Medium"/>
            </a:endParaRPr>
          </a:p>
        </p:txBody>
      </p:sp>
      <p:sp>
        <p:nvSpPr>
          <p:cNvPr id="3379" name="Google Shape;3379;gea8afdff9b_0_1834"/>
          <p:cNvSpPr txBox="1"/>
          <p:nvPr>
            <p:ph type="title"/>
          </p:nvPr>
        </p:nvSpPr>
        <p:spPr>
          <a:xfrm>
            <a:off x="411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Pearson </a:t>
            </a:r>
            <a:r>
              <a:rPr lang="en-GB">
                <a:solidFill>
                  <a:schemeClr val="lt2"/>
                </a:solidFill>
                <a:latin typeface="Montserrat ExtraBold"/>
                <a:ea typeface="Montserrat ExtraBold"/>
                <a:cs typeface="Montserrat ExtraBold"/>
                <a:sym typeface="Montserrat ExtraBold"/>
              </a:rPr>
              <a:t>Correlation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8">
                                            <p:txEl>
                                              <p:pRg end="0" st="0"/>
                                            </p:txEl>
                                          </p:spTgt>
                                        </p:tgtEl>
                                        <p:attrNameLst>
                                          <p:attrName>style.visibility</p:attrName>
                                        </p:attrNameLst>
                                      </p:cBhvr>
                                      <p:to>
                                        <p:strVal val="visible"/>
                                      </p:to>
                                    </p:set>
                                    <p:animEffect filter="fade" transition="in">
                                      <p:cBhvr>
                                        <p:cTn dur="1000"/>
                                        <p:tgtEl>
                                          <p:spTgt spid="337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3" name="Shape 3383"/>
        <p:cNvGrpSpPr/>
        <p:nvPr/>
      </p:nvGrpSpPr>
      <p:grpSpPr>
        <a:xfrm>
          <a:off x="0" y="0"/>
          <a:ext cx="0" cy="0"/>
          <a:chOff x="0" y="0"/>
          <a:chExt cx="0" cy="0"/>
        </a:xfrm>
      </p:grpSpPr>
      <p:sp>
        <p:nvSpPr>
          <p:cNvPr id="3384" name="Google Shape;3384;gea8afdff9b_0_1839"/>
          <p:cNvSpPr txBox="1"/>
          <p:nvPr>
            <p:ph type="title"/>
          </p:nvPr>
        </p:nvSpPr>
        <p:spPr>
          <a:xfrm>
            <a:off x="411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Pearson</a:t>
            </a:r>
            <a:r>
              <a:rPr lang="en-GB">
                <a:solidFill>
                  <a:schemeClr val="lt2"/>
                </a:solidFill>
                <a:latin typeface="Montserrat ExtraBold"/>
                <a:ea typeface="Montserrat ExtraBold"/>
                <a:cs typeface="Montserrat ExtraBold"/>
                <a:sym typeface="Montserrat ExtraBold"/>
              </a:rPr>
              <a:t> Correlation</a:t>
            </a:r>
            <a:endParaRPr>
              <a:solidFill>
                <a:schemeClr val="lt2"/>
              </a:solidFill>
              <a:latin typeface="Montserrat ExtraBold"/>
              <a:ea typeface="Montserrat ExtraBold"/>
              <a:cs typeface="Montserrat ExtraBold"/>
              <a:sym typeface="Montserrat ExtraBold"/>
            </a:endParaRPr>
          </a:p>
        </p:txBody>
      </p:sp>
      <p:cxnSp>
        <p:nvCxnSpPr>
          <p:cNvPr id="3385" name="Google Shape;3385;gea8afdff9b_0_1839"/>
          <p:cNvCxnSpPr/>
          <p:nvPr/>
        </p:nvCxnSpPr>
        <p:spPr>
          <a:xfrm flipH="1">
            <a:off x="632875" y="1358000"/>
            <a:ext cx="9900" cy="1959000"/>
          </a:xfrm>
          <a:prstGeom prst="straightConnector1">
            <a:avLst/>
          </a:prstGeom>
          <a:noFill/>
          <a:ln cap="flat" cmpd="sng" w="38100">
            <a:solidFill>
              <a:schemeClr val="lt1"/>
            </a:solidFill>
            <a:prstDash val="solid"/>
            <a:round/>
            <a:headEnd len="med" w="med" type="stealth"/>
            <a:tailEnd len="med" w="med" type="none"/>
          </a:ln>
        </p:spPr>
      </p:cxnSp>
      <p:cxnSp>
        <p:nvCxnSpPr>
          <p:cNvPr id="3386" name="Google Shape;3386;gea8afdff9b_0_1839"/>
          <p:cNvCxnSpPr/>
          <p:nvPr/>
        </p:nvCxnSpPr>
        <p:spPr>
          <a:xfrm flipH="1">
            <a:off x="3313413" y="1358000"/>
            <a:ext cx="9900" cy="1959000"/>
          </a:xfrm>
          <a:prstGeom prst="straightConnector1">
            <a:avLst/>
          </a:prstGeom>
          <a:noFill/>
          <a:ln cap="flat" cmpd="sng" w="38100">
            <a:solidFill>
              <a:schemeClr val="lt1"/>
            </a:solidFill>
            <a:prstDash val="solid"/>
            <a:round/>
            <a:headEnd len="med" w="med" type="stealth"/>
            <a:tailEnd len="med" w="med" type="none"/>
          </a:ln>
        </p:spPr>
      </p:cxnSp>
      <p:cxnSp>
        <p:nvCxnSpPr>
          <p:cNvPr id="3387" name="Google Shape;3387;gea8afdff9b_0_1839"/>
          <p:cNvCxnSpPr/>
          <p:nvPr/>
        </p:nvCxnSpPr>
        <p:spPr>
          <a:xfrm flipH="1">
            <a:off x="5902750" y="1358000"/>
            <a:ext cx="9900" cy="1959000"/>
          </a:xfrm>
          <a:prstGeom prst="straightConnector1">
            <a:avLst/>
          </a:prstGeom>
          <a:noFill/>
          <a:ln cap="flat" cmpd="sng" w="38100">
            <a:solidFill>
              <a:schemeClr val="lt1"/>
            </a:solidFill>
            <a:prstDash val="solid"/>
            <a:round/>
            <a:headEnd len="med" w="med" type="stealth"/>
            <a:tailEnd len="med" w="med" type="none"/>
          </a:ln>
        </p:spPr>
      </p:cxnSp>
      <p:cxnSp>
        <p:nvCxnSpPr>
          <p:cNvPr id="3388" name="Google Shape;3388;gea8afdff9b_0_1839"/>
          <p:cNvCxnSpPr/>
          <p:nvPr/>
        </p:nvCxnSpPr>
        <p:spPr>
          <a:xfrm>
            <a:off x="642775" y="3327200"/>
            <a:ext cx="2139900" cy="10200"/>
          </a:xfrm>
          <a:prstGeom prst="straightConnector1">
            <a:avLst/>
          </a:prstGeom>
          <a:noFill/>
          <a:ln cap="flat" cmpd="sng" w="38100">
            <a:solidFill>
              <a:schemeClr val="lt1"/>
            </a:solidFill>
            <a:prstDash val="solid"/>
            <a:round/>
            <a:headEnd len="med" w="med" type="none"/>
            <a:tailEnd len="med" w="med" type="stealth"/>
          </a:ln>
        </p:spPr>
      </p:cxnSp>
      <p:cxnSp>
        <p:nvCxnSpPr>
          <p:cNvPr id="3389" name="Google Shape;3389;gea8afdff9b_0_1839"/>
          <p:cNvCxnSpPr/>
          <p:nvPr/>
        </p:nvCxnSpPr>
        <p:spPr>
          <a:xfrm>
            <a:off x="3277713" y="3327200"/>
            <a:ext cx="2139900" cy="10200"/>
          </a:xfrm>
          <a:prstGeom prst="straightConnector1">
            <a:avLst/>
          </a:prstGeom>
          <a:noFill/>
          <a:ln cap="flat" cmpd="sng" w="38100">
            <a:solidFill>
              <a:schemeClr val="lt1"/>
            </a:solidFill>
            <a:prstDash val="solid"/>
            <a:round/>
            <a:headEnd len="med" w="med" type="none"/>
            <a:tailEnd len="med" w="med" type="stealth"/>
          </a:ln>
        </p:spPr>
      </p:cxnSp>
      <p:cxnSp>
        <p:nvCxnSpPr>
          <p:cNvPr id="3390" name="Google Shape;3390;gea8afdff9b_0_1839"/>
          <p:cNvCxnSpPr/>
          <p:nvPr/>
        </p:nvCxnSpPr>
        <p:spPr>
          <a:xfrm>
            <a:off x="5912650" y="3319150"/>
            <a:ext cx="2139900" cy="10200"/>
          </a:xfrm>
          <a:prstGeom prst="straightConnector1">
            <a:avLst/>
          </a:prstGeom>
          <a:noFill/>
          <a:ln cap="flat" cmpd="sng" w="38100">
            <a:solidFill>
              <a:schemeClr val="lt1"/>
            </a:solidFill>
            <a:prstDash val="solid"/>
            <a:round/>
            <a:headEnd len="med" w="med" type="none"/>
            <a:tailEnd len="med" w="med" type="stealth"/>
          </a:ln>
        </p:spPr>
      </p:cxnSp>
      <p:pic>
        <p:nvPicPr>
          <p:cNvPr id="3391" name="Google Shape;3391;gea8afdff9b_0_1839"/>
          <p:cNvPicPr preferRelativeResize="0"/>
          <p:nvPr/>
        </p:nvPicPr>
        <p:blipFill rotWithShape="1">
          <a:blip r:embed="rId3">
            <a:alphaModFix/>
          </a:blip>
          <a:srcRect b="10574" l="3947" r="58460" t="5967"/>
          <a:stretch/>
        </p:blipFill>
        <p:spPr>
          <a:xfrm>
            <a:off x="3402938" y="1376325"/>
            <a:ext cx="2338101" cy="1828325"/>
          </a:xfrm>
          <a:prstGeom prst="rect">
            <a:avLst/>
          </a:prstGeom>
          <a:noFill/>
          <a:ln>
            <a:noFill/>
          </a:ln>
        </p:spPr>
      </p:pic>
      <p:pic>
        <p:nvPicPr>
          <p:cNvPr id="3392" name="Google Shape;3392;gea8afdff9b_0_1839"/>
          <p:cNvPicPr preferRelativeResize="0"/>
          <p:nvPr/>
        </p:nvPicPr>
        <p:blipFill rotWithShape="1">
          <a:blip r:embed="rId3">
            <a:alphaModFix/>
          </a:blip>
          <a:srcRect b="10579" l="57408" r="5690" t="9093"/>
          <a:stretch/>
        </p:blipFill>
        <p:spPr>
          <a:xfrm>
            <a:off x="6074350" y="1292663"/>
            <a:ext cx="2139901" cy="1906900"/>
          </a:xfrm>
          <a:prstGeom prst="rect">
            <a:avLst/>
          </a:prstGeom>
          <a:noFill/>
          <a:ln>
            <a:noFill/>
          </a:ln>
        </p:spPr>
      </p:pic>
      <p:sp>
        <p:nvSpPr>
          <p:cNvPr id="3393" name="Google Shape;3393;gea8afdff9b_0_1839"/>
          <p:cNvSpPr txBox="1"/>
          <p:nvPr/>
        </p:nvSpPr>
        <p:spPr>
          <a:xfrm>
            <a:off x="642775" y="3596425"/>
            <a:ext cx="1948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lt1"/>
                </a:solidFill>
                <a:latin typeface="Montserrat"/>
                <a:ea typeface="Montserrat"/>
                <a:cs typeface="Montserrat"/>
                <a:sym typeface="Montserrat"/>
              </a:rPr>
              <a:t>Positive Correlation</a:t>
            </a:r>
            <a:endParaRPr b="1" sz="1600">
              <a:solidFill>
                <a:schemeClr val="lt1"/>
              </a:solidFill>
              <a:latin typeface="Montserrat"/>
              <a:ea typeface="Montserrat"/>
              <a:cs typeface="Montserrat"/>
              <a:sym typeface="Montserrat"/>
            </a:endParaRPr>
          </a:p>
        </p:txBody>
      </p:sp>
      <p:sp>
        <p:nvSpPr>
          <p:cNvPr id="3394" name="Google Shape;3394;gea8afdff9b_0_1839"/>
          <p:cNvSpPr txBox="1"/>
          <p:nvPr/>
        </p:nvSpPr>
        <p:spPr>
          <a:xfrm>
            <a:off x="3549325" y="3596425"/>
            <a:ext cx="1948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lt1"/>
                </a:solidFill>
                <a:latin typeface="Montserrat"/>
                <a:ea typeface="Montserrat"/>
                <a:cs typeface="Montserrat"/>
                <a:sym typeface="Montserrat"/>
              </a:rPr>
              <a:t>Negative Correlation</a:t>
            </a:r>
            <a:endParaRPr b="1" sz="1600">
              <a:solidFill>
                <a:schemeClr val="lt1"/>
              </a:solidFill>
              <a:latin typeface="Montserrat"/>
              <a:ea typeface="Montserrat"/>
              <a:cs typeface="Montserrat"/>
              <a:sym typeface="Montserrat"/>
            </a:endParaRPr>
          </a:p>
        </p:txBody>
      </p:sp>
      <p:sp>
        <p:nvSpPr>
          <p:cNvPr id="3395" name="Google Shape;3395;gea8afdff9b_0_1839"/>
          <p:cNvSpPr txBox="1"/>
          <p:nvPr/>
        </p:nvSpPr>
        <p:spPr>
          <a:xfrm>
            <a:off x="6089525" y="3596425"/>
            <a:ext cx="1948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lt1"/>
                </a:solidFill>
                <a:latin typeface="Montserrat"/>
                <a:ea typeface="Montserrat"/>
                <a:cs typeface="Montserrat"/>
                <a:sym typeface="Montserrat"/>
              </a:rPr>
              <a:t>No Correlation</a:t>
            </a:r>
            <a:endParaRPr b="1" sz="1600">
              <a:solidFill>
                <a:schemeClr val="lt1"/>
              </a:solidFill>
              <a:latin typeface="Montserrat"/>
              <a:ea typeface="Montserrat"/>
              <a:cs typeface="Montserrat"/>
              <a:sym typeface="Montserrat"/>
            </a:endParaRPr>
          </a:p>
        </p:txBody>
      </p:sp>
      <p:pic>
        <p:nvPicPr>
          <p:cNvPr id="3396" name="Google Shape;3396;gea8afdff9b_0_1839"/>
          <p:cNvPicPr preferRelativeResize="0"/>
          <p:nvPr/>
        </p:nvPicPr>
        <p:blipFill rotWithShape="1">
          <a:blip r:embed="rId4">
            <a:alphaModFix/>
          </a:blip>
          <a:srcRect b="20050" l="7575" r="12596" t="7955"/>
          <a:stretch/>
        </p:blipFill>
        <p:spPr>
          <a:xfrm>
            <a:off x="748325" y="1376338"/>
            <a:ext cx="2089550" cy="1828325"/>
          </a:xfrm>
          <a:prstGeom prst="rect">
            <a:avLst/>
          </a:prstGeom>
          <a:noFill/>
          <a:ln>
            <a:noFill/>
          </a:ln>
        </p:spPr>
      </p:pic>
    </p:spTree>
  </p:cSld>
  <p:clrMapOvr>
    <a:masterClrMapping/>
  </p:clrMapOvr>
</p:sld>
</file>

<file path=ppt/slides/slide4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0" name="Shape 3400"/>
        <p:cNvGrpSpPr/>
        <p:nvPr/>
      </p:nvGrpSpPr>
      <p:grpSpPr>
        <a:xfrm>
          <a:off x="0" y="0"/>
          <a:ext cx="0" cy="0"/>
          <a:chOff x="0" y="0"/>
          <a:chExt cx="0" cy="0"/>
        </a:xfrm>
      </p:grpSpPr>
      <p:sp>
        <p:nvSpPr>
          <p:cNvPr id="3401" name="Google Shape;3401;gea8afdff9b_0_1855"/>
          <p:cNvSpPr txBox="1"/>
          <p:nvPr>
            <p:ph idx="1" type="body"/>
          </p:nvPr>
        </p:nvSpPr>
        <p:spPr>
          <a:xfrm>
            <a:off x="696125" y="1185425"/>
            <a:ext cx="6376200" cy="3114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Is there a statistically significant relationship between age, and height, measured in inches?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Is there a relationship between temperature, and ice cream sales, measured by income?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Is there a relationship between job satisfaction, and income, measured in dollars?</a:t>
            </a:r>
            <a:endParaRPr sz="1800">
              <a:latin typeface="Montserrat Medium"/>
              <a:ea typeface="Montserrat Medium"/>
              <a:cs typeface="Montserrat Medium"/>
              <a:sym typeface="Montserrat Medium"/>
            </a:endParaRPr>
          </a:p>
        </p:txBody>
      </p:sp>
      <p:sp>
        <p:nvSpPr>
          <p:cNvPr id="3402" name="Google Shape;3402;gea8afdff9b_0_1855"/>
          <p:cNvSpPr txBox="1"/>
          <p:nvPr>
            <p:ph type="title"/>
          </p:nvPr>
        </p:nvSpPr>
        <p:spPr>
          <a:xfrm>
            <a:off x="411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Questions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1">
                                            <p:txEl>
                                              <p:pRg end="0" st="0"/>
                                            </p:txEl>
                                          </p:spTgt>
                                        </p:tgtEl>
                                        <p:attrNameLst>
                                          <p:attrName>style.visibility</p:attrName>
                                        </p:attrNameLst>
                                      </p:cBhvr>
                                      <p:to>
                                        <p:strVal val="visible"/>
                                      </p:to>
                                    </p:set>
                                    <p:animEffect filter="fade" transition="in">
                                      <p:cBhvr>
                                        <p:cTn dur="1000"/>
                                        <p:tgtEl>
                                          <p:spTgt spid="34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1">
                                            <p:txEl>
                                              <p:pRg end="1" st="1"/>
                                            </p:txEl>
                                          </p:spTgt>
                                        </p:tgtEl>
                                        <p:attrNameLst>
                                          <p:attrName>style.visibility</p:attrName>
                                        </p:attrNameLst>
                                      </p:cBhvr>
                                      <p:to>
                                        <p:strVal val="visible"/>
                                      </p:to>
                                    </p:set>
                                    <p:animEffect filter="fade" transition="in">
                                      <p:cBhvr>
                                        <p:cTn dur="1000"/>
                                        <p:tgtEl>
                                          <p:spTgt spid="34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1">
                                            <p:txEl>
                                              <p:pRg end="2" st="2"/>
                                            </p:txEl>
                                          </p:spTgt>
                                        </p:tgtEl>
                                        <p:attrNameLst>
                                          <p:attrName>style.visibility</p:attrName>
                                        </p:attrNameLst>
                                      </p:cBhvr>
                                      <p:to>
                                        <p:strVal val="visible"/>
                                      </p:to>
                                    </p:set>
                                    <p:animEffect filter="fade" transition="in">
                                      <p:cBhvr>
                                        <p:cTn dur="1000"/>
                                        <p:tgtEl>
                                          <p:spTgt spid="340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6" name="Shape 3406"/>
        <p:cNvGrpSpPr/>
        <p:nvPr/>
      </p:nvGrpSpPr>
      <p:grpSpPr>
        <a:xfrm>
          <a:off x="0" y="0"/>
          <a:ext cx="0" cy="0"/>
          <a:chOff x="0" y="0"/>
          <a:chExt cx="0" cy="0"/>
        </a:xfrm>
      </p:grpSpPr>
      <p:sp>
        <p:nvSpPr>
          <p:cNvPr id="3407" name="Google Shape;3407;gea8afdff9b_0_1860"/>
          <p:cNvSpPr txBox="1"/>
          <p:nvPr>
            <p:ph idx="1" type="body"/>
          </p:nvPr>
        </p:nvSpPr>
        <p:spPr>
          <a:xfrm>
            <a:off x="411875" y="1105050"/>
            <a:ext cx="66000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Normally distributed i.e., should have a bell-shaped curve.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Linearity and homoscedasticity.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Assumes a straight-line relationship between each of the two variables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Assumes that data is equally distributed about the regression line.</a:t>
            </a:r>
            <a:endParaRPr sz="1800">
              <a:latin typeface="Montserrat Medium"/>
              <a:ea typeface="Montserrat Medium"/>
              <a:cs typeface="Montserrat Medium"/>
              <a:sym typeface="Montserrat Medium"/>
            </a:endParaRPr>
          </a:p>
        </p:txBody>
      </p:sp>
      <p:sp>
        <p:nvSpPr>
          <p:cNvPr id="3408" name="Google Shape;3408;gea8afdff9b_0_1860"/>
          <p:cNvSpPr txBox="1"/>
          <p:nvPr>
            <p:ph type="title"/>
          </p:nvPr>
        </p:nvSpPr>
        <p:spPr>
          <a:xfrm>
            <a:off x="411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Assumptions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7">
                                            <p:txEl>
                                              <p:pRg end="0" st="0"/>
                                            </p:txEl>
                                          </p:spTgt>
                                        </p:tgtEl>
                                        <p:attrNameLst>
                                          <p:attrName>style.visibility</p:attrName>
                                        </p:attrNameLst>
                                      </p:cBhvr>
                                      <p:to>
                                        <p:strVal val="visible"/>
                                      </p:to>
                                    </p:set>
                                    <p:animEffect filter="fade" transition="in">
                                      <p:cBhvr>
                                        <p:cTn dur="1000"/>
                                        <p:tgtEl>
                                          <p:spTgt spid="34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7">
                                            <p:txEl>
                                              <p:pRg end="1" st="1"/>
                                            </p:txEl>
                                          </p:spTgt>
                                        </p:tgtEl>
                                        <p:attrNameLst>
                                          <p:attrName>style.visibility</p:attrName>
                                        </p:attrNameLst>
                                      </p:cBhvr>
                                      <p:to>
                                        <p:strVal val="visible"/>
                                      </p:to>
                                    </p:set>
                                    <p:animEffect filter="fade" transition="in">
                                      <p:cBhvr>
                                        <p:cTn dur="1000"/>
                                        <p:tgtEl>
                                          <p:spTgt spid="34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7">
                                            <p:txEl>
                                              <p:pRg end="2" st="2"/>
                                            </p:txEl>
                                          </p:spTgt>
                                        </p:tgtEl>
                                        <p:attrNameLst>
                                          <p:attrName>style.visibility</p:attrName>
                                        </p:attrNameLst>
                                      </p:cBhvr>
                                      <p:to>
                                        <p:strVal val="visible"/>
                                      </p:to>
                                    </p:set>
                                    <p:animEffect filter="fade" transition="in">
                                      <p:cBhvr>
                                        <p:cTn dur="1000"/>
                                        <p:tgtEl>
                                          <p:spTgt spid="34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7">
                                            <p:txEl>
                                              <p:pRg end="3" st="3"/>
                                            </p:txEl>
                                          </p:spTgt>
                                        </p:tgtEl>
                                        <p:attrNameLst>
                                          <p:attrName>style.visibility</p:attrName>
                                        </p:attrNameLst>
                                      </p:cBhvr>
                                      <p:to>
                                        <p:strVal val="visible"/>
                                      </p:to>
                                    </p:set>
                                    <p:animEffect filter="fade" transition="in">
                                      <p:cBhvr>
                                        <p:cTn dur="1000"/>
                                        <p:tgtEl>
                                          <p:spTgt spid="340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2" name="Shape 3412"/>
        <p:cNvGrpSpPr/>
        <p:nvPr/>
      </p:nvGrpSpPr>
      <p:grpSpPr>
        <a:xfrm>
          <a:off x="0" y="0"/>
          <a:ext cx="0" cy="0"/>
          <a:chOff x="0" y="0"/>
          <a:chExt cx="0" cy="0"/>
        </a:xfrm>
      </p:grpSpPr>
      <p:sp>
        <p:nvSpPr>
          <p:cNvPr id="3413" name="Google Shape;3413;gea8afdff9b_0_1865"/>
          <p:cNvSpPr txBox="1"/>
          <p:nvPr>
            <p:ph idx="1" type="body"/>
          </p:nvPr>
        </p:nvSpPr>
        <p:spPr>
          <a:xfrm>
            <a:off x="884025" y="2079500"/>
            <a:ext cx="5133600" cy="1898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r is the Pearson correlation coefficient.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x denotes the values in the first set.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y denotes the values in the second set.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 is the total number of values.</a:t>
            </a:r>
            <a:endParaRPr sz="1800">
              <a:latin typeface="Montserrat Medium"/>
              <a:ea typeface="Montserrat Medium"/>
              <a:cs typeface="Montserrat Medium"/>
              <a:sym typeface="Montserrat Medium"/>
            </a:endParaRPr>
          </a:p>
        </p:txBody>
      </p:sp>
      <p:sp>
        <p:nvSpPr>
          <p:cNvPr id="3414" name="Google Shape;3414;gea8afdff9b_0_1865"/>
          <p:cNvSpPr txBox="1"/>
          <p:nvPr>
            <p:ph type="title"/>
          </p:nvPr>
        </p:nvSpPr>
        <p:spPr>
          <a:xfrm>
            <a:off x="472150" y="475150"/>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pic>
        <p:nvPicPr>
          <p:cNvPr id="3415" name="Google Shape;3415;gea8afdff9b_0_1865"/>
          <p:cNvPicPr preferRelativeResize="0"/>
          <p:nvPr/>
        </p:nvPicPr>
        <p:blipFill>
          <a:blip r:embed="rId3">
            <a:alphaModFix/>
          </a:blip>
          <a:stretch>
            <a:fillRect/>
          </a:stretch>
        </p:blipFill>
        <p:spPr>
          <a:xfrm>
            <a:off x="1573250" y="1106775"/>
            <a:ext cx="3620175" cy="822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3">
                                            <p:txEl>
                                              <p:pRg end="0" st="0"/>
                                            </p:txEl>
                                          </p:spTgt>
                                        </p:tgtEl>
                                        <p:attrNameLst>
                                          <p:attrName>style.visibility</p:attrName>
                                        </p:attrNameLst>
                                      </p:cBhvr>
                                      <p:to>
                                        <p:strVal val="visible"/>
                                      </p:to>
                                    </p:set>
                                    <p:animEffect filter="fade" transition="in">
                                      <p:cBhvr>
                                        <p:cTn dur="1000"/>
                                        <p:tgtEl>
                                          <p:spTgt spid="34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3">
                                            <p:txEl>
                                              <p:pRg end="1" st="1"/>
                                            </p:txEl>
                                          </p:spTgt>
                                        </p:tgtEl>
                                        <p:attrNameLst>
                                          <p:attrName>style.visibility</p:attrName>
                                        </p:attrNameLst>
                                      </p:cBhvr>
                                      <p:to>
                                        <p:strVal val="visible"/>
                                      </p:to>
                                    </p:set>
                                    <p:animEffect filter="fade" transition="in">
                                      <p:cBhvr>
                                        <p:cTn dur="1000"/>
                                        <p:tgtEl>
                                          <p:spTgt spid="34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3">
                                            <p:txEl>
                                              <p:pRg end="2" st="2"/>
                                            </p:txEl>
                                          </p:spTgt>
                                        </p:tgtEl>
                                        <p:attrNameLst>
                                          <p:attrName>style.visibility</p:attrName>
                                        </p:attrNameLst>
                                      </p:cBhvr>
                                      <p:to>
                                        <p:strVal val="visible"/>
                                      </p:to>
                                    </p:set>
                                    <p:animEffect filter="fade" transition="in">
                                      <p:cBhvr>
                                        <p:cTn dur="1000"/>
                                        <p:tgtEl>
                                          <p:spTgt spid="34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3">
                                            <p:txEl>
                                              <p:pRg end="3" st="3"/>
                                            </p:txEl>
                                          </p:spTgt>
                                        </p:tgtEl>
                                        <p:attrNameLst>
                                          <p:attrName>style.visibility</p:attrName>
                                        </p:attrNameLst>
                                      </p:cBhvr>
                                      <p:to>
                                        <p:strVal val="visible"/>
                                      </p:to>
                                    </p:set>
                                    <p:animEffect filter="fade" transition="in">
                                      <p:cBhvr>
                                        <p:cTn dur="1000"/>
                                        <p:tgtEl>
                                          <p:spTgt spid="341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9" name="Shape 3419"/>
        <p:cNvGrpSpPr/>
        <p:nvPr/>
      </p:nvGrpSpPr>
      <p:grpSpPr>
        <a:xfrm>
          <a:off x="0" y="0"/>
          <a:ext cx="0" cy="0"/>
          <a:chOff x="0" y="0"/>
          <a:chExt cx="0" cy="0"/>
        </a:xfrm>
      </p:grpSpPr>
      <p:sp>
        <p:nvSpPr>
          <p:cNvPr id="3420" name="Google Shape;3420;gea8afdff9b_0_1871"/>
          <p:cNvSpPr txBox="1"/>
          <p:nvPr>
            <p:ph idx="1" type="body"/>
          </p:nvPr>
        </p:nvSpPr>
        <p:spPr>
          <a:xfrm>
            <a:off x="411875" y="1105050"/>
            <a:ext cx="5696100" cy="1017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Marks obtained by 5 students in algebra and trigonometry are given.</a:t>
            </a:r>
            <a:endParaRPr sz="1800">
              <a:latin typeface="Montserrat Medium"/>
              <a:ea typeface="Montserrat Medium"/>
              <a:cs typeface="Montserrat Medium"/>
              <a:sym typeface="Montserrat Medium"/>
            </a:endParaRPr>
          </a:p>
        </p:txBody>
      </p:sp>
      <p:sp>
        <p:nvSpPr>
          <p:cNvPr id="3421" name="Google Shape;3421;gea8afdff9b_0_1871"/>
          <p:cNvSpPr txBox="1"/>
          <p:nvPr>
            <p:ph type="title"/>
          </p:nvPr>
        </p:nvSpPr>
        <p:spPr>
          <a:xfrm>
            <a:off x="411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graphicFrame>
        <p:nvGraphicFramePr>
          <p:cNvPr id="3422" name="Google Shape;3422;gea8afdff9b_0_1871"/>
          <p:cNvGraphicFramePr/>
          <p:nvPr/>
        </p:nvGraphicFramePr>
        <p:xfrm>
          <a:off x="890750" y="2571750"/>
          <a:ext cx="3000000" cy="3000000"/>
        </p:xfrm>
        <a:graphic>
          <a:graphicData uri="http://schemas.openxmlformats.org/drawingml/2006/table">
            <a:tbl>
              <a:tblPr bandRow="1">
                <a:noFill/>
                <a:tableStyleId>{E0B3FC69-7B3F-4C09-80F2-402EF0E716B8}</a:tableStyleId>
              </a:tblPr>
              <a:tblGrid>
                <a:gridCol w="1777075"/>
                <a:gridCol w="852100"/>
                <a:gridCol w="852100"/>
                <a:gridCol w="852100"/>
                <a:gridCol w="799525"/>
                <a:gridCol w="733125"/>
              </a:tblGrid>
              <a:tr h="508850">
                <a:tc>
                  <a:txBody>
                    <a:bodyPr/>
                    <a:lstStyle/>
                    <a:p>
                      <a:pPr indent="0" lvl="0" marL="0" rtl="0" algn="ctr">
                        <a:spcBef>
                          <a:spcPts val="0"/>
                        </a:spcBef>
                        <a:spcAft>
                          <a:spcPts val="0"/>
                        </a:spcAft>
                        <a:buNone/>
                      </a:pPr>
                      <a:r>
                        <a:rPr b="1" lang="en-GB" sz="1600">
                          <a:solidFill>
                            <a:schemeClr val="lt1"/>
                          </a:solidFill>
                          <a:latin typeface="Montserrat"/>
                          <a:ea typeface="Montserrat"/>
                          <a:cs typeface="Montserrat"/>
                          <a:sym typeface="Montserrat"/>
                        </a:rPr>
                        <a:t>Algebra</a:t>
                      </a:r>
                      <a:endParaRPr b="1" sz="1600">
                        <a:solidFill>
                          <a:schemeClr val="lt1"/>
                        </a:solidFill>
                        <a:latin typeface="Montserrat"/>
                        <a:ea typeface="Montserrat"/>
                        <a:cs typeface="Montserrat"/>
                        <a:sym typeface="Montserrat"/>
                      </a:endParaRPr>
                    </a:p>
                  </a:txBody>
                  <a:tcPr marT="0" marB="0" marR="68575" marL="6857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lt1"/>
                          </a:solidFill>
                          <a:latin typeface="Montserrat"/>
                          <a:ea typeface="Montserrat"/>
                          <a:cs typeface="Montserrat"/>
                          <a:sym typeface="Montserrat"/>
                        </a:rPr>
                        <a:t>15</a:t>
                      </a:r>
                      <a:endParaRPr sz="1600">
                        <a:solidFill>
                          <a:schemeClr val="lt1"/>
                        </a:solidFill>
                        <a:latin typeface="Montserrat"/>
                        <a:ea typeface="Montserrat"/>
                        <a:cs typeface="Montserrat"/>
                        <a:sym typeface="Montserrat"/>
                      </a:endParaRPr>
                    </a:p>
                  </a:txBody>
                  <a:tcPr marT="0" marB="0" marR="68575" marL="6857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lt1"/>
                          </a:solidFill>
                          <a:latin typeface="Montserrat"/>
                          <a:ea typeface="Montserrat"/>
                          <a:cs typeface="Montserrat"/>
                          <a:sym typeface="Montserrat"/>
                        </a:rPr>
                        <a:t>16</a:t>
                      </a:r>
                      <a:endParaRPr sz="1600">
                        <a:solidFill>
                          <a:schemeClr val="lt1"/>
                        </a:solidFill>
                        <a:latin typeface="Montserrat"/>
                        <a:ea typeface="Montserrat"/>
                        <a:cs typeface="Montserrat"/>
                        <a:sym typeface="Montserrat"/>
                      </a:endParaRPr>
                    </a:p>
                  </a:txBody>
                  <a:tcPr marT="0" marB="0" marR="68575" marL="6857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lt1"/>
                          </a:solidFill>
                          <a:latin typeface="Montserrat"/>
                          <a:ea typeface="Montserrat"/>
                          <a:cs typeface="Montserrat"/>
                          <a:sym typeface="Montserrat"/>
                        </a:rPr>
                        <a:t>12</a:t>
                      </a:r>
                      <a:endParaRPr sz="1600">
                        <a:solidFill>
                          <a:schemeClr val="lt1"/>
                        </a:solidFill>
                        <a:latin typeface="Montserrat"/>
                        <a:ea typeface="Montserrat"/>
                        <a:cs typeface="Montserrat"/>
                        <a:sym typeface="Montserrat"/>
                      </a:endParaRPr>
                    </a:p>
                  </a:txBody>
                  <a:tcPr marT="0" marB="0" marR="68575" marL="6857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lt1"/>
                          </a:solidFill>
                          <a:latin typeface="Montserrat"/>
                          <a:ea typeface="Montserrat"/>
                          <a:cs typeface="Montserrat"/>
                          <a:sym typeface="Montserrat"/>
                        </a:rPr>
                        <a:t>10</a:t>
                      </a:r>
                      <a:endParaRPr sz="1600">
                        <a:solidFill>
                          <a:schemeClr val="lt1"/>
                        </a:solidFill>
                        <a:latin typeface="Montserrat"/>
                        <a:ea typeface="Montserrat"/>
                        <a:cs typeface="Montserrat"/>
                        <a:sym typeface="Montserrat"/>
                      </a:endParaRPr>
                    </a:p>
                  </a:txBody>
                  <a:tcPr marT="0" marB="0" marR="68575" marL="6857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lt1"/>
                          </a:solidFill>
                          <a:latin typeface="Montserrat"/>
                          <a:ea typeface="Montserrat"/>
                          <a:cs typeface="Montserrat"/>
                          <a:sym typeface="Montserrat"/>
                        </a:rPr>
                        <a:t>8</a:t>
                      </a:r>
                      <a:endParaRPr sz="1600">
                        <a:solidFill>
                          <a:schemeClr val="lt1"/>
                        </a:solidFill>
                        <a:latin typeface="Montserrat"/>
                        <a:ea typeface="Montserrat"/>
                        <a:cs typeface="Montserrat"/>
                        <a:sym typeface="Montserrat"/>
                      </a:endParaRPr>
                    </a:p>
                  </a:txBody>
                  <a:tcPr marT="0" marB="0" marR="68575" marL="6857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508850">
                <a:tc>
                  <a:txBody>
                    <a:bodyPr/>
                    <a:lstStyle/>
                    <a:p>
                      <a:pPr indent="0" lvl="0" marL="0" rtl="0" algn="ctr">
                        <a:spcBef>
                          <a:spcPts val="0"/>
                        </a:spcBef>
                        <a:spcAft>
                          <a:spcPts val="0"/>
                        </a:spcAft>
                        <a:buNone/>
                      </a:pPr>
                      <a:r>
                        <a:rPr b="1" lang="en-GB" sz="1600">
                          <a:solidFill>
                            <a:schemeClr val="lt1"/>
                          </a:solidFill>
                          <a:latin typeface="Montserrat"/>
                          <a:ea typeface="Montserrat"/>
                          <a:cs typeface="Montserrat"/>
                          <a:sym typeface="Montserrat"/>
                        </a:rPr>
                        <a:t>   Trigonometry</a:t>
                      </a:r>
                      <a:endParaRPr b="1" sz="1600">
                        <a:solidFill>
                          <a:schemeClr val="lt1"/>
                        </a:solidFill>
                        <a:latin typeface="Montserrat"/>
                        <a:ea typeface="Montserrat"/>
                        <a:cs typeface="Montserrat"/>
                        <a:sym typeface="Montserrat"/>
                      </a:endParaRPr>
                    </a:p>
                  </a:txBody>
                  <a:tcPr marT="0" marB="0" marR="68575" marL="6857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lt1"/>
                          </a:solidFill>
                          <a:latin typeface="Montserrat"/>
                          <a:ea typeface="Montserrat"/>
                          <a:cs typeface="Montserrat"/>
                          <a:sym typeface="Montserrat"/>
                        </a:rPr>
                        <a:t>18</a:t>
                      </a:r>
                      <a:endParaRPr sz="1600">
                        <a:solidFill>
                          <a:schemeClr val="lt1"/>
                        </a:solidFill>
                        <a:latin typeface="Montserrat"/>
                        <a:ea typeface="Montserrat"/>
                        <a:cs typeface="Montserrat"/>
                        <a:sym typeface="Montserrat"/>
                      </a:endParaRPr>
                    </a:p>
                  </a:txBody>
                  <a:tcPr marT="0" marB="0" marR="68575" marL="6857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lt1"/>
                          </a:solidFill>
                          <a:latin typeface="Montserrat"/>
                          <a:ea typeface="Montserrat"/>
                          <a:cs typeface="Montserrat"/>
                          <a:sym typeface="Montserrat"/>
                        </a:rPr>
                        <a:t>11</a:t>
                      </a:r>
                      <a:endParaRPr sz="1600">
                        <a:solidFill>
                          <a:schemeClr val="lt1"/>
                        </a:solidFill>
                        <a:latin typeface="Montserrat"/>
                        <a:ea typeface="Montserrat"/>
                        <a:cs typeface="Montserrat"/>
                        <a:sym typeface="Montserrat"/>
                      </a:endParaRPr>
                    </a:p>
                  </a:txBody>
                  <a:tcPr marT="0" marB="0" marR="68575" marL="6857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lt1"/>
                          </a:solidFill>
                          <a:latin typeface="Montserrat"/>
                          <a:ea typeface="Montserrat"/>
                          <a:cs typeface="Montserrat"/>
                          <a:sym typeface="Montserrat"/>
                        </a:rPr>
                        <a:t>10</a:t>
                      </a:r>
                      <a:endParaRPr sz="1600">
                        <a:solidFill>
                          <a:schemeClr val="lt1"/>
                        </a:solidFill>
                        <a:latin typeface="Montserrat"/>
                        <a:ea typeface="Montserrat"/>
                        <a:cs typeface="Montserrat"/>
                        <a:sym typeface="Montserrat"/>
                      </a:endParaRPr>
                    </a:p>
                  </a:txBody>
                  <a:tcPr marT="0" marB="0" marR="68575" marL="6857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lt1"/>
                          </a:solidFill>
                          <a:latin typeface="Montserrat"/>
                          <a:ea typeface="Montserrat"/>
                          <a:cs typeface="Montserrat"/>
                          <a:sym typeface="Montserrat"/>
                        </a:rPr>
                        <a:t>20</a:t>
                      </a:r>
                      <a:endParaRPr sz="1600">
                        <a:solidFill>
                          <a:schemeClr val="lt1"/>
                        </a:solidFill>
                        <a:latin typeface="Montserrat"/>
                        <a:ea typeface="Montserrat"/>
                        <a:cs typeface="Montserrat"/>
                        <a:sym typeface="Montserrat"/>
                      </a:endParaRPr>
                    </a:p>
                  </a:txBody>
                  <a:tcPr marT="0" marB="0" marR="68575" marL="6857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1600">
                          <a:solidFill>
                            <a:schemeClr val="lt1"/>
                          </a:solidFill>
                          <a:latin typeface="Montserrat"/>
                          <a:ea typeface="Montserrat"/>
                          <a:cs typeface="Montserrat"/>
                          <a:sym typeface="Montserrat"/>
                        </a:rPr>
                        <a:t>17</a:t>
                      </a:r>
                      <a:endParaRPr sz="1600">
                        <a:solidFill>
                          <a:schemeClr val="lt1"/>
                        </a:solidFill>
                        <a:latin typeface="Montserrat"/>
                        <a:ea typeface="Montserrat"/>
                        <a:cs typeface="Montserrat"/>
                        <a:sym typeface="Montserrat"/>
                      </a:endParaRPr>
                    </a:p>
                  </a:txBody>
                  <a:tcPr marT="0" marB="0" marR="68575" marL="6857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0">
                                            <p:txEl>
                                              <p:pRg end="0" st="0"/>
                                            </p:txEl>
                                          </p:spTgt>
                                        </p:tgtEl>
                                        <p:attrNameLst>
                                          <p:attrName>style.visibility</p:attrName>
                                        </p:attrNameLst>
                                      </p:cBhvr>
                                      <p:to>
                                        <p:strVal val="visible"/>
                                      </p:to>
                                    </p:set>
                                    <p:animEffect filter="fade" transition="in">
                                      <p:cBhvr>
                                        <p:cTn dur="1000"/>
                                        <p:tgtEl>
                                          <p:spTgt spid="342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6" name="Shape 3426"/>
        <p:cNvGrpSpPr/>
        <p:nvPr/>
      </p:nvGrpSpPr>
      <p:grpSpPr>
        <a:xfrm>
          <a:off x="0" y="0"/>
          <a:ext cx="0" cy="0"/>
          <a:chOff x="0" y="0"/>
          <a:chExt cx="0" cy="0"/>
        </a:xfrm>
      </p:grpSpPr>
      <p:sp>
        <p:nvSpPr>
          <p:cNvPr id="3427" name="Google Shape;3427;gea8afdff9b_0_1877"/>
          <p:cNvSpPr txBox="1"/>
          <p:nvPr>
            <p:ph idx="1" type="body"/>
          </p:nvPr>
        </p:nvSpPr>
        <p:spPr>
          <a:xfrm>
            <a:off x="512350" y="1205500"/>
            <a:ext cx="6429300" cy="2832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Consider X as Algebra and Y as Trigonometry.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Calculate the sum of X and the sum of 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Sum of X is 61 and sum of Y is 76.</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Sum of X square is 789 and sum of Y square is 1234.</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It turns out to be 902.</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 equal to minus 0.424.</a:t>
            </a:r>
            <a:endParaRPr sz="1800">
              <a:latin typeface="Montserrat Medium"/>
              <a:ea typeface="Montserrat Medium"/>
              <a:cs typeface="Montserrat Medium"/>
              <a:sym typeface="Montserrat Medium"/>
            </a:endParaRPr>
          </a:p>
        </p:txBody>
      </p:sp>
      <p:sp>
        <p:nvSpPr>
          <p:cNvPr id="3428" name="Google Shape;3428;gea8afdff9b_0_1877"/>
          <p:cNvSpPr txBox="1"/>
          <p:nvPr>
            <p:ph type="title"/>
          </p:nvPr>
        </p:nvSpPr>
        <p:spPr>
          <a:xfrm>
            <a:off x="411875" y="414875"/>
            <a:ext cx="74841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Calculating Pearson Correlation Coefficient</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7">
                                            <p:txEl>
                                              <p:pRg end="0" st="0"/>
                                            </p:txEl>
                                          </p:spTgt>
                                        </p:tgtEl>
                                        <p:attrNameLst>
                                          <p:attrName>style.visibility</p:attrName>
                                        </p:attrNameLst>
                                      </p:cBhvr>
                                      <p:to>
                                        <p:strVal val="visible"/>
                                      </p:to>
                                    </p:set>
                                    <p:animEffect filter="fade" transition="in">
                                      <p:cBhvr>
                                        <p:cTn dur="1000"/>
                                        <p:tgtEl>
                                          <p:spTgt spid="34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7">
                                            <p:txEl>
                                              <p:pRg end="1" st="1"/>
                                            </p:txEl>
                                          </p:spTgt>
                                        </p:tgtEl>
                                        <p:attrNameLst>
                                          <p:attrName>style.visibility</p:attrName>
                                        </p:attrNameLst>
                                      </p:cBhvr>
                                      <p:to>
                                        <p:strVal val="visible"/>
                                      </p:to>
                                    </p:set>
                                    <p:animEffect filter="fade" transition="in">
                                      <p:cBhvr>
                                        <p:cTn dur="1000"/>
                                        <p:tgtEl>
                                          <p:spTgt spid="34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7">
                                            <p:txEl>
                                              <p:pRg end="2" st="2"/>
                                            </p:txEl>
                                          </p:spTgt>
                                        </p:tgtEl>
                                        <p:attrNameLst>
                                          <p:attrName>style.visibility</p:attrName>
                                        </p:attrNameLst>
                                      </p:cBhvr>
                                      <p:to>
                                        <p:strVal val="visible"/>
                                      </p:to>
                                    </p:set>
                                    <p:animEffect filter="fade" transition="in">
                                      <p:cBhvr>
                                        <p:cTn dur="1000"/>
                                        <p:tgtEl>
                                          <p:spTgt spid="34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7">
                                            <p:txEl>
                                              <p:pRg end="3" st="3"/>
                                            </p:txEl>
                                          </p:spTgt>
                                        </p:tgtEl>
                                        <p:attrNameLst>
                                          <p:attrName>style.visibility</p:attrName>
                                        </p:attrNameLst>
                                      </p:cBhvr>
                                      <p:to>
                                        <p:strVal val="visible"/>
                                      </p:to>
                                    </p:set>
                                    <p:animEffect filter="fade" transition="in">
                                      <p:cBhvr>
                                        <p:cTn dur="1000"/>
                                        <p:tgtEl>
                                          <p:spTgt spid="34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7">
                                            <p:txEl>
                                              <p:pRg end="4" st="4"/>
                                            </p:txEl>
                                          </p:spTgt>
                                        </p:tgtEl>
                                        <p:attrNameLst>
                                          <p:attrName>style.visibility</p:attrName>
                                        </p:attrNameLst>
                                      </p:cBhvr>
                                      <p:to>
                                        <p:strVal val="visible"/>
                                      </p:to>
                                    </p:set>
                                    <p:animEffect filter="fade" transition="in">
                                      <p:cBhvr>
                                        <p:cTn dur="1000"/>
                                        <p:tgtEl>
                                          <p:spTgt spid="342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7">
                                            <p:txEl>
                                              <p:pRg end="5" st="5"/>
                                            </p:txEl>
                                          </p:spTgt>
                                        </p:tgtEl>
                                        <p:attrNameLst>
                                          <p:attrName>style.visibility</p:attrName>
                                        </p:attrNameLst>
                                      </p:cBhvr>
                                      <p:to>
                                        <p:strVal val="visible"/>
                                      </p:to>
                                    </p:set>
                                    <p:animEffect filter="fade" transition="in">
                                      <p:cBhvr>
                                        <p:cTn dur="1000"/>
                                        <p:tgtEl>
                                          <p:spTgt spid="342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e58ad497b5_0_17"/>
          <p:cNvSpPr txBox="1"/>
          <p:nvPr>
            <p:ph idx="1" type="body"/>
          </p:nvPr>
        </p:nvSpPr>
        <p:spPr>
          <a:xfrm>
            <a:off x="723300" y="1195475"/>
            <a:ext cx="5691900" cy="3054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The elements are being separated by commas and are enclosed within braces { }.</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For example: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Set of friends is {Suraj, Abhishek, Mayur}, a set of positive odd numbers less than 10 is {1, 3, 5, 7, 9}.</a:t>
            </a:r>
            <a:endParaRPr sz="1800">
              <a:latin typeface="Montserrat Medium"/>
              <a:ea typeface="Montserrat Medium"/>
              <a:cs typeface="Montserrat Medium"/>
              <a:sym typeface="Montserrat Medium"/>
            </a:endParaRPr>
          </a:p>
        </p:txBody>
      </p:sp>
      <p:sp>
        <p:nvSpPr>
          <p:cNvPr id="598" name="Google Shape;598;ge58ad497b5_0_17"/>
          <p:cNvSpPr txBox="1"/>
          <p:nvPr>
            <p:ph type="title"/>
          </p:nvPr>
        </p:nvSpPr>
        <p:spPr>
          <a:xfrm>
            <a:off x="499350" y="475175"/>
            <a:ext cx="5691900" cy="5898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Roaster Form</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0" st="0"/>
                                            </p:txEl>
                                          </p:spTgt>
                                        </p:tgtEl>
                                        <p:attrNameLst>
                                          <p:attrName>style.visibility</p:attrName>
                                        </p:attrNameLst>
                                      </p:cBhvr>
                                      <p:to>
                                        <p:strVal val="visible"/>
                                      </p:to>
                                    </p:set>
                                    <p:animEffect filter="fade" transition="in">
                                      <p:cBhvr>
                                        <p:cTn dur="1000"/>
                                        <p:tgtEl>
                                          <p:spTgt spid="5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1" st="1"/>
                                            </p:txEl>
                                          </p:spTgt>
                                        </p:tgtEl>
                                        <p:attrNameLst>
                                          <p:attrName>style.visibility</p:attrName>
                                        </p:attrNameLst>
                                      </p:cBhvr>
                                      <p:to>
                                        <p:strVal val="visible"/>
                                      </p:to>
                                    </p:set>
                                    <p:animEffect filter="fade" transition="in">
                                      <p:cBhvr>
                                        <p:cTn dur="1000"/>
                                        <p:tgtEl>
                                          <p:spTgt spid="5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2" st="2"/>
                                            </p:txEl>
                                          </p:spTgt>
                                        </p:tgtEl>
                                        <p:attrNameLst>
                                          <p:attrName>style.visibility</p:attrName>
                                        </p:attrNameLst>
                                      </p:cBhvr>
                                      <p:to>
                                        <p:strVal val="visible"/>
                                      </p:to>
                                    </p:set>
                                    <p:animEffect filter="fade" transition="in">
                                      <p:cBhvr>
                                        <p:cTn dur="1000"/>
                                        <p:tgtEl>
                                          <p:spTgt spid="59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2" name="Shape 3432"/>
        <p:cNvGrpSpPr/>
        <p:nvPr/>
      </p:nvGrpSpPr>
      <p:grpSpPr>
        <a:xfrm>
          <a:off x="0" y="0"/>
          <a:ext cx="0" cy="0"/>
          <a:chOff x="0" y="0"/>
          <a:chExt cx="0" cy="0"/>
        </a:xfrm>
      </p:grpSpPr>
      <p:sp>
        <p:nvSpPr>
          <p:cNvPr id="3433" name="Google Shape;3433;gecaaf092b8_0_186"/>
          <p:cNvSpPr txBox="1"/>
          <p:nvPr>
            <p:ph type="ctrTitle"/>
          </p:nvPr>
        </p:nvSpPr>
        <p:spPr>
          <a:xfrm>
            <a:off x="1426525" y="2010350"/>
            <a:ext cx="57564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C01S07L03. Kendall Rank Correlation</a:t>
            </a:r>
            <a:endParaRPr b="0" sz="2400">
              <a:latin typeface="Montserrat ExtraBold"/>
              <a:ea typeface="Montserrat ExtraBold"/>
              <a:cs typeface="Montserrat ExtraBold"/>
              <a:sym typeface="Montserrat ExtraBold"/>
            </a:endParaRPr>
          </a:p>
        </p:txBody>
      </p:sp>
    </p:spTree>
  </p:cSld>
  <p:clrMapOvr>
    <a:masterClrMapping/>
  </p:clrMapOvr>
</p:sld>
</file>

<file path=ppt/slides/slide4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7" name="Shape 3437"/>
        <p:cNvGrpSpPr/>
        <p:nvPr/>
      </p:nvGrpSpPr>
      <p:grpSpPr>
        <a:xfrm>
          <a:off x="0" y="0"/>
          <a:ext cx="0" cy="0"/>
          <a:chOff x="0" y="0"/>
          <a:chExt cx="0" cy="0"/>
        </a:xfrm>
      </p:grpSpPr>
      <p:sp>
        <p:nvSpPr>
          <p:cNvPr id="3438" name="Google Shape;3438;gecaaf092b8_0_190"/>
          <p:cNvSpPr txBox="1"/>
          <p:nvPr>
            <p:ph idx="1" type="body"/>
          </p:nvPr>
        </p:nvSpPr>
        <p:spPr>
          <a:xfrm>
            <a:off x="411875" y="1245700"/>
            <a:ext cx="58668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Bivariate analysis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Strength of association between two variables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Direction of the relationship.</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Varies between +1 and -1.</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±1 indicates a perfect degree of association.</a:t>
            </a:r>
            <a:endParaRPr sz="1800">
              <a:latin typeface="Montserrat Medium"/>
              <a:ea typeface="Montserrat Medium"/>
              <a:cs typeface="Montserrat Medium"/>
              <a:sym typeface="Montserrat Medium"/>
            </a:endParaRPr>
          </a:p>
        </p:txBody>
      </p:sp>
      <p:sp>
        <p:nvSpPr>
          <p:cNvPr id="3439" name="Google Shape;3439;gecaaf092b8_0_190"/>
          <p:cNvSpPr txBox="1"/>
          <p:nvPr>
            <p:ph type="title"/>
          </p:nvPr>
        </p:nvSpPr>
        <p:spPr>
          <a:xfrm>
            <a:off x="411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Correlation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8">
                                            <p:txEl>
                                              <p:pRg end="0" st="0"/>
                                            </p:txEl>
                                          </p:spTgt>
                                        </p:tgtEl>
                                        <p:attrNameLst>
                                          <p:attrName>style.visibility</p:attrName>
                                        </p:attrNameLst>
                                      </p:cBhvr>
                                      <p:to>
                                        <p:strVal val="visible"/>
                                      </p:to>
                                    </p:set>
                                    <p:animEffect filter="fade" transition="in">
                                      <p:cBhvr>
                                        <p:cTn dur="1000"/>
                                        <p:tgtEl>
                                          <p:spTgt spid="34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8">
                                            <p:txEl>
                                              <p:pRg end="1" st="1"/>
                                            </p:txEl>
                                          </p:spTgt>
                                        </p:tgtEl>
                                        <p:attrNameLst>
                                          <p:attrName>style.visibility</p:attrName>
                                        </p:attrNameLst>
                                      </p:cBhvr>
                                      <p:to>
                                        <p:strVal val="visible"/>
                                      </p:to>
                                    </p:set>
                                    <p:animEffect filter="fade" transition="in">
                                      <p:cBhvr>
                                        <p:cTn dur="1000"/>
                                        <p:tgtEl>
                                          <p:spTgt spid="34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8">
                                            <p:txEl>
                                              <p:pRg end="2" st="2"/>
                                            </p:txEl>
                                          </p:spTgt>
                                        </p:tgtEl>
                                        <p:attrNameLst>
                                          <p:attrName>style.visibility</p:attrName>
                                        </p:attrNameLst>
                                      </p:cBhvr>
                                      <p:to>
                                        <p:strVal val="visible"/>
                                      </p:to>
                                    </p:set>
                                    <p:animEffect filter="fade" transition="in">
                                      <p:cBhvr>
                                        <p:cTn dur="1000"/>
                                        <p:tgtEl>
                                          <p:spTgt spid="34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8">
                                            <p:txEl>
                                              <p:pRg end="3" st="3"/>
                                            </p:txEl>
                                          </p:spTgt>
                                        </p:tgtEl>
                                        <p:attrNameLst>
                                          <p:attrName>style.visibility</p:attrName>
                                        </p:attrNameLst>
                                      </p:cBhvr>
                                      <p:to>
                                        <p:strVal val="visible"/>
                                      </p:to>
                                    </p:set>
                                    <p:animEffect filter="fade" transition="in">
                                      <p:cBhvr>
                                        <p:cTn dur="1000"/>
                                        <p:tgtEl>
                                          <p:spTgt spid="34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8">
                                            <p:txEl>
                                              <p:pRg end="4" st="4"/>
                                            </p:txEl>
                                          </p:spTgt>
                                        </p:tgtEl>
                                        <p:attrNameLst>
                                          <p:attrName>style.visibility</p:attrName>
                                        </p:attrNameLst>
                                      </p:cBhvr>
                                      <p:to>
                                        <p:strVal val="visible"/>
                                      </p:to>
                                    </p:set>
                                    <p:animEffect filter="fade" transition="in">
                                      <p:cBhvr>
                                        <p:cTn dur="1000"/>
                                        <p:tgtEl>
                                          <p:spTgt spid="343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3" name="Shape 3443"/>
        <p:cNvGrpSpPr/>
        <p:nvPr/>
      </p:nvGrpSpPr>
      <p:grpSpPr>
        <a:xfrm>
          <a:off x="0" y="0"/>
          <a:ext cx="0" cy="0"/>
          <a:chOff x="0" y="0"/>
          <a:chExt cx="0" cy="0"/>
        </a:xfrm>
      </p:grpSpPr>
      <p:sp>
        <p:nvSpPr>
          <p:cNvPr id="3444" name="Google Shape;3444;gecaaf092b8_0_195"/>
          <p:cNvSpPr txBox="1"/>
          <p:nvPr>
            <p:ph idx="1" type="body"/>
          </p:nvPr>
        </p:nvSpPr>
        <p:spPr>
          <a:xfrm>
            <a:off x="411875" y="1245700"/>
            <a:ext cx="66204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Non-parametric test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Strength of dependence between two variables.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 and b</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Where each sample size is n,</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Number of pairings with a b is n(n-1)/2.</a:t>
            </a:r>
            <a:endParaRPr sz="1800">
              <a:latin typeface="Montserrat Medium"/>
              <a:ea typeface="Montserrat Medium"/>
              <a:cs typeface="Montserrat Medium"/>
              <a:sym typeface="Montserrat Medium"/>
            </a:endParaRPr>
          </a:p>
        </p:txBody>
      </p:sp>
      <p:sp>
        <p:nvSpPr>
          <p:cNvPr id="3445" name="Google Shape;3445;gecaaf092b8_0_195"/>
          <p:cNvSpPr txBox="1"/>
          <p:nvPr>
            <p:ph type="title"/>
          </p:nvPr>
        </p:nvSpPr>
        <p:spPr>
          <a:xfrm>
            <a:off x="411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Kendall Rank Correlation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4">
                                            <p:txEl>
                                              <p:pRg end="0" st="0"/>
                                            </p:txEl>
                                          </p:spTgt>
                                        </p:tgtEl>
                                        <p:attrNameLst>
                                          <p:attrName>style.visibility</p:attrName>
                                        </p:attrNameLst>
                                      </p:cBhvr>
                                      <p:to>
                                        <p:strVal val="visible"/>
                                      </p:to>
                                    </p:set>
                                    <p:animEffect filter="fade" transition="in">
                                      <p:cBhvr>
                                        <p:cTn dur="1000"/>
                                        <p:tgtEl>
                                          <p:spTgt spid="34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4">
                                            <p:txEl>
                                              <p:pRg end="1" st="1"/>
                                            </p:txEl>
                                          </p:spTgt>
                                        </p:tgtEl>
                                        <p:attrNameLst>
                                          <p:attrName>style.visibility</p:attrName>
                                        </p:attrNameLst>
                                      </p:cBhvr>
                                      <p:to>
                                        <p:strVal val="visible"/>
                                      </p:to>
                                    </p:set>
                                    <p:animEffect filter="fade" transition="in">
                                      <p:cBhvr>
                                        <p:cTn dur="1000"/>
                                        <p:tgtEl>
                                          <p:spTgt spid="34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4">
                                            <p:txEl>
                                              <p:pRg end="2" st="2"/>
                                            </p:txEl>
                                          </p:spTgt>
                                        </p:tgtEl>
                                        <p:attrNameLst>
                                          <p:attrName>style.visibility</p:attrName>
                                        </p:attrNameLst>
                                      </p:cBhvr>
                                      <p:to>
                                        <p:strVal val="visible"/>
                                      </p:to>
                                    </p:set>
                                    <p:animEffect filter="fade" transition="in">
                                      <p:cBhvr>
                                        <p:cTn dur="1000"/>
                                        <p:tgtEl>
                                          <p:spTgt spid="34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4">
                                            <p:txEl>
                                              <p:pRg end="3" st="3"/>
                                            </p:txEl>
                                          </p:spTgt>
                                        </p:tgtEl>
                                        <p:attrNameLst>
                                          <p:attrName>style.visibility</p:attrName>
                                        </p:attrNameLst>
                                      </p:cBhvr>
                                      <p:to>
                                        <p:strVal val="visible"/>
                                      </p:to>
                                    </p:set>
                                    <p:animEffect filter="fade" transition="in">
                                      <p:cBhvr>
                                        <p:cTn dur="1000"/>
                                        <p:tgtEl>
                                          <p:spTgt spid="34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4">
                                            <p:txEl>
                                              <p:pRg end="4" st="4"/>
                                            </p:txEl>
                                          </p:spTgt>
                                        </p:tgtEl>
                                        <p:attrNameLst>
                                          <p:attrName>style.visibility</p:attrName>
                                        </p:attrNameLst>
                                      </p:cBhvr>
                                      <p:to>
                                        <p:strVal val="visible"/>
                                      </p:to>
                                    </p:set>
                                    <p:animEffect filter="fade" transition="in">
                                      <p:cBhvr>
                                        <p:cTn dur="1000"/>
                                        <p:tgtEl>
                                          <p:spTgt spid="344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9" name="Shape 3449"/>
        <p:cNvGrpSpPr/>
        <p:nvPr/>
      </p:nvGrpSpPr>
      <p:grpSpPr>
        <a:xfrm>
          <a:off x="0" y="0"/>
          <a:ext cx="0" cy="0"/>
          <a:chOff x="0" y="0"/>
          <a:chExt cx="0" cy="0"/>
        </a:xfrm>
      </p:grpSpPr>
      <p:sp>
        <p:nvSpPr>
          <p:cNvPr id="3450" name="Google Shape;3450;gecaaf092b8_0_200"/>
          <p:cNvSpPr txBox="1"/>
          <p:nvPr>
            <p:ph idx="1" type="body"/>
          </p:nvPr>
        </p:nvSpPr>
        <p:spPr>
          <a:xfrm>
            <a:off x="696125" y="1201500"/>
            <a:ext cx="5866800" cy="3098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Represented by the ‘tau’ sign.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It is also known as the Kendall’s tau.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Non-parametric measure of relationships between columns of ranked data.</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i="1" lang="en-GB" sz="1800">
                <a:latin typeface="Montserrat Medium"/>
                <a:ea typeface="Montserrat Medium"/>
                <a:cs typeface="Montserrat Medium"/>
                <a:sym typeface="Montserrat Medium"/>
              </a:rPr>
              <a:t>Kendall’s Tau = (C - D)/(C + D)</a:t>
            </a:r>
            <a:endParaRPr i="1" sz="1800">
              <a:latin typeface="Montserrat Medium"/>
              <a:ea typeface="Montserrat Medium"/>
              <a:cs typeface="Montserrat Medium"/>
              <a:sym typeface="Montserrat Medium"/>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 is the number of concordant pairs.</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 is the number of Discordant pairs.</a:t>
            </a:r>
            <a:endParaRPr sz="1800">
              <a:latin typeface="Montserrat Medium"/>
              <a:ea typeface="Montserrat Medium"/>
              <a:cs typeface="Montserrat Medium"/>
              <a:sym typeface="Montserrat Medium"/>
            </a:endParaRPr>
          </a:p>
        </p:txBody>
      </p:sp>
      <p:sp>
        <p:nvSpPr>
          <p:cNvPr id="3451" name="Google Shape;3451;gecaaf092b8_0_200"/>
          <p:cNvSpPr txBox="1"/>
          <p:nvPr>
            <p:ph type="title"/>
          </p:nvPr>
        </p:nvSpPr>
        <p:spPr>
          <a:xfrm>
            <a:off x="411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0">
                                            <p:txEl>
                                              <p:pRg end="0" st="0"/>
                                            </p:txEl>
                                          </p:spTgt>
                                        </p:tgtEl>
                                        <p:attrNameLst>
                                          <p:attrName>style.visibility</p:attrName>
                                        </p:attrNameLst>
                                      </p:cBhvr>
                                      <p:to>
                                        <p:strVal val="visible"/>
                                      </p:to>
                                    </p:set>
                                    <p:animEffect filter="fade" transition="in">
                                      <p:cBhvr>
                                        <p:cTn dur="1000"/>
                                        <p:tgtEl>
                                          <p:spTgt spid="34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0">
                                            <p:txEl>
                                              <p:pRg end="1" st="1"/>
                                            </p:txEl>
                                          </p:spTgt>
                                        </p:tgtEl>
                                        <p:attrNameLst>
                                          <p:attrName>style.visibility</p:attrName>
                                        </p:attrNameLst>
                                      </p:cBhvr>
                                      <p:to>
                                        <p:strVal val="visible"/>
                                      </p:to>
                                    </p:set>
                                    <p:animEffect filter="fade" transition="in">
                                      <p:cBhvr>
                                        <p:cTn dur="1000"/>
                                        <p:tgtEl>
                                          <p:spTgt spid="34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0">
                                            <p:txEl>
                                              <p:pRg end="2" st="2"/>
                                            </p:txEl>
                                          </p:spTgt>
                                        </p:tgtEl>
                                        <p:attrNameLst>
                                          <p:attrName>style.visibility</p:attrName>
                                        </p:attrNameLst>
                                      </p:cBhvr>
                                      <p:to>
                                        <p:strVal val="visible"/>
                                      </p:to>
                                    </p:set>
                                    <p:animEffect filter="fade" transition="in">
                                      <p:cBhvr>
                                        <p:cTn dur="1000"/>
                                        <p:tgtEl>
                                          <p:spTgt spid="34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0">
                                            <p:txEl>
                                              <p:pRg end="3" st="3"/>
                                            </p:txEl>
                                          </p:spTgt>
                                        </p:tgtEl>
                                        <p:attrNameLst>
                                          <p:attrName>style.visibility</p:attrName>
                                        </p:attrNameLst>
                                      </p:cBhvr>
                                      <p:to>
                                        <p:strVal val="visible"/>
                                      </p:to>
                                    </p:set>
                                    <p:animEffect filter="fade" transition="in">
                                      <p:cBhvr>
                                        <p:cTn dur="1000"/>
                                        <p:tgtEl>
                                          <p:spTgt spid="345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0">
                                            <p:txEl>
                                              <p:pRg end="4" st="4"/>
                                            </p:txEl>
                                          </p:spTgt>
                                        </p:tgtEl>
                                        <p:attrNameLst>
                                          <p:attrName>style.visibility</p:attrName>
                                        </p:attrNameLst>
                                      </p:cBhvr>
                                      <p:to>
                                        <p:strVal val="visible"/>
                                      </p:to>
                                    </p:set>
                                    <p:animEffect filter="fade" transition="in">
                                      <p:cBhvr>
                                        <p:cTn dur="1000"/>
                                        <p:tgtEl>
                                          <p:spTgt spid="345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0">
                                            <p:txEl>
                                              <p:pRg end="5" st="5"/>
                                            </p:txEl>
                                          </p:spTgt>
                                        </p:tgtEl>
                                        <p:attrNameLst>
                                          <p:attrName>style.visibility</p:attrName>
                                        </p:attrNameLst>
                                      </p:cBhvr>
                                      <p:to>
                                        <p:strVal val="visible"/>
                                      </p:to>
                                    </p:set>
                                    <p:animEffect filter="fade" transition="in">
                                      <p:cBhvr>
                                        <p:cTn dur="1000"/>
                                        <p:tgtEl>
                                          <p:spTgt spid="345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5" name="Shape 3455"/>
        <p:cNvGrpSpPr/>
        <p:nvPr/>
      </p:nvGrpSpPr>
      <p:grpSpPr>
        <a:xfrm>
          <a:off x="0" y="0"/>
          <a:ext cx="0" cy="0"/>
          <a:chOff x="0" y="0"/>
          <a:chExt cx="0" cy="0"/>
        </a:xfrm>
      </p:grpSpPr>
      <p:sp>
        <p:nvSpPr>
          <p:cNvPr id="3456" name="Google Shape;3456;gecaaf092b8_0_205"/>
          <p:cNvSpPr txBox="1"/>
          <p:nvPr>
            <p:ph idx="1" type="body"/>
          </p:nvPr>
        </p:nvSpPr>
        <p:spPr>
          <a:xfrm>
            <a:off x="411875" y="1105050"/>
            <a:ext cx="66000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We have</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 as 61; D as 5</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Find the value of the Kendall Rank Correlation Coefficient.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Tau = (C – D)/ (C + D) = (61 - 5)/ (61 + 5) = 56/ 66 = 0.85</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 tau coefficient is 0.85.</a:t>
            </a:r>
            <a:endParaRPr sz="1800">
              <a:latin typeface="Montserrat Medium"/>
              <a:ea typeface="Montserrat Medium"/>
              <a:cs typeface="Montserrat Medium"/>
              <a:sym typeface="Montserrat Medium"/>
            </a:endParaRPr>
          </a:p>
        </p:txBody>
      </p:sp>
      <p:sp>
        <p:nvSpPr>
          <p:cNvPr id="3457" name="Google Shape;3457;gecaaf092b8_0_205"/>
          <p:cNvSpPr txBox="1"/>
          <p:nvPr>
            <p:ph type="title"/>
          </p:nvPr>
        </p:nvSpPr>
        <p:spPr>
          <a:xfrm>
            <a:off x="411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6">
                                            <p:txEl>
                                              <p:pRg end="0" st="0"/>
                                            </p:txEl>
                                          </p:spTgt>
                                        </p:tgtEl>
                                        <p:attrNameLst>
                                          <p:attrName>style.visibility</p:attrName>
                                        </p:attrNameLst>
                                      </p:cBhvr>
                                      <p:to>
                                        <p:strVal val="visible"/>
                                      </p:to>
                                    </p:set>
                                    <p:animEffect filter="fade" transition="in">
                                      <p:cBhvr>
                                        <p:cTn dur="1000"/>
                                        <p:tgtEl>
                                          <p:spTgt spid="34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6">
                                            <p:txEl>
                                              <p:pRg end="1" st="1"/>
                                            </p:txEl>
                                          </p:spTgt>
                                        </p:tgtEl>
                                        <p:attrNameLst>
                                          <p:attrName>style.visibility</p:attrName>
                                        </p:attrNameLst>
                                      </p:cBhvr>
                                      <p:to>
                                        <p:strVal val="visible"/>
                                      </p:to>
                                    </p:set>
                                    <p:animEffect filter="fade" transition="in">
                                      <p:cBhvr>
                                        <p:cTn dur="1000"/>
                                        <p:tgtEl>
                                          <p:spTgt spid="34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6">
                                            <p:txEl>
                                              <p:pRg end="2" st="2"/>
                                            </p:txEl>
                                          </p:spTgt>
                                        </p:tgtEl>
                                        <p:attrNameLst>
                                          <p:attrName>style.visibility</p:attrName>
                                        </p:attrNameLst>
                                      </p:cBhvr>
                                      <p:to>
                                        <p:strVal val="visible"/>
                                      </p:to>
                                    </p:set>
                                    <p:animEffect filter="fade" transition="in">
                                      <p:cBhvr>
                                        <p:cTn dur="1000"/>
                                        <p:tgtEl>
                                          <p:spTgt spid="34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6">
                                            <p:txEl>
                                              <p:pRg end="3" st="3"/>
                                            </p:txEl>
                                          </p:spTgt>
                                        </p:tgtEl>
                                        <p:attrNameLst>
                                          <p:attrName>style.visibility</p:attrName>
                                        </p:attrNameLst>
                                      </p:cBhvr>
                                      <p:to>
                                        <p:strVal val="visible"/>
                                      </p:to>
                                    </p:set>
                                    <p:animEffect filter="fade" transition="in">
                                      <p:cBhvr>
                                        <p:cTn dur="1000"/>
                                        <p:tgtEl>
                                          <p:spTgt spid="34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6">
                                            <p:txEl>
                                              <p:pRg end="4" st="4"/>
                                            </p:txEl>
                                          </p:spTgt>
                                        </p:tgtEl>
                                        <p:attrNameLst>
                                          <p:attrName>style.visibility</p:attrName>
                                        </p:attrNameLst>
                                      </p:cBhvr>
                                      <p:to>
                                        <p:strVal val="visible"/>
                                      </p:to>
                                    </p:set>
                                    <p:animEffect filter="fade" transition="in">
                                      <p:cBhvr>
                                        <p:cTn dur="1000"/>
                                        <p:tgtEl>
                                          <p:spTgt spid="345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1" name="Shape 3461"/>
        <p:cNvGrpSpPr/>
        <p:nvPr/>
      </p:nvGrpSpPr>
      <p:grpSpPr>
        <a:xfrm>
          <a:off x="0" y="0"/>
          <a:ext cx="0" cy="0"/>
          <a:chOff x="0" y="0"/>
          <a:chExt cx="0" cy="0"/>
        </a:xfrm>
      </p:grpSpPr>
      <p:sp>
        <p:nvSpPr>
          <p:cNvPr id="3462" name="Google Shape;3462;gecaaf092b8_0_210"/>
          <p:cNvSpPr txBox="1"/>
          <p:nvPr>
            <p:ph idx="1" type="body"/>
          </p:nvPr>
        </p:nvSpPr>
        <p:spPr>
          <a:xfrm>
            <a:off x="472150" y="1326050"/>
            <a:ext cx="6600000" cy="2169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Better statistical properties.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Observing the agreeable and non-agreeable pairs is very direct.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Similar and invariably lead to the same inferences.</a:t>
            </a:r>
            <a:endParaRPr sz="1800">
              <a:latin typeface="Montserrat Medium"/>
              <a:ea typeface="Montserrat Medium"/>
              <a:cs typeface="Montserrat Medium"/>
              <a:sym typeface="Montserrat Medium"/>
            </a:endParaRPr>
          </a:p>
        </p:txBody>
      </p:sp>
      <p:sp>
        <p:nvSpPr>
          <p:cNvPr id="3463" name="Google Shape;3463;gecaaf092b8_0_210"/>
          <p:cNvSpPr txBox="1"/>
          <p:nvPr>
            <p:ph type="title"/>
          </p:nvPr>
        </p:nvSpPr>
        <p:spPr>
          <a:xfrm>
            <a:off x="472150" y="475150"/>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Advantages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2">
                                            <p:txEl>
                                              <p:pRg end="0" st="0"/>
                                            </p:txEl>
                                          </p:spTgt>
                                        </p:tgtEl>
                                        <p:attrNameLst>
                                          <p:attrName>style.visibility</p:attrName>
                                        </p:attrNameLst>
                                      </p:cBhvr>
                                      <p:to>
                                        <p:strVal val="visible"/>
                                      </p:to>
                                    </p:set>
                                    <p:animEffect filter="fade" transition="in">
                                      <p:cBhvr>
                                        <p:cTn dur="1000"/>
                                        <p:tgtEl>
                                          <p:spTgt spid="34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2">
                                            <p:txEl>
                                              <p:pRg end="1" st="1"/>
                                            </p:txEl>
                                          </p:spTgt>
                                        </p:tgtEl>
                                        <p:attrNameLst>
                                          <p:attrName>style.visibility</p:attrName>
                                        </p:attrNameLst>
                                      </p:cBhvr>
                                      <p:to>
                                        <p:strVal val="visible"/>
                                      </p:to>
                                    </p:set>
                                    <p:animEffect filter="fade" transition="in">
                                      <p:cBhvr>
                                        <p:cTn dur="1000"/>
                                        <p:tgtEl>
                                          <p:spTgt spid="34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2">
                                            <p:txEl>
                                              <p:pRg end="2" st="2"/>
                                            </p:txEl>
                                          </p:spTgt>
                                        </p:tgtEl>
                                        <p:attrNameLst>
                                          <p:attrName>style.visibility</p:attrName>
                                        </p:attrNameLst>
                                      </p:cBhvr>
                                      <p:to>
                                        <p:strVal val="visible"/>
                                      </p:to>
                                    </p:set>
                                    <p:animEffect filter="fade" transition="in">
                                      <p:cBhvr>
                                        <p:cTn dur="1000"/>
                                        <p:tgtEl>
                                          <p:spTgt spid="346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7" name="Shape 3467"/>
        <p:cNvGrpSpPr/>
        <p:nvPr/>
      </p:nvGrpSpPr>
      <p:grpSpPr>
        <a:xfrm>
          <a:off x="0" y="0"/>
          <a:ext cx="0" cy="0"/>
          <a:chOff x="0" y="0"/>
          <a:chExt cx="0" cy="0"/>
        </a:xfrm>
      </p:grpSpPr>
      <p:sp>
        <p:nvSpPr>
          <p:cNvPr id="3468" name="Google Shape;3468;ged8f07c8ae_0_2434"/>
          <p:cNvSpPr txBox="1"/>
          <p:nvPr>
            <p:ph type="ctrTitle"/>
          </p:nvPr>
        </p:nvSpPr>
        <p:spPr>
          <a:xfrm>
            <a:off x="1426525" y="2010350"/>
            <a:ext cx="57564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C01S07L05. Point-Biserial Correlation</a:t>
            </a:r>
            <a:endParaRPr b="0" sz="2400">
              <a:latin typeface="Montserrat ExtraBold"/>
              <a:ea typeface="Montserrat ExtraBold"/>
              <a:cs typeface="Montserrat ExtraBold"/>
              <a:sym typeface="Montserrat ExtraBold"/>
            </a:endParaRPr>
          </a:p>
        </p:txBody>
      </p:sp>
    </p:spTree>
  </p:cSld>
  <p:clrMapOvr>
    <a:masterClrMapping/>
  </p:clrMapOvr>
</p:sld>
</file>

<file path=ppt/slides/slide4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2" name="Shape 3472"/>
        <p:cNvGrpSpPr/>
        <p:nvPr/>
      </p:nvGrpSpPr>
      <p:grpSpPr>
        <a:xfrm>
          <a:off x="0" y="0"/>
          <a:ext cx="0" cy="0"/>
          <a:chOff x="0" y="0"/>
          <a:chExt cx="0" cy="0"/>
        </a:xfrm>
      </p:grpSpPr>
      <p:sp>
        <p:nvSpPr>
          <p:cNvPr id="3473" name="Google Shape;3473;ged8f07c8ae_0_2438"/>
          <p:cNvSpPr txBox="1"/>
          <p:nvPr>
            <p:ph idx="1" type="body"/>
          </p:nvPr>
        </p:nvSpPr>
        <p:spPr>
          <a:xfrm>
            <a:off x="411875" y="1245700"/>
            <a:ext cx="66204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Measure the strength and direction of the association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Binary variable.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Two continuous variables.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Measured on a dichotomous scale.</a:t>
            </a:r>
            <a:endParaRPr sz="1800">
              <a:latin typeface="Montserrat Medium"/>
              <a:ea typeface="Montserrat Medium"/>
              <a:cs typeface="Montserrat Medium"/>
              <a:sym typeface="Montserrat Medium"/>
            </a:endParaRPr>
          </a:p>
        </p:txBody>
      </p:sp>
      <p:sp>
        <p:nvSpPr>
          <p:cNvPr id="3474" name="Google Shape;3474;ged8f07c8ae_0_2438"/>
          <p:cNvSpPr txBox="1"/>
          <p:nvPr>
            <p:ph type="title"/>
          </p:nvPr>
        </p:nvSpPr>
        <p:spPr>
          <a:xfrm>
            <a:off x="411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Point-Biserial Correlation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3">
                                            <p:txEl>
                                              <p:pRg end="0" st="0"/>
                                            </p:txEl>
                                          </p:spTgt>
                                        </p:tgtEl>
                                        <p:attrNameLst>
                                          <p:attrName>style.visibility</p:attrName>
                                        </p:attrNameLst>
                                      </p:cBhvr>
                                      <p:to>
                                        <p:strVal val="visible"/>
                                      </p:to>
                                    </p:set>
                                    <p:animEffect filter="fade" transition="in">
                                      <p:cBhvr>
                                        <p:cTn dur="1000"/>
                                        <p:tgtEl>
                                          <p:spTgt spid="34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3">
                                            <p:txEl>
                                              <p:pRg end="1" st="1"/>
                                            </p:txEl>
                                          </p:spTgt>
                                        </p:tgtEl>
                                        <p:attrNameLst>
                                          <p:attrName>style.visibility</p:attrName>
                                        </p:attrNameLst>
                                      </p:cBhvr>
                                      <p:to>
                                        <p:strVal val="visible"/>
                                      </p:to>
                                    </p:set>
                                    <p:animEffect filter="fade" transition="in">
                                      <p:cBhvr>
                                        <p:cTn dur="1000"/>
                                        <p:tgtEl>
                                          <p:spTgt spid="34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3">
                                            <p:txEl>
                                              <p:pRg end="2" st="2"/>
                                            </p:txEl>
                                          </p:spTgt>
                                        </p:tgtEl>
                                        <p:attrNameLst>
                                          <p:attrName>style.visibility</p:attrName>
                                        </p:attrNameLst>
                                      </p:cBhvr>
                                      <p:to>
                                        <p:strVal val="visible"/>
                                      </p:to>
                                    </p:set>
                                    <p:animEffect filter="fade" transition="in">
                                      <p:cBhvr>
                                        <p:cTn dur="1000"/>
                                        <p:tgtEl>
                                          <p:spTgt spid="34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3">
                                            <p:txEl>
                                              <p:pRg end="3" st="3"/>
                                            </p:txEl>
                                          </p:spTgt>
                                        </p:tgtEl>
                                        <p:attrNameLst>
                                          <p:attrName>style.visibility</p:attrName>
                                        </p:attrNameLst>
                                      </p:cBhvr>
                                      <p:to>
                                        <p:strVal val="visible"/>
                                      </p:to>
                                    </p:set>
                                    <p:animEffect filter="fade" transition="in">
                                      <p:cBhvr>
                                        <p:cTn dur="1000"/>
                                        <p:tgtEl>
                                          <p:spTgt spid="347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8" name="Shape 3478"/>
        <p:cNvGrpSpPr/>
        <p:nvPr/>
      </p:nvGrpSpPr>
      <p:grpSpPr>
        <a:xfrm>
          <a:off x="0" y="0"/>
          <a:ext cx="0" cy="0"/>
          <a:chOff x="0" y="0"/>
          <a:chExt cx="0" cy="0"/>
        </a:xfrm>
      </p:grpSpPr>
      <p:sp>
        <p:nvSpPr>
          <p:cNvPr id="3479" name="Google Shape;3479;ged8f07c8ae_0_2443"/>
          <p:cNvSpPr txBox="1"/>
          <p:nvPr>
            <p:ph idx="1" type="body"/>
          </p:nvPr>
        </p:nvSpPr>
        <p:spPr>
          <a:xfrm>
            <a:off x="411875" y="1105050"/>
            <a:ext cx="6188400" cy="293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Determine whether there is an association between salaries, measured in US dollars, and gender.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Determine whether there is an association between cholesterol concentration, measured in mmol/L, and smoking status.</a:t>
            </a:r>
            <a:endParaRPr sz="1800">
              <a:latin typeface="Montserrat Medium"/>
              <a:ea typeface="Montserrat Medium"/>
              <a:cs typeface="Montserrat Medium"/>
              <a:sym typeface="Montserrat Medium"/>
            </a:endParaRPr>
          </a:p>
        </p:txBody>
      </p:sp>
      <p:sp>
        <p:nvSpPr>
          <p:cNvPr id="3480" name="Google Shape;3480;ged8f07c8ae_0_2443"/>
          <p:cNvSpPr txBox="1"/>
          <p:nvPr>
            <p:ph type="title"/>
          </p:nvPr>
        </p:nvSpPr>
        <p:spPr>
          <a:xfrm>
            <a:off x="411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Point-Biserial Correlation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9">
                                            <p:txEl>
                                              <p:pRg end="0" st="0"/>
                                            </p:txEl>
                                          </p:spTgt>
                                        </p:tgtEl>
                                        <p:attrNameLst>
                                          <p:attrName>style.visibility</p:attrName>
                                        </p:attrNameLst>
                                      </p:cBhvr>
                                      <p:to>
                                        <p:strVal val="visible"/>
                                      </p:to>
                                    </p:set>
                                    <p:animEffect filter="fade" transition="in">
                                      <p:cBhvr>
                                        <p:cTn dur="1000"/>
                                        <p:tgtEl>
                                          <p:spTgt spid="34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9">
                                            <p:txEl>
                                              <p:pRg end="1" st="1"/>
                                            </p:txEl>
                                          </p:spTgt>
                                        </p:tgtEl>
                                        <p:attrNameLst>
                                          <p:attrName>style.visibility</p:attrName>
                                        </p:attrNameLst>
                                      </p:cBhvr>
                                      <p:to>
                                        <p:strVal val="visible"/>
                                      </p:to>
                                    </p:set>
                                    <p:animEffect filter="fade" transition="in">
                                      <p:cBhvr>
                                        <p:cTn dur="1000"/>
                                        <p:tgtEl>
                                          <p:spTgt spid="34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9">
                                            <p:txEl>
                                              <p:pRg end="2" st="2"/>
                                            </p:txEl>
                                          </p:spTgt>
                                        </p:tgtEl>
                                        <p:attrNameLst>
                                          <p:attrName>style.visibility</p:attrName>
                                        </p:attrNameLst>
                                      </p:cBhvr>
                                      <p:to>
                                        <p:strVal val="visible"/>
                                      </p:to>
                                    </p:set>
                                    <p:animEffect filter="fade" transition="in">
                                      <p:cBhvr>
                                        <p:cTn dur="1000"/>
                                        <p:tgtEl>
                                          <p:spTgt spid="347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4" name="Shape 3484"/>
        <p:cNvGrpSpPr/>
        <p:nvPr/>
      </p:nvGrpSpPr>
      <p:grpSpPr>
        <a:xfrm>
          <a:off x="0" y="0"/>
          <a:ext cx="0" cy="0"/>
          <a:chOff x="0" y="0"/>
          <a:chExt cx="0" cy="0"/>
        </a:xfrm>
      </p:grpSpPr>
      <p:sp>
        <p:nvSpPr>
          <p:cNvPr id="3485" name="Google Shape;3485;ged8f07c8ae_0_2448"/>
          <p:cNvSpPr txBox="1"/>
          <p:nvPr>
            <p:ph idx="1" type="body"/>
          </p:nvPr>
        </p:nvSpPr>
        <p:spPr>
          <a:xfrm>
            <a:off x="703225" y="2119700"/>
            <a:ext cx="4329900" cy="2290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M1 is the mean, i.e. 1.</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M2 is the mean, i.e. 0.</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Sn is the standard deviation.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 is the proportion of cases.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q is the proportion of cases.</a:t>
            </a:r>
            <a:endParaRPr sz="1800">
              <a:latin typeface="Montserrat Medium"/>
              <a:ea typeface="Montserrat Medium"/>
              <a:cs typeface="Montserrat Medium"/>
              <a:sym typeface="Montserrat Medium"/>
            </a:endParaRPr>
          </a:p>
        </p:txBody>
      </p:sp>
      <p:sp>
        <p:nvSpPr>
          <p:cNvPr id="3486" name="Google Shape;3486;ged8f07c8ae_0_2448"/>
          <p:cNvSpPr txBox="1"/>
          <p:nvPr>
            <p:ph type="title"/>
          </p:nvPr>
        </p:nvSpPr>
        <p:spPr>
          <a:xfrm>
            <a:off x="411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pic>
        <p:nvPicPr>
          <p:cNvPr id="3487" name="Google Shape;3487;ged8f07c8ae_0_2448"/>
          <p:cNvPicPr preferRelativeResize="0"/>
          <p:nvPr/>
        </p:nvPicPr>
        <p:blipFill>
          <a:blip r:embed="rId3">
            <a:alphaModFix/>
          </a:blip>
          <a:stretch>
            <a:fillRect/>
          </a:stretch>
        </p:blipFill>
        <p:spPr>
          <a:xfrm>
            <a:off x="2210300" y="1026475"/>
            <a:ext cx="2838450" cy="819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5">
                                            <p:txEl>
                                              <p:pRg end="0" st="0"/>
                                            </p:txEl>
                                          </p:spTgt>
                                        </p:tgtEl>
                                        <p:attrNameLst>
                                          <p:attrName>style.visibility</p:attrName>
                                        </p:attrNameLst>
                                      </p:cBhvr>
                                      <p:to>
                                        <p:strVal val="visible"/>
                                      </p:to>
                                    </p:set>
                                    <p:animEffect filter="fade" transition="in">
                                      <p:cBhvr>
                                        <p:cTn dur="1000"/>
                                        <p:tgtEl>
                                          <p:spTgt spid="34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5">
                                            <p:txEl>
                                              <p:pRg end="1" st="1"/>
                                            </p:txEl>
                                          </p:spTgt>
                                        </p:tgtEl>
                                        <p:attrNameLst>
                                          <p:attrName>style.visibility</p:attrName>
                                        </p:attrNameLst>
                                      </p:cBhvr>
                                      <p:to>
                                        <p:strVal val="visible"/>
                                      </p:to>
                                    </p:set>
                                    <p:animEffect filter="fade" transition="in">
                                      <p:cBhvr>
                                        <p:cTn dur="1000"/>
                                        <p:tgtEl>
                                          <p:spTgt spid="34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5">
                                            <p:txEl>
                                              <p:pRg end="2" st="2"/>
                                            </p:txEl>
                                          </p:spTgt>
                                        </p:tgtEl>
                                        <p:attrNameLst>
                                          <p:attrName>style.visibility</p:attrName>
                                        </p:attrNameLst>
                                      </p:cBhvr>
                                      <p:to>
                                        <p:strVal val="visible"/>
                                      </p:to>
                                    </p:set>
                                    <p:animEffect filter="fade" transition="in">
                                      <p:cBhvr>
                                        <p:cTn dur="1000"/>
                                        <p:tgtEl>
                                          <p:spTgt spid="34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5">
                                            <p:txEl>
                                              <p:pRg end="3" st="3"/>
                                            </p:txEl>
                                          </p:spTgt>
                                        </p:tgtEl>
                                        <p:attrNameLst>
                                          <p:attrName>style.visibility</p:attrName>
                                        </p:attrNameLst>
                                      </p:cBhvr>
                                      <p:to>
                                        <p:strVal val="visible"/>
                                      </p:to>
                                    </p:set>
                                    <p:animEffect filter="fade" transition="in">
                                      <p:cBhvr>
                                        <p:cTn dur="1000"/>
                                        <p:tgtEl>
                                          <p:spTgt spid="34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5">
                                            <p:txEl>
                                              <p:pRg end="4" st="4"/>
                                            </p:txEl>
                                          </p:spTgt>
                                        </p:tgtEl>
                                        <p:attrNameLst>
                                          <p:attrName>style.visibility</p:attrName>
                                        </p:attrNameLst>
                                      </p:cBhvr>
                                      <p:to>
                                        <p:strVal val="visible"/>
                                      </p:to>
                                    </p:set>
                                    <p:animEffect filter="fade" transition="in">
                                      <p:cBhvr>
                                        <p:cTn dur="1000"/>
                                        <p:tgtEl>
                                          <p:spTgt spid="348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e672268506_0_11"/>
          <p:cNvSpPr txBox="1"/>
          <p:nvPr>
            <p:ph idx="1" type="body"/>
          </p:nvPr>
        </p:nvSpPr>
        <p:spPr>
          <a:xfrm>
            <a:off x="795700" y="1454650"/>
            <a:ext cx="5432700" cy="2497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800">
                <a:latin typeface="Montserrat"/>
                <a:ea typeface="Montserrat"/>
                <a:cs typeface="Montserrat"/>
                <a:sym typeface="Montserrat"/>
              </a:rPr>
              <a:t>Probability:</a:t>
            </a:r>
            <a:r>
              <a:rPr lang="en-GB" sz="1800">
                <a:latin typeface="Montserrat Medium"/>
                <a:ea typeface="Montserrat Medium"/>
                <a:cs typeface="Montserrat Medium"/>
                <a:sym typeface="Montserrat Medium"/>
              </a:rPr>
              <a:t>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a:t>
            </a:r>
            <a:r>
              <a:rPr lang="en-GB" sz="1800">
                <a:latin typeface="Montserrat Medium"/>
                <a:ea typeface="Montserrat Medium"/>
                <a:cs typeface="Montserrat Medium"/>
                <a:sym typeface="Montserrat Medium"/>
              </a:rPr>
              <a:t>tudy of random events.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Char char="●"/>
            </a:pPr>
            <a:r>
              <a:rPr lang="en-GB" sz="1800">
                <a:latin typeface="Montserrat Medium"/>
                <a:ea typeface="Montserrat Medium"/>
                <a:cs typeface="Montserrat Medium"/>
                <a:sym typeface="Montserrat Medium"/>
              </a:rPr>
              <a:t>Analyzing games of chance, genetics, weather prediction, and a myriad of other everyday events</a:t>
            </a:r>
            <a:r>
              <a:rPr lang="en-GB" sz="1800">
                <a:latin typeface="Montserrat Medium"/>
                <a:ea typeface="Montserrat Medium"/>
                <a:cs typeface="Montserrat Medium"/>
                <a:sym typeface="Montserrat Medium"/>
              </a:rPr>
              <a:t>.</a:t>
            </a:r>
            <a:endParaRPr sz="1800">
              <a:latin typeface="Montserrat Medium"/>
              <a:ea typeface="Montserrat Medium"/>
              <a:cs typeface="Montserrat Medium"/>
              <a:sym typeface="Montserrat Medium"/>
            </a:endParaRPr>
          </a:p>
        </p:txBody>
      </p:sp>
      <p:sp>
        <p:nvSpPr>
          <p:cNvPr id="337" name="Google Shape;337;ge672268506_0_11"/>
          <p:cNvSpPr txBox="1"/>
          <p:nvPr>
            <p:ph type="title"/>
          </p:nvPr>
        </p:nvSpPr>
        <p:spPr>
          <a:xfrm>
            <a:off x="655050" y="455075"/>
            <a:ext cx="5735700" cy="5496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Statistics and Probability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0" st="0"/>
                                            </p:txEl>
                                          </p:spTgt>
                                        </p:tgtEl>
                                        <p:attrNameLst>
                                          <p:attrName>style.visibility</p:attrName>
                                        </p:attrNameLst>
                                      </p:cBhvr>
                                      <p:to>
                                        <p:strVal val="visible"/>
                                      </p:to>
                                    </p:set>
                                    <p:animEffect filter="fade" transition="in">
                                      <p:cBhvr>
                                        <p:cTn dur="1000"/>
                                        <p:tgtEl>
                                          <p:spTgt spid="3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1" st="1"/>
                                            </p:txEl>
                                          </p:spTgt>
                                        </p:tgtEl>
                                        <p:attrNameLst>
                                          <p:attrName>style.visibility</p:attrName>
                                        </p:attrNameLst>
                                      </p:cBhvr>
                                      <p:to>
                                        <p:strVal val="visible"/>
                                      </p:to>
                                    </p:set>
                                    <p:animEffect filter="fade" transition="in">
                                      <p:cBhvr>
                                        <p:cTn dur="1000"/>
                                        <p:tgtEl>
                                          <p:spTgt spid="3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2" st="2"/>
                                            </p:txEl>
                                          </p:spTgt>
                                        </p:tgtEl>
                                        <p:attrNameLst>
                                          <p:attrName>style.visibility</p:attrName>
                                        </p:attrNameLst>
                                      </p:cBhvr>
                                      <p:to>
                                        <p:strVal val="visible"/>
                                      </p:to>
                                    </p:set>
                                    <p:animEffect filter="fade" transition="in">
                                      <p:cBhvr>
                                        <p:cTn dur="1000"/>
                                        <p:tgtEl>
                                          <p:spTgt spid="33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ge58ad497b5_0_11"/>
          <p:cNvSpPr txBox="1"/>
          <p:nvPr>
            <p:ph idx="1" type="body"/>
          </p:nvPr>
        </p:nvSpPr>
        <p:spPr>
          <a:xfrm>
            <a:off x="723300" y="1356200"/>
            <a:ext cx="5555400" cy="2893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Do not list the elements.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Write the representative element using a variable followed by a vertical line or colon.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Write the general property of the same representative element.</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A={x|x∈N,5&lt;x&lt;10}</a:t>
            </a:r>
            <a:endParaRPr sz="1800">
              <a:latin typeface="Montserrat Medium"/>
              <a:ea typeface="Montserrat Medium"/>
              <a:cs typeface="Montserrat Medium"/>
              <a:sym typeface="Montserrat Medium"/>
            </a:endParaRPr>
          </a:p>
        </p:txBody>
      </p:sp>
      <p:sp>
        <p:nvSpPr>
          <p:cNvPr id="604" name="Google Shape;604;ge58ad497b5_0_11"/>
          <p:cNvSpPr txBox="1"/>
          <p:nvPr>
            <p:ph type="title"/>
          </p:nvPr>
        </p:nvSpPr>
        <p:spPr>
          <a:xfrm>
            <a:off x="499350" y="475175"/>
            <a:ext cx="5691900" cy="5898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Set Builder Form</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xEl>
                                              <p:pRg end="0" st="0"/>
                                            </p:txEl>
                                          </p:spTgt>
                                        </p:tgtEl>
                                        <p:attrNameLst>
                                          <p:attrName>style.visibility</p:attrName>
                                        </p:attrNameLst>
                                      </p:cBhvr>
                                      <p:to>
                                        <p:strVal val="visible"/>
                                      </p:to>
                                    </p:set>
                                    <p:animEffect filter="fade" transition="in">
                                      <p:cBhvr>
                                        <p:cTn dur="1000"/>
                                        <p:tgtEl>
                                          <p:spTgt spid="6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xEl>
                                              <p:pRg end="1" st="1"/>
                                            </p:txEl>
                                          </p:spTgt>
                                        </p:tgtEl>
                                        <p:attrNameLst>
                                          <p:attrName>style.visibility</p:attrName>
                                        </p:attrNameLst>
                                      </p:cBhvr>
                                      <p:to>
                                        <p:strVal val="visible"/>
                                      </p:to>
                                    </p:set>
                                    <p:animEffect filter="fade" transition="in">
                                      <p:cBhvr>
                                        <p:cTn dur="1000"/>
                                        <p:tgtEl>
                                          <p:spTgt spid="6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xEl>
                                              <p:pRg end="2" st="2"/>
                                            </p:txEl>
                                          </p:spTgt>
                                        </p:tgtEl>
                                        <p:attrNameLst>
                                          <p:attrName>style.visibility</p:attrName>
                                        </p:attrNameLst>
                                      </p:cBhvr>
                                      <p:to>
                                        <p:strVal val="visible"/>
                                      </p:to>
                                    </p:set>
                                    <p:animEffect filter="fade" transition="in">
                                      <p:cBhvr>
                                        <p:cTn dur="1000"/>
                                        <p:tgtEl>
                                          <p:spTgt spid="6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xEl>
                                              <p:pRg end="3" st="3"/>
                                            </p:txEl>
                                          </p:spTgt>
                                        </p:tgtEl>
                                        <p:attrNameLst>
                                          <p:attrName>style.visibility</p:attrName>
                                        </p:attrNameLst>
                                      </p:cBhvr>
                                      <p:to>
                                        <p:strVal val="visible"/>
                                      </p:to>
                                    </p:set>
                                    <p:animEffect filter="fade" transition="in">
                                      <p:cBhvr>
                                        <p:cTn dur="1000"/>
                                        <p:tgtEl>
                                          <p:spTgt spid="60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1" name="Shape 3491"/>
        <p:cNvGrpSpPr/>
        <p:nvPr/>
      </p:nvGrpSpPr>
      <p:grpSpPr>
        <a:xfrm>
          <a:off x="0" y="0"/>
          <a:ext cx="0" cy="0"/>
          <a:chOff x="0" y="0"/>
          <a:chExt cx="0" cy="0"/>
        </a:xfrm>
      </p:grpSpPr>
      <p:sp>
        <p:nvSpPr>
          <p:cNvPr id="3492" name="Google Shape;3492;ged6bbfe532_0_286"/>
          <p:cNvSpPr txBox="1"/>
          <p:nvPr>
            <p:ph type="ctrTitle"/>
          </p:nvPr>
        </p:nvSpPr>
        <p:spPr>
          <a:xfrm>
            <a:off x="842800" y="1950100"/>
            <a:ext cx="72504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C01S08L01. Types of Sampling</a:t>
            </a:r>
            <a:endParaRPr b="0" sz="2400">
              <a:latin typeface="Montserrat ExtraBold"/>
              <a:ea typeface="Montserrat ExtraBold"/>
              <a:cs typeface="Montserrat ExtraBold"/>
              <a:sym typeface="Montserrat ExtraBold"/>
            </a:endParaRPr>
          </a:p>
        </p:txBody>
      </p:sp>
    </p:spTree>
  </p:cSld>
  <p:clrMapOvr>
    <a:masterClrMapping/>
  </p:clrMapOvr>
</p:sld>
</file>

<file path=ppt/slides/slide5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6" name="Shape 3496"/>
        <p:cNvGrpSpPr/>
        <p:nvPr/>
      </p:nvGrpSpPr>
      <p:grpSpPr>
        <a:xfrm>
          <a:off x="0" y="0"/>
          <a:ext cx="0" cy="0"/>
          <a:chOff x="0" y="0"/>
          <a:chExt cx="0" cy="0"/>
        </a:xfrm>
      </p:grpSpPr>
      <p:sp>
        <p:nvSpPr>
          <p:cNvPr id="3497" name="Google Shape;3497;ged6bbfe532_0_290"/>
          <p:cNvSpPr txBox="1"/>
          <p:nvPr>
            <p:ph idx="1" type="body"/>
          </p:nvPr>
        </p:nvSpPr>
        <p:spPr>
          <a:xfrm>
            <a:off x="663025" y="1326050"/>
            <a:ext cx="6047700" cy="2380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To make statistical inferences about the population.</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Samples are drawn from the population.</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Sample and population means are equal.</a:t>
            </a:r>
            <a:endParaRPr sz="1800">
              <a:latin typeface="Montserrat Medium"/>
              <a:ea typeface="Montserrat Medium"/>
              <a:cs typeface="Montserrat Medium"/>
              <a:sym typeface="Montserrat Medium"/>
            </a:endParaRPr>
          </a:p>
        </p:txBody>
      </p:sp>
      <p:sp>
        <p:nvSpPr>
          <p:cNvPr id="3498" name="Google Shape;3498;ged6bbfe532_0_290"/>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7">
                                            <p:txEl>
                                              <p:pRg end="0" st="0"/>
                                            </p:txEl>
                                          </p:spTgt>
                                        </p:tgtEl>
                                        <p:attrNameLst>
                                          <p:attrName>style.visibility</p:attrName>
                                        </p:attrNameLst>
                                      </p:cBhvr>
                                      <p:to>
                                        <p:strVal val="visible"/>
                                      </p:to>
                                    </p:set>
                                    <p:animEffect filter="fade" transition="in">
                                      <p:cBhvr>
                                        <p:cTn dur="1000"/>
                                        <p:tgtEl>
                                          <p:spTgt spid="34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7">
                                            <p:txEl>
                                              <p:pRg end="1" st="1"/>
                                            </p:txEl>
                                          </p:spTgt>
                                        </p:tgtEl>
                                        <p:attrNameLst>
                                          <p:attrName>style.visibility</p:attrName>
                                        </p:attrNameLst>
                                      </p:cBhvr>
                                      <p:to>
                                        <p:strVal val="visible"/>
                                      </p:to>
                                    </p:set>
                                    <p:animEffect filter="fade" transition="in">
                                      <p:cBhvr>
                                        <p:cTn dur="1000"/>
                                        <p:tgtEl>
                                          <p:spTgt spid="34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7">
                                            <p:txEl>
                                              <p:pRg end="2" st="2"/>
                                            </p:txEl>
                                          </p:spTgt>
                                        </p:tgtEl>
                                        <p:attrNameLst>
                                          <p:attrName>style.visibility</p:attrName>
                                        </p:attrNameLst>
                                      </p:cBhvr>
                                      <p:to>
                                        <p:strVal val="visible"/>
                                      </p:to>
                                    </p:set>
                                    <p:animEffect filter="fade" transition="in">
                                      <p:cBhvr>
                                        <p:cTn dur="1000"/>
                                        <p:tgtEl>
                                          <p:spTgt spid="349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2" name="Shape 3502"/>
        <p:cNvGrpSpPr/>
        <p:nvPr/>
      </p:nvGrpSpPr>
      <p:grpSpPr>
        <a:xfrm>
          <a:off x="0" y="0"/>
          <a:ext cx="0" cy="0"/>
          <a:chOff x="0" y="0"/>
          <a:chExt cx="0" cy="0"/>
        </a:xfrm>
      </p:grpSpPr>
      <p:sp>
        <p:nvSpPr>
          <p:cNvPr id="3503" name="Google Shape;3503;ged6bbfe532_0_295"/>
          <p:cNvSpPr txBox="1"/>
          <p:nvPr>
            <p:ph idx="1" type="body"/>
          </p:nvPr>
        </p:nvSpPr>
        <p:spPr>
          <a:xfrm>
            <a:off x="474250" y="1014625"/>
            <a:ext cx="6256500" cy="3084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Includes all items and characteristics of research.</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Time-consuming and costly.</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With the help of samples.</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Depends on the type of analysis being performed</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Include simple random or systematic sampling.</a:t>
            </a:r>
            <a:endParaRPr sz="1800">
              <a:latin typeface="Montserrat Medium"/>
              <a:ea typeface="Montserrat Medium"/>
              <a:cs typeface="Montserrat Medium"/>
              <a:sym typeface="Montserrat Medium"/>
            </a:endParaRPr>
          </a:p>
        </p:txBody>
      </p:sp>
      <p:sp>
        <p:nvSpPr>
          <p:cNvPr id="3504" name="Google Shape;3504;ged6bbfe532_0_295"/>
          <p:cNvSpPr txBox="1"/>
          <p:nvPr>
            <p:ph type="title"/>
          </p:nvPr>
        </p:nvSpPr>
        <p:spPr>
          <a:xfrm>
            <a:off x="474250" y="324475"/>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Population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3">
                                            <p:txEl>
                                              <p:pRg end="0" st="0"/>
                                            </p:txEl>
                                          </p:spTgt>
                                        </p:tgtEl>
                                        <p:attrNameLst>
                                          <p:attrName>style.visibility</p:attrName>
                                        </p:attrNameLst>
                                      </p:cBhvr>
                                      <p:to>
                                        <p:strVal val="visible"/>
                                      </p:to>
                                    </p:set>
                                    <p:animEffect filter="fade" transition="in">
                                      <p:cBhvr>
                                        <p:cTn dur="1000"/>
                                        <p:tgtEl>
                                          <p:spTgt spid="35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3">
                                            <p:txEl>
                                              <p:pRg end="1" st="1"/>
                                            </p:txEl>
                                          </p:spTgt>
                                        </p:tgtEl>
                                        <p:attrNameLst>
                                          <p:attrName>style.visibility</p:attrName>
                                        </p:attrNameLst>
                                      </p:cBhvr>
                                      <p:to>
                                        <p:strVal val="visible"/>
                                      </p:to>
                                    </p:set>
                                    <p:animEffect filter="fade" transition="in">
                                      <p:cBhvr>
                                        <p:cTn dur="1000"/>
                                        <p:tgtEl>
                                          <p:spTgt spid="35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3">
                                            <p:txEl>
                                              <p:pRg end="2" st="2"/>
                                            </p:txEl>
                                          </p:spTgt>
                                        </p:tgtEl>
                                        <p:attrNameLst>
                                          <p:attrName>style.visibility</p:attrName>
                                        </p:attrNameLst>
                                      </p:cBhvr>
                                      <p:to>
                                        <p:strVal val="visible"/>
                                      </p:to>
                                    </p:set>
                                    <p:animEffect filter="fade" transition="in">
                                      <p:cBhvr>
                                        <p:cTn dur="1000"/>
                                        <p:tgtEl>
                                          <p:spTgt spid="35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3">
                                            <p:txEl>
                                              <p:pRg end="3" st="3"/>
                                            </p:txEl>
                                          </p:spTgt>
                                        </p:tgtEl>
                                        <p:attrNameLst>
                                          <p:attrName>style.visibility</p:attrName>
                                        </p:attrNameLst>
                                      </p:cBhvr>
                                      <p:to>
                                        <p:strVal val="visible"/>
                                      </p:to>
                                    </p:set>
                                    <p:animEffect filter="fade" transition="in">
                                      <p:cBhvr>
                                        <p:cTn dur="1000"/>
                                        <p:tgtEl>
                                          <p:spTgt spid="35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3">
                                            <p:txEl>
                                              <p:pRg end="4" st="4"/>
                                            </p:txEl>
                                          </p:spTgt>
                                        </p:tgtEl>
                                        <p:attrNameLst>
                                          <p:attrName>style.visibility</p:attrName>
                                        </p:attrNameLst>
                                      </p:cBhvr>
                                      <p:to>
                                        <p:strVal val="visible"/>
                                      </p:to>
                                    </p:set>
                                    <p:animEffect filter="fade" transition="in">
                                      <p:cBhvr>
                                        <p:cTn dur="1000"/>
                                        <p:tgtEl>
                                          <p:spTgt spid="350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8" name="Shape 3508"/>
        <p:cNvGrpSpPr/>
        <p:nvPr/>
      </p:nvGrpSpPr>
      <p:grpSpPr>
        <a:xfrm>
          <a:off x="0" y="0"/>
          <a:ext cx="0" cy="0"/>
          <a:chOff x="0" y="0"/>
          <a:chExt cx="0" cy="0"/>
        </a:xfrm>
      </p:grpSpPr>
      <p:sp>
        <p:nvSpPr>
          <p:cNvPr id="3509" name="Google Shape;3509;ged6bbfe532_0_300"/>
          <p:cNvSpPr txBox="1"/>
          <p:nvPr>
            <p:ph idx="1" type="body"/>
          </p:nvPr>
        </p:nvSpPr>
        <p:spPr>
          <a:xfrm>
            <a:off x="944325" y="1185425"/>
            <a:ext cx="4179300" cy="3174600"/>
          </a:xfrm>
          <a:prstGeom prst="rect">
            <a:avLst/>
          </a:prstGeom>
          <a:noFill/>
          <a:ln>
            <a:noFill/>
          </a:ln>
        </p:spPr>
        <p:txBody>
          <a:bodyPr anchorCtr="0" anchor="t" bIns="91425" lIns="91425" spcFirstLastPara="1" rIns="91425" wrap="square" tIns="91425">
            <a:noAutofit/>
          </a:bodyPr>
          <a:lstStyle/>
          <a:p>
            <a:pPr indent="0" lvl="0" marL="0" rtl="0" algn="l">
              <a:lnSpc>
                <a:spcPct val="175000"/>
              </a:lnSpc>
              <a:spcBef>
                <a:spcPts val="100"/>
              </a:spcBef>
              <a:spcAft>
                <a:spcPts val="0"/>
              </a:spcAft>
              <a:buNone/>
            </a:pPr>
            <a:r>
              <a:rPr b="1" i="1" lang="en-GB" sz="1800">
                <a:latin typeface="Montserrat"/>
                <a:ea typeface="Montserrat"/>
                <a:cs typeface="Montserrat"/>
                <a:sym typeface="Montserrat"/>
              </a:rPr>
              <a:t>Divided into two types:</a:t>
            </a:r>
            <a:endParaRPr b="1" i="1" sz="1800">
              <a:latin typeface="Montserrat"/>
              <a:ea typeface="Montserrat"/>
              <a:cs typeface="Montserrat"/>
              <a:sym typeface="Montserrat"/>
            </a:endParaRPr>
          </a:p>
          <a:p>
            <a:pPr indent="-342900" lvl="0" marL="457200" rtl="0" algn="l">
              <a:lnSpc>
                <a:spcPct val="175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Probability Sampling.</a:t>
            </a:r>
            <a:endParaRPr sz="1800">
              <a:latin typeface="Montserrat Medium"/>
              <a:ea typeface="Montserrat Medium"/>
              <a:cs typeface="Montserrat Medium"/>
              <a:sym typeface="Montserrat Medium"/>
            </a:endParaRPr>
          </a:p>
          <a:p>
            <a:pPr indent="-342900" lvl="0" marL="457200" rtl="0" algn="l">
              <a:lnSpc>
                <a:spcPct val="175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Non-Probability Sampling.</a:t>
            </a:r>
            <a:endParaRPr sz="1800">
              <a:latin typeface="Montserrat Medium"/>
              <a:ea typeface="Montserrat Medium"/>
              <a:cs typeface="Montserrat Medium"/>
              <a:sym typeface="Montserrat Medium"/>
            </a:endParaRPr>
          </a:p>
        </p:txBody>
      </p:sp>
      <p:sp>
        <p:nvSpPr>
          <p:cNvPr id="3510" name="Google Shape;3510;ged6bbfe532_0_300"/>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Types of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9">
                                            <p:txEl>
                                              <p:pRg end="0" st="0"/>
                                            </p:txEl>
                                          </p:spTgt>
                                        </p:tgtEl>
                                        <p:attrNameLst>
                                          <p:attrName>style.visibility</p:attrName>
                                        </p:attrNameLst>
                                      </p:cBhvr>
                                      <p:to>
                                        <p:strVal val="visible"/>
                                      </p:to>
                                    </p:set>
                                    <p:animEffect filter="fade" transition="in">
                                      <p:cBhvr>
                                        <p:cTn dur="1000"/>
                                        <p:tgtEl>
                                          <p:spTgt spid="35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9">
                                            <p:txEl>
                                              <p:pRg end="1" st="1"/>
                                            </p:txEl>
                                          </p:spTgt>
                                        </p:tgtEl>
                                        <p:attrNameLst>
                                          <p:attrName>style.visibility</p:attrName>
                                        </p:attrNameLst>
                                      </p:cBhvr>
                                      <p:to>
                                        <p:strVal val="visible"/>
                                      </p:to>
                                    </p:set>
                                    <p:animEffect filter="fade" transition="in">
                                      <p:cBhvr>
                                        <p:cTn dur="1000"/>
                                        <p:tgtEl>
                                          <p:spTgt spid="35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9">
                                            <p:txEl>
                                              <p:pRg end="2" st="2"/>
                                            </p:txEl>
                                          </p:spTgt>
                                        </p:tgtEl>
                                        <p:attrNameLst>
                                          <p:attrName>style.visibility</p:attrName>
                                        </p:attrNameLst>
                                      </p:cBhvr>
                                      <p:to>
                                        <p:strVal val="visible"/>
                                      </p:to>
                                    </p:set>
                                    <p:animEffect filter="fade" transition="in">
                                      <p:cBhvr>
                                        <p:cTn dur="1000"/>
                                        <p:tgtEl>
                                          <p:spTgt spid="350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4" name="Shape 3514"/>
        <p:cNvGrpSpPr/>
        <p:nvPr/>
      </p:nvGrpSpPr>
      <p:grpSpPr>
        <a:xfrm>
          <a:off x="0" y="0"/>
          <a:ext cx="0" cy="0"/>
          <a:chOff x="0" y="0"/>
          <a:chExt cx="0" cy="0"/>
        </a:xfrm>
      </p:grpSpPr>
      <p:sp>
        <p:nvSpPr>
          <p:cNvPr id="3515" name="Google Shape;3515;ged6bbfe532_0_305"/>
          <p:cNvSpPr txBox="1"/>
          <p:nvPr>
            <p:ph idx="1" type="body"/>
          </p:nvPr>
        </p:nvSpPr>
        <p:spPr>
          <a:xfrm>
            <a:off x="783575" y="1185425"/>
            <a:ext cx="4982700" cy="317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Sampling technique.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Chooses samples from a larger population.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Selected using a random selection.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Equal chance of getting selected.</a:t>
            </a:r>
            <a:endParaRPr sz="1800">
              <a:latin typeface="Montserrat Medium"/>
              <a:ea typeface="Montserrat Medium"/>
              <a:cs typeface="Montserrat Medium"/>
              <a:sym typeface="Montserrat Medium"/>
            </a:endParaRPr>
          </a:p>
        </p:txBody>
      </p:sp>
      <p:sp>
        <p:nvSpPr>
          <p:cNvPr id="3516" name="Google Shape;3516;ged6bbfe532_0_305"/>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Probability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5">
                                            <p:txEl>
                                              <p:pRg end="0" st="0"/>
                                            </p:txEl>
                                          </p:spTgt>
                                        </p:tgtEl>
                                        <p:attrNameLst>
                                          <p:attrName>style.visibility</p:attrName>
                                        </p:attrNameLst>
                                      </p:cBhvr>
                                      <p:to>
                                        <p:strVal val="visible"/>
                                      </p:to>
                                    </p:set>
                                    <p:animEffect filter="fade" transition="in">
                                      <p:cBhvr>
                                        <p:cTn dur="1000"/>
                                        <p:tgtEl>
                                          <p:spTgt spid="35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5">
                                            <p:txEl>
                                              <p:pRg end="1" st="1"/>
                                            </p:txEl>
                                          </p:spTgt>
                                        </p:tgtEl>
                                        <p:attrNameLst>
                                          <p:attrName>style.visibility</p:attrName>
                                        </p:attrNameLst>
                                      </p:cBhvr>
                                      <p:to>
                                        <p:strVal val="visible"/>
                                      </p:to>
                                    </p:set>
                                    <p:animEffect filter="fade" transition="in">
                                      <p:cBhvr>
                                        <p:cTn dur="1000"/>
                                        <p:tgtEl>
                                          <p:spTgt spid="35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5">
                                            <p:txEl>
                                              <p:pRg end="2" st="2"/>
                                            </p:txEl>
                                          </p:spTgt>
                                        </p:tgtEl>
                                        <p:attrNameLst>
                                          <p:attrName>style.visibility</p:attrName>
                                        </p:attrNameLst>
                                      </p:cBhvr>
                                      <p:to>
                                        <p:strVal val="visible"/>
                                      </p:to>
                                    </p:set>
                                    <p:animEffect filter="fade" transition="in">
                                      <p:cBhvr>
                                        <p:cTn dur="1000"/>
                                        <p:tgtEl>
                                          <p:spTgt spid="35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5">
                                            <p:txEl>
                                              <p:pRg end="3" st="3"/>
                                            </p:txEl>
                                          </p:spTgt>
                                        </p:tgtEl>
                                        <p:attrNameLst>
                                          <p:attrName>style.visibility</p:attrName>
                                        </p:attrNameLst>
                                      </p:cBhvr>
                                      <p:to>
                                        <p:strVal val="visible"/>
                                      </p:to>
                                    </p:set>
                                    <p:animEffect filter="fade" transition="in">
                                      <p:cBhvr>
                                        <p:cTn dur="1000"/>
                                        <p:tgtEl>
                                          <p:spTgt spid="351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0" name="Shape 3520"/>
        <p:cNvGrpSpPr/>
        <p:nvPr/>
      </p:nvGrpSpPr>
      <p:grpSpPr>
        <a:xfrm>
          <a:off x="0" y="0"/>
          <a:ext cx="0" cy="0"/>
          <a:chOff x="0" y="0"/>
          <a:chExt cx="0" cy="0"/>
        </a:xfrm>
      </p:grpSpPr>
      <p:sp>
        <p:nvSpPr>
          <p:cNvPr id="3521" name="Google Shape;3521;ged6bbfe532_0_310"/>
          <p:cNvSpPr txBox="1"/>
          <p:nvPr>
            <p:ph idx="1" type="body"/>
          </p:nvPr>
        </p:nvSpPr>
        <p:spPr>
          <a:xfrm>
            <a:off x="974450" y="1145225"/>
            <a:ext cx="5223900" cy="317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Every person would have odds of 1 in 100 for getting selected.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To create a sample that is representative of the population.</a:t>
            </a:r>
            <a:endParaRPr sz="1800">
              <a:latin typeface="Montserrat Medium"/>
              <a:ea typeface="Montserrat Medium"/>
              <a:cs typeface="Montserrat Medium"/>
              <a:sym typeface="Montserrat Medium"/>
            </a:endParaRPr>
          </a:p>
        </p:txBody>
      </p:sp>
      <p:sp>
        <p:nvSpPr>
          <p:cNvPr id="3522" name="Google Shape;3522;ged6bbfe532_0_310"/>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Probability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1">
                                            <p:txEl>
                                              <p:pRg end="0" st="0"/>
                                            </p:txEl>
                                          </p:spTgt>
                                        </p:tgtEl>
                                        <p:attrNameLst>
                                          <p:attrName>style.visibility</p:attrName>
                                        </p:attrNameLst>
                                      </p:cBhvr>
                                      <p:to>
                                        <p:strVal val="visible"/>
                                      </p:to>
                                    </p:set>
                                    <p:animEffect filter="fade" transition="in">
                                      <p:cBhvr>
                                        <p:cTn dur="1000"/>
                                        <p:tgtEl>
                                          <p:spTgt spid="35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1">
                                            <p:txEl>
                                              <p:pRg end="1" st="1"/>
                                            </p:txEl>
                                          </p:spTgt>
                                        </p:tgtEl>
                                        <p:attrNameLst>
                                          <p:attrName>style.visibility</p:attrName>
                                        </p:attrNameLst>
                                      </p:cBhvr>
                                      <p:to>
                                        <p:strVal val="visible"/>
                                      </p:to>
                                    </p:set>
                                    <p:animEffect filter="fade" transition="in">
                                      <p:cBhvr>
                                        <p:cTn dur="1000"/>
                                        <p:tgtEl>
                                          <p:spTgt spid="35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1">
                                            <p:txEl>
                                              <p:pRg end="2" st="2"/>
                                            </p:txEl>
                                          </p:spTgt>
                                        </p:tgtEl>
                                        <p:attrNameLst>
                                          <p:attrName>style.visibility</p:attrName>
                                        </p:attrNameLst>
                                      </p:cBhvr>
                                      <p:to>
                                        <p:strVal val="visible"/>
                                      </p:to>
                                    </p:set>
                                    <p:animEffect filter="fade" transition="in">
                                      <p:cBhvr>
                                        <p:cTn dur="1000"/>
                                        <p:tgtEl>
                                          <p:spTgt spid="352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6" name="Shape 3526"/>
        <p:cNvGrpSpPr/>
        <p:nvPr/>
      </p:nvGrpSpPr>
      <p:grpSpPr>
        <a:xfrm>
          <a:off x="0" y="0"/>
          <a:ext cx="0" cy="0"/>
          <a:chOff x="0" y="0"/>
          <a:chExt cx="0" cy="0"/>
        </a:xfrm>
      </p:grpSpPr>
      <p:sp>
        <p:nvSpPr>
          <p:cNvPr id="3527" name="Google Shape;3527;ged6bbfe532_0_315"/>
          <p:cNvSpPr txBox="1"/>
          <p:nvPr>
            <p:ph idx="1" type="body"/>
          </p:nvPr>
        </p:nvSpPr>
        <p:spPr>
          <a:xfrm>
            <a:off x="833800" y="1366250"/>
            <a:ext cx="5475000" cy="2903400"/>
          </a:xfrm>
          <a:prstGeom prst="rect">
            <a:avLst/>
          </a:prstGeom>
          <a:noFill/>
          <a:ln>
            <a:noFill/>
          </a:ln>
        </p:spPr>
        <p:txBody>
          <a:bodyPr anchorCtr="0" anchor="t" bIns="91425" lIns="91425" spcFirstLastPara="1" rIns="91425" wrap="square" tIns="91425">
            <a:noAutofit/>
          </a:bodyPr>
          <a:lstStyle/>
          <a:p>
            <a:pPr indent="-342900" lvl="0" marL="457200" rtl="0" algn="l">
              <a:lnSpc>
                <a:spcPct val="175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Time consuming and expensive.</a:t>
            </a:r>
            <a:endParaRPr sz="1800">
              <a:latin typeface="Montserrat Medium"/>
              <a:ea typeface="Montserrat Medium"/>
              <a:cs typeface="Montserrat Medium"/>
              <a:sym typeface="Montserrat Medium"/>
            </a:endParaRPr>
          </a:p>
          <a:p>
            <a:pPr indent="-342900" lvl="0" marL="457200" rtl="0" algn="l">
              <a:lnSpc>
                <a:spcPct val="175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Guarantees the sample that should be representative of the population.</a:t>
            </a:r>
            <a:endParaRPr sz="1800">
              <a:latin typeface="Montserrat Medium"/>
              <a:ea typeface="Montserrat Medium"/>
              <a:cs typeface="Montserrat Medium"/>
              <a:sym typeface="Montserrat Medium"/>
            </a:endParaRPr>
          </a:p>
        </p:txBody>
      </p:sp>
      <p:sp>
        <p:nvSpPr>
          <p:cNvPr id="3528" name="Google Shape;3528;ged6bbfe532_0_315"/>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Probability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7">
                                            <p:txEl>
                                              <p:pRg end="0" st="0"/>
                                            </p:txEl>
                                          </p:spTgt>
                                        </p:tgtEl>
                                        <p:attrNameLst>
                                          <p:attrName>style.visibility</p:attrName>
                                        </p:attrNameLst>
                                      </p:cBhvr>
                                      <p:to>
                                        <p:strVal val="visible"/>
                                      </p:to>
                                    </p:set>
                                    <p:animEffect filter="fade" transition="in">
                                      <p:cBhvr>
                                        <p:cTn dur="1000"/>
                                        <p:tgtEl>
                                          <p:spTgt spid="35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7">
                                            <p:txEl>
                                              <p:pRg end="1" st="1"/>
                                            </p:txEl>
                                          </p:spTgt>
                                        </p:tgtEl>
                                        <p:attrNameLst>
                                          <p:attrName>style.visibility</p:attrName>
                                        </p:attrNameLst>
                                      </p:cBhvr>
                                      <p:to>
                                        <p:strVal val="visible"/>
                                      </p:to>
                                    </p:set>
                                    <p:animEffect filter="fade" transition="in">
                                      <p:cBhvr>
                                        <p:cTn dur="1000"/>
                                        <p:tgtEl>
                                          <p:spTgt spid="352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2" name="Shape 3532"/>
        <p:cNvGrpSpPr/>
        <p:nvPr/>
      </p:nvGrpSpPr>
      <p:grpSpPr>
        <a:xfrm>
          <a:off x="0" y="0"/>
          <a:ext cx="0" cy="0"/>
          <a:chOff x="0" y="0"/>
          <a:chExt cx="0" cy="0"/>
        </a:xfrm>
      </p:grpSpPr>
      <p:sp>
        <p:nvSpPr>
          <p:cNvPr id="3533" name="Google Shape;3533;ged6bbfe532_0_320"/>
          <p:cNvSpPr txBox="1"/>
          <p:nvPr>
            <p:ph idx="1" type="body"/>
          </p:nvPr>
        </p:nvSpPr>
        <p:spPr>
          <a:xfrm>
            <a:off x="833825" y="1205500"/>
            <a:ext cx="4359900" cy="3174600"/>
          </a:xfrm>
          <a:prstGeom prst="rect">
            <a:avLst/>
          </a:prstGeom>
          <a:noFill/>
          <a:ln>
            <a:noFill/>
          </a:ln>
        </p:spPr>
        <p:txBody>
          <a:bodyPr anchorCtr="0" anchor="t" bIns="91425" lIns="91425" spcFirstLastPara="1" rIns="91425" wrap="square" tIns="91425">
            <a:noAutofit/>
          </a:bodyPr>
          <a:lstStyle/>
          <a:p>
            <a:pPr indent="-342900" lvl="0" marL="457200" rtl="0" algn="l">
              <a:lnSpc>
                <a:spcPct val="175000"/>
              </a:lnSpc>
              <a:spcBef>
                <a:spcPts val="100"/>
              </a:spcBef>
              <a:spcAft>
                <a:spcPts val="0"/>
              </a:spcAft>
              <a:buSzPts val="1800"/>
              <a:buFont typeface="Montserrat"/>
              <a:buChar char="●"/>
            </a:pPr>
            <a:r>
              <a:rPr b="1" i="1" lang="en-GB" sz="1800">
                <a:latin typeface="Montserrat"/>
                <a:ea typeface="Montserrat"/>
                <a:cs typeface="Montserrat"/>
                <a:sym typeface="Montserrat"/>
              </a:rPr>
              <a:t>Classified into different types:</a:t>
            </a:r>
            <a:endParaRPr b="1" i="1" sz="1800">
              <a:latin typeface="Montserrat"/>
              <a:ea typeface="Montserrat"/>
              <a:cs typeface="Montserrat"/>
              <a:sym typeface="Montserrat"/>
            </a:endParaRPr>
          </a:p>
          <a:p>
            <a:pPr indent="-342900" lvl="1" marL="914400" rtl="0" algn="l">
              <a:lnSpc>
                <a:spcPct val="175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Simple random sampling.</a:t>
            </a:r>
            <a:endParaRPr sz="1800">
              <a:latin typeface="Montserrat Medium"/>
              <a:ea typeface="Montserrat Medium"/>
              <a:cs typeface="Montserrat Medium"/>
              <a:sym typeface="Montserrat Medium"/>
            </a:endParaRPr>
          </a:p>
          <a:p>
            <a:pPr indent="-342900" lvl="1" marL="914400" rtl="0" algn="l">
              <a:lnSpc>
                <a:spcPct val="175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Systematic sampling.</a:t>
            </a:r>
            <a:endParaRPr sz="1800">
              <a:latin typeface="Montserrat Medium"/>
              <a:ea typeface="Montserrat Medium"/>
              <a:cs typeface="Montserrat Medium"/>
              <a:sym typeface="Montserrat Medium"/>
            </a:endParaRPr>
          </a:p>
          <a:p>
            <a:pPr indent="-342900" lvl="1" marL="914400" rtl="0" algn="l">
              <a:lnSpc>
                <a:spcPct val="175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Stratified sampling.</a:t>
            </a:r>
            <a:endParaRPr sz="1800">
              <a:latin typeface="Montserrat Medium"/>
              <a:ea typeface="Montserrat Medium"/>
              <a:cs typeface="Montserrat Medium"/>
              <a:sym typeface="Montserrat Medium"/>
            </a:endParaRPr>
          </a:p>
          <a:p>
            <a:pPr indent="-342900" lvl="1" marL="914400" rtl="0" algn="l">
              <a:lnSpc>
                <a:spcPct val="175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Clustered sampling.</a:t>
            </a:r>
            <a:endParaRPr sz="1800">
              <a:latin typeface="Montserrat Medium"/>
              <a:ea typeface="Montserrat Medium"/>
              <a:cs typeface="Montserrat Medium"/>
              <a:sym typeface="Montserrat Medium"/>
            </a:endParaRPr>
          </a:p>
        </p:txBody>
      </p:sp>
      <p:sp>
        <p:nvSpPr>
          <p:cNvPr id="3534" name="Google Shape;3534;ged6bbfe532_0_320"/>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Probability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3">
                                            <p:txEl>
                                              <p:pRg end="0" st="0"/>
                                            </p:txEl>
                                          </p:spTgt>
                                        </p:tgtEl>
                                        <p:attrNameLst>
                                          <p:attrName>style.visibility</p:attrName>
                                        </p:attrNameLst>
                                      </p:cBhvr>
                                      <p:to>
                                        <p:strVal val="visible"/>
                                      </p:to>
                                    </p:set>
                                    <p:animEffect filter="fade" transition="in">
                                      <p:cBhvr>
                                        <p:cTn dur="1000"/>
                                        <p:tgtEl>
                                          <p:spTgt spid="35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3">
                                            <p:txEl>
                                              <p:pRg end="1" st="1"/>
                                            </p:txEl>
                                          </p:spTgt>
                                        </p:tgtEl>
                                        <p:attrNameLst>
                                          <p:attrName>style.visibility</p:attrName>
                                        </p:attrNameLst>
                                      </p:cBhvr>
                                      <p:to>
                                        <p:strVal val="visible"/>
                                      </p:to>
                                    </p:set>
                                    <p:animEffect filter="fade" transition="in">
                                      <p:cBhvr>
                                        <p:cTn dur="1000"/>
                                        <p:tgtEl>
                                          <p:spTgt spid="35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3">
                                            <p:txEl>
                                              <p:pRg end="2" st="2"/>
                                            </p:txEl>
                                          </p:spTgt>
                                        </p:tgtEl>
                                        <p:attrNameLst>
                                          <p:attrName>style.visibility</p:attrName>
                                        </p:attrNameLst>
                                      </p:cBhvr>
                                      <p:to>
                                        <p:strVal val="visible"/>
                                      </p:to>
                                    </p:set>
                                    <p:animEffect filter="fade" transition="in">
                                      <p:cBhvr>
                                        <p:cTn dur="1000"/>
                                        <p:tgtEl>
                                          <p:spTgt spid="35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3">
                                            <p:txEl>
                                              <p:pRg end="3" st="3"/>
                                            </p:txEl>
                                          </p:spTgt>
                                        </p:tgtEl>
                                        <p:attrNameLst>
                                          <p:attrName>style.visibility</p:attrName>
                                        </p:attrNameLst>
                                      </p:cBhvr>
                                      <p:to>
                                        <p:strVal val="visible"/>
                                      </p:to>
                                    </p:set>
                                    <p:animEffect filter="fade" transition="in">
                                      <p:cBhvr>
                                        <p:cTn dur="1000"/>
                                        <p:tgtEl>
                                          <p:spTgt spid="35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3">
                                            <p:txEl>
                                              <p:pRg end="4" st="4"/>
                                            </p:txEl>
                                          </p:spTgt>
                                        </p:tgtEl>
                                        <p:attrNameLst>
                                          <p:attrName>style.visibility</p:attrName>
                                        </p:attrNameLst>
                                      </p:cBhvr>
                                      <p:to>
                                        <p:strVal val="visible"/>
                                      </p:to>
                                    </p:set>
                                    <p:animEffect filter="fade" transition="in">
                                      <p:cBhvr>
                                        <p:cTn dur="1000"/>
                                        <p:tgtEl>
                                          <p:spTgt spid="353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8" name="Shape 3538"/>
        <p:cNvGrpSpPr/>
        <p:nvPr/>
      </p:nvGrpSpPr>
      <p:grpSpPr>
        <a:xfrm>
          <a:off x="0" y="0"/>
          <a:ext cx="0" cy="0"/>
          <a:chOff x="0" y="0"/>
          <a:chExt cx="0" cy="0"/>
        </a:xfrm>
      </p:grpSpPr>
      <p:sp>
        <p:nvSpPr>
          <p:cNvPr id="3539" name="Google Shape;3539;ged6bbfe532_0_325"/>
          <p:cNvSpPr txBox="1"/>
          <p:nvPr>
            <p:ph idx="1" type="body"/>
          </p:nvPr>
        </p:nvSpPr>
        <p:spPr>
          <a:xfrm>
            <a:off x="602750" y="1095000"/>
            <a:ext cx="6610200" cy="3264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Cost-effective and time-effective.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Simple and straightforward.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Does not involve a complicated process.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Quick and saves time.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Used to analyze the data and draw conclusions.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Non-technical.</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Doesn’t require any technical knowledge.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Intricate expertise and is not at all lengthy.</a:t>
            </a:r>
            <a:endParaRPr sz="1800">
              <a:latin typeface="Montserrat Medium"/>
              <a:ea typeface="Montserrat Medium"/>
              <a:cs typeface="Montserrat Medium"/>
              <a:sym typeface="Montserrat Medium"/>
            </a:endParaRPr>
          </a:p>
        </p:txBody>
      </p:sp>
      <p:sp>
        <p:nvSpPr>
          <p:cNvPr id="3540" name="Google Shape;3540;ged6bbfe532_0_325"/>
          <p:cNvSpPr txBox="1"/>
          <p:nvPr>
            <p:ph type="title"/>
          </p:nvPr>
        </p:nvSpPr>
        <p:spPr>
          <a:xfrm>
            <a:off x="486425" y="39480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Advantages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9">
                                            <p:txEl>
                                              <p:pRg end="0" st="0"/>
                                            </p:txEl>
                                          </p:spTgt>
                                        </p:tgtEl>
                                        <p:attrNameLst>
                                          <p:attrName>style.visibility</p:attrName>
                                        </p:attrNameLst>
                                      </p:cBhvr>
                                      <p:to>
                                        <p:strVal val="visible"/>
                                      </p:to>
                                    </p:set>
                                    <p:animEffect filter="fade" transition="in">
                                      <p:cBhvr>
                                        <p:cTn dur="1000"/>
                                        <p:tgtEl>
                                          <p:spTgt spid="35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9">
                                            <p:txEl>
                                              <p:pRg end="1" st="1"/>
                                            </p:txEl>
                                          </p:spTgt>
                                        </p:tgtEl>
                                        <p:attrNameLst>
                                          <p:attrName>style.visibility</p:attrName>
                                        </p:attrNameLst>
                                      </p:cBhvr>
                                      <p:to>
                                        <p:strVal val="visible"/>
                                      </p:to>
                                    </p:set>
                                    <p:animEffect filter="fade" transition="in">
                                      <p:cBhvr>
                                        <p:cTn dur="1000"/>
                                        <p:tgtEl>
                                          <p:spTgt spid="35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9">
                                            <p:txEl>
                                              <p:pRg end="2" st="2"/>
                                            </p:txEl>
                                          </p:spTgt>
                                        </p:tgtEl>
                                        <p:attrNameLst>
                                          <p:attrName>style.visibility</p:attrName>
                                        </p:attrNameLst>
                                      </p:cBhvr>
                                      <p:to>
                                        <p:strVal val="visible"/>
                                      </p:to>
                                    </p:set>
                                    <p:animEffect filter="fade" transition="in">
                                      <p:cBhvr>
                                        <p:cTn dur="1000"/>
                                        <p:tgtEl>
                                          <p:spTgt spid="35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9">
                                            <p:txEl>
                                              <p:pRg end="3" st="3"/>
                                            </p:txEl>
                                          </p:spTgt>
                                        </p:tgtEl>
                                        <p:attrNameLst>
                                          <p:attrName>style.visibility</p:attrName>
                                        </p:attrNameLst>
                                      </p:cBhvr>
                                      <p:to>
                                        <p:strVal val="visible"/>
                                      </p:to>
                                    </p:set>
                                    <p:animEffect filter="fade" transition="in">
                                      <p:cBhvr>
                                        <p:cTn dur="1000"/>
                                        <p:tgtEl>
                                          <p:spTgt spid="35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9">
                                            <p:txEl>
                                              <p:pRg end="4" st="4"/>
                                            </p:txEl>
                                          </p:spTgt>
                                        </p:tgtEl>
                                        <p:attrNameLst>
                                          <p:attrName>style.visibility</p:attrName>
                                        </p:attrNameLst>
                                      </p:cBhvr>
                                      <p:to>
                                        <p:strVal val="visible"/>
                                      </p:to>
                                    </p:set>
                                    <p:animEffect filter="fade" transition="in">
                                      <p:cBhvr>
                                        <p:cTn dur="1000"/>
                                        <p:tgtEl>
                                          <p:spTgt spid="35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9">
                                            <p:txEl>
                                              <p:pRg end="5" st="5"/>
                                            </p:txEl>
                                          </p:spTgt>
                                        </p:tgtEl>
                                        <p:attrNameLst>
                                          <p:attrName>style.visibility</p:attrName>
                                        </p:attrNameLst>
                                      </p:cBhvr>
                                      <p:to>
                                        <p:strVal val="visible"/>
                                      </p:to>
                                    </p:set>
                                    <p:animEffect filter="fade" transition="in">
                                      <p:cBhvr>
                                        <p:cTn dur="1000"/>
                                        <p:tgtEl>
                                          <p:spTgt spid="35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9">
                                            <p:txEl>
                                              <p:pRg end="6" st="6"/>
                                            </p:txEl>
                                          </p:spTgt>
                                        </p:tgtEl>
                                        <p:attrNameLst>
                                          <p:attrName>style.visibility</p:attrName>
                                        </p:attrNameLst>
                                      </p:cBhvr>
                                      <p:to>
                                        <p:strVal val="visible"/>
                                      </p:to>
                                    </p:set>
                                    <p:animEffect filter="fade" transition="in">
                                      <p:cBhvr>
                                        <p:cTn dur="1000"/>
                                        <p:tgtEl>
                                          <p:spTgt spid="353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9">
                                            <p:txEl>
                                              <p:pRg end="7" st="7"/>
                                            </p:txEl>
                                          </p:spTgt>
                                        </p:tgtEl>
                                        <p:attrNameLst>
                                          <p:attrName>style.visibility</p:attrName>
                                        </p:attrNameLst>
                                      </p:cBhvr>
                                      <p:to>
                                        <p:strVal val="visible"/>
                                      </p:to>
                                    </p:set>
                                    <p:animEffect filter="fade" transition="in">
                                      <p:cBhvr>
                                        <p:cTn dur="1000"/>
                                        <p:tgtEl>
                                          <p:spTgt spid="353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4" name="Shape 3544"/>
        <p:cNvGrpSpPr/>
        <p:nvPr/>
      </p:nvGrpSpPr>
      <p:grpSpPr>
        <a:xfrm>
          <a:off x="0" y="0"/>
          <a:ext cx="0" cy="0"/>
          <a:chOff x="0" y="0"/>
          <a:chExt cx="0" cy="0"/>
        </a:xfrm>
      </p:grpSpPr>
      <p:sp>
        <p:nvSpPr>
          <p:cNvPr id="3545" name="Google Shape;3545;ged2c771f8b_0_26"/>
          <p:cNvSpPr txBox="1"/>
          <p:nvPr>
            <p:ph type="ctrTitle"/>
          </p:nvPr>
        </p:nvSpPr>
        <p:spPr>
          <a:xfrm>
            <a:off x="842800" y="1950100"/>
            <a:ext cx="72504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C01S08L02. Random Sampling</a:t>
            </a:r>
            <a:endParaRPr b="0" sz="2400">
              <a:latin typeface="Montserrat ExtraBold"/>
              <a:ea typeface="Montserrat ExtraBold"/>
              <a:cs typeface="Montserrat ExtraBold"/>
              <a:sym typeface="Montserrat ExtraBo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e58ad497b5_0_25"/>
          <p:cNvSpPr txBox="1"/>
          <p:nvPr>
            <p:ph idx="1" type="body"/>
          </p:nvPr>
        </p:nvSpPr>
        <p:spPr>
          <a:xfrm>
            <a:off x="723300" y="1549250"/>
            <a:ext cx="5203800" cy="2700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Symbol ∈ (epsilon) means “belongs to” and denotes membership of an element in a set.</a:t>
            </a:r>
            <a:endParaRPr sz="1800">
              <a:latin typeface="Montserrat Medium"/>
              <a:ea typeface="Montserrat Medium"/>
              <a:cs typeface="Montserrat Medium"/>
              <a:sym typeface="Montserrat Medium"/>
            </a:endParaRPr>
          </a:p>
        </p:txBody>
      </p:sp>
      <p:sp>
        <p:nvSpPr>
          <p:cNvPr id="610" name="Google Shape;610;ge58ad497b5_0_25"/>
          <p:cNvSpPr txBox="1"/>
          <p:nvPr>
            <p:ph type="title"/>
          </p:nvPr>
        </p:nvSpPr>
        <p:spPr>
          <a:xfrm>
            <a:off x="499350" y="475175"/>
            <a:ext cx="5691900" cy="5898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Set Builder Form</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0" st="0"/>
                                            </p:txEl>
                                          </p:spTgt>
                                        </p:tgtEl>
                                        <p:attrNameLst>
                                          <p:attrName>style.visibility</p:attrName>
                                        </p:attrNameLst>
                                      </p:cBhvr>
                                      <p:to>
                                        <p:strVal val="visible"/>
                                      </p:to>
                                    </p:set>
                                    <p:animEffect filter="fade" transition="in">
                                      <p:cBhvr>
                                        <p:cTn dur="1000"/>
                                        <p:tgtEl>
                                          <p:spTgt spid="60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9" name="Shape 3549"/>
        <p:cNvGrpSpPr/>
        <p:nvPr/>
      </p:nvGrpSpPr>
      <p:grpSpPr>
        <a:xfrm>
          <a:off x="0" y="0"/>
          <a:ext cx="0" cy="0"/>
          <a:chOff x="0" y="0"/>
          <a:chExt cx="0" cy="0"/>
        </a:xfrm>
      </p:grpSpPr>
      <p:sp>
        <p:nvSpPr>
          <p:cNvPr id="3550" name="Google Shape;3550;ged6bbfe532_0_330"/>
          <p:cNvSpPr txBox="1"/>
          <p:nvPr>
            <p:ph idx="1" type="body"/>
          </p:nvPr>
        </p:nvSpPr>
        <p:spPr>
          <a:xfrm>
            <a:off x="703225" y="1225600"/>
            <a:ext cx="5685900" cy="3074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Selects samples based on the subjective judgment.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Less stringent method.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Expertise of the researchers.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By observation, and researchers use it widely for qualitative research.</a:t>
            </a:r>
            <a:endParaRPr sz="1800">
              <a:latin typeface="Montserrat Medium"/>
              <a:ea typeface="Montserrat Medium"/>
              <a:cs typeface="Montserrat Medium"/>
              <a:sym typeface="Montserrat Medium"/>
            </a:endParaRPr>
          </a:p>
        </p:txBody>
      </p:sp>
      <p:sp>
        <p:nvSpPr>
          <p:cNvPr id="3551" name="Google Shape;3551;ged6bbfe532_0_330"/>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Non-Probability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0">
                                            <p:txEl>
                                              <p:pRg end="0" st="0"/>
                                            </p:txEl>
                                          </p:spTgt>
                                        </p:tgtEl>
                                        <p:attrNameLst>
                                          <p:attrName>style.visibility</p:attrName>
                                        </p:attrNameLst>
                                      </p:cBhvr>
                                      <p:to>
                                        <p:strVal val="visible"/>
                                      </p:to>
                                    </p:set>
                                    <p:animEffect filter="fade" transition="in">
                                      <p:cBhvr>
                                        <p:cTn dur="1000"/>
                                        <p:tgtEl>
                                          <p:spTgt spid="35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0">
                                            <p:txEl>
                                              <p:pRg end="1" st="1"/>
                                            </p:txEl>
                                          </p:spTgt>
                                        </p:tgtEl>
                                        <p:attrNameLst>
                                          <p:attrName>style.visibility</p:attrName>
                                        </p:attrNameLst>
                                      </p:cBhvr>
                                      <p:to>
                                        <p:strVal val="visible"/>
                                      </p:to>
                                    </p:set>
                                    <p:animEffect filter="fade" transition="in">
                                      <p:cBhvr>
                                        <p:cTn dur="1000"/>
                                        <p:tgtEl>
                                          <p:spTgt spid="35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0">
                                            <p:txEl>
                                              <p:pRg end="2" st="2"/>
                                            </p:txEl>
                                          </p:spTgt>
                                        </p:tgtEl>
                                        <p:attrNameLst>
                                          <p:attrName>style.visibility</p:attrName>
                                        </p:attrNameLst>
                                      </p:cBhvr>
                                      <p:to>
                                        <p:strVal val="visible"/>
                                      </p:to>
                                    </p:set>
                                    <p:animEffect filter="fade" transition="in">
                                      <p:cBhvr>
                                        <p:cTn dur="1000"/>
                                        <p:tgtEl>
                                          <p:spTgt spid="35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0">
                                            <p:txEl>
                                              <p:pRg end="3" st="3"/>
                                            </p:txEl>
                                          </p:spTgt>
                                        </p:tgtEl>
                                        <p:attrNameLst>
                                          <p:attrName>style.visibility</p:attrName>
                                        </p:attrNameLst>
                                      </p:cBhvr>
                                      <p:to>
                                        <p:strVal val="visible"/>
                                      </p:to>
                                    </p:set>
                                    <p:animEffect filter="fade" transition="in">
                                      <p:cBhvr>
                                        <p:cTn dur="1000"/>
                                        <p:tgtEl>
                                          <p:spTgt spid="355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5" name="Shape 3555"/>
        <p:cNvGrpSpPr/>
        <p:nvPr/>
      </p:nvGrpSpPr>
      <p:grpSpPr>
        <a:xfrm>
          <a:off x="0" y="0"/>
          <a:ext cx="0" cy="0"/>
          <a:chOff x="0" y="0"/>
          <a:chExt cx="0" cy="0"/>
        </a:xfrm>
      </p:grpSpPr>
      <p:sp>
        <p:nvSpPr>
          <p:cNvPr id="3556" name="Google Shape;3556;ged6bbfe532_0_335"/>
          <p:cNvSpPr txBox="1"/>
          <p:nvPr>
            <p:ph idx="1" type="body"/>
          </p:nvPr>
        </p:nvSpPr>
        <p:spPr>
          <a:xfrm>
            <a:off x="526600" y="1205500"/>
            <a:ext cx="6228300" cy="3074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Equal chance of participating in the study.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Chance of being selected.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Exploratory studies like a pilot survey.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Smaller sample compared to a predetermined sample size.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Draw random probability sampling.</a:t>
            </a:r>
            <a:endParaRPr sz="1800">
              <a:latin typeface="Montserrat Medium"/>
              <a:ea typeface="Montserrat Medium"/>
              <a:cs typeface="Montserrat Medium"/>
              <a:sym typeface="Montserrat Medium"/>
            </a:endParaRPr>
          </a:p>
        </p:txBody>
      </p:sp>
      <p:sp>
        <p:nvSpPr>
          <p:cNvPr id="3557" name="Google Shape;3557;ged6bbfe532_0_335"/>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Non-Probability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6">
                                            <p:txEl>
                                              <p:pRg end="0" st="0"/>
                                            </p:txEl>
                                          </p:spTgt>
                                        </p:tgtEl>
                                        <p:attrNameLst>
                                          <p:attrName>style.visibility</p:attrName>
                                        </p:attrNameLst>
                                      </p:cBhvr>
                                      <p:to>
                                        <p:strVal val="visible"/>
                                      </p:to>
                                    </p:set>
                                    <p:animEffect filter="fade" transition="in">
                                      <p:cBhvr>
                                        <p:cTn dur="1000"/>
                                        <p:tgtEl>
                                          <p:spTgt spid="35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6">
                                            <p:txEl>
                                              <p:pRg end="1" st="1"/>
                                            </p:txEl>
                                          </p:spTgt>
                                        </p:tgtEl>
                                        <p:attrNameLst>
                                          <p:attrName>style.visibility</p:attrName>
                                        </p:attrNameLst>
                                      </p:cBhvr>
                                      <p:to>
                                        <p:strVal val="visible"/>
                                      </p:to>
                                    </p:set>
                                    <p:animEffect filter="fade" transition="in">
                                      <p:cBhvr>
                                        <p:cTn dur="1000"/>
                                        <p:tgtEl>
                                          <p:spTgt spid="35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6">
                                            <p:txEl>
                                              <p:pRg end="2" st="2"/>
                                            </p:txEl>
                                          </p:spTgt>
                                        </p:tgtEl>
                                        <p:attrNameLst>
                                          <p:attrName>style.visibility</p:attrName>
                                        </p:attrNameLst>
                                      </p:cBhvr>
                                      <p:to>
                                        <p:strVal val="visible"/>
                                      </p:to>
                                    </p:set>
                                    <p:animEffect filter="fade" transition="in">
                                      <p:cBhvr>
                                        <p:cTn dur="1000"/>
                                        <p:tgtEl>
                                          <p:spTgt spid="35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6">
                                            <p:txEl>
                                              <p:pRg end="3" st="3"/>
                                            </p:txEl>
                                          </p:spTgt>
                                        </p:tgtEl>
                                        <p:attrNameLst>
                                          <p:attrName>style.visibility</p:attrName>
                                        </p:attrNameLst>
                                      </p:cBhvr>
                                      <p:to>
                                        <p:strVal val="visible"/>
                                      </p:to>
                                    </p:set>
                                    <p:animEffect filter="fade" transition="in">
                                      <p:cBhvr>
                                        <p:cTn dur="1000"/>
                                        <p:tgtEl>
                                          <p:spTgt spid="35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6">
                                            <p:txEl>
                                              <p:pRg end="4" st="4"/>
                                            </p:txEl>
                                          </p:spTgt>
                                        </p:tgtEl>
                                        <p:attrNameLst>
                                          <p:attrName>style.visibility</p:attrName>
                                        </p:attrNameLst>
                                      </p:cBhvr>
                                      <p:to>
                                        <p:strVal val="visible"/>
                                      </p:to>
                                    </p:set>
                                    <p:animEffect filter="fade" transition="in">
                                      <p:cBhvr>
                                        <p:cTn dur="1000"/>
                                        <p:tgtEl>
                                          <p:spTgt spid="355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1" name="Shape 3561"/>
        <p:cNvGrpSpPr/>
        <p:nvPr/>
      </p:nvGrpSpPr>
      <p:grpSpPr>
        <a:xfrm>
          <a:off x="0" y="0"/>
          <a:ext cx="0" cy="0"/>
          <a:chOff x="0" y="0"/>
          <a:chExt cx="0" cy="0"/>
        </a:xfrm>
      </p:grpSpPr>
      <p:sp>
        <p:nvSpPr>
          <p:cNvPr id="3562" name="Google Shape;3562;ged6bbfe532_0_340"/>
          <p:cNvSpPr txBox="1"/>
          <p:nvPr>
            <p:ph idx="1" type="body"/>
          </p:nvPr>
        </p:nvSpPr>
        <p:spPr>
          <a:xfrm>
            <a:off x="703225" y="1225600"/>
            <a:ext cx="6228300" cy="307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Studying the career goals of 500 employees.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Proportionate numbers of males and females.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Should be 250 males and 250 females.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Groups or strata using quota sampling.</a:t>
            </a:r>
            <a:endParaRPr sz="1800">
              <a:latin typeface="Montserrat Medium"/>
              <a:ea typeface="Montserrat Medium"/>
              <a:cs typeface="Montserrat Medium"/>
              <a:sym typeface="Montserrat Medium"/>
            </a:endParaRPr>
          </a:p>
        </p:txBody>
      </p:sp>
      <p:sp>
        <p:nvSpPr>
          <p:cNvPr id="3563" name="Google Shape;3563;ged6bbfe532_0_340"/>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Non-Probability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2">
                                            <p:txEl>
                                              <p:pRg end="0" st="0"/>
                                            </p:txEl>
                                          </p:spTgt>
                                        </p:tgtEl>
                                        <p:attrNameLst>
                                          <p:attrName>style.visibility</p:attrName>
                                        </p:attrNameLst>
                                      </p:cBhvr>
                                      <p:to>
                                        <p:strVal val="visible"/>
                                      </p:to>
                                    </p:set>
                                    <p:animEffect filter="fade" transition="in">
                                      <p:cBhvr>
                                        <p:cTn dur="1000"/>
                                        <p:tgtEl>
                                          <p:spTgt spid="35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2">
                                            <p:txEl>
                                              <p:pRg end="1" st="1"/>
                                            </p:txEl>
                                          </p:spTgt>
                                        </p:tgtEl>
                                        <p:attrNameLst>
                                          <p:attrName>style.visibility</p:attrName>
                                        </p:attrNameLst>
                                      </p:cBhvr>
                                      <p:to>
                                        <p:strVal val="visible"/>
                                      </p:to>
                                    </p:set>
                                    <p:animEffect filter="fade" transition="in">
                                      <p:cBhvr>
                                        <p:cTn dur="1000"/>
                                        <p:tgtEl>
                                          <p:spTgt spid="35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2">
                                            <p:txEl>
                                              <p:pRg end="2" st="2"/>
                                            </p:txEl>
                                          </p:spTgt>
                                        </p:tgtEl>
                                        <p:attrNameLst>
                                          <p:attrName>style.visibility</p:attrName>
                                        </p:attrNameLst>
                                      </p:cBhvr>
                                      <p:to>
                                        <p:strVal val="visible"/>
                                      </p:to>
                                    </p:set>
                                    <p:animEffect filter="fade" transition="in">
                                      <p:cBhvr>
                                        <p:cTn dur="1000"/>
                                        <p:tgtEl>
                                          <p:spTgt spid="35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2">
                                            <p:txEl>
                                              <p:pRg end="3" st="3"/>
                                            </p:txEl>
                                          </p:spTgt>
                                        </p:tgtEl>
                                        <p:attrNameLst>
                                          <p:attrName>style.visibility</p:attrName>
                                        </p:attrNameLst>
                                      </p:cBhvr>
                                      <p:to>
                                        <p:strVal val="visible"/>
                                      </p:to>
                                    </p:set>
                                    <p:animEffect filter="fade" transition="in">
                                      <p:cBhvr>
                                        <p:cTn dur="1000"/>
                                        <p:tgtEl>
                                          <p:spTgt spid="35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2">
                                            <p:txEl>
                                              <p:pRg end="4" st="4"/>
                                            </p:txEl>
                                          </p:spTgt>
                                        </p:tgtEl>
                                        <p:attrNameLst>
                                          <p:attrName>style.visibility</p:attrName>
                                        </p:attrNameLst>
                                      </p:cBhvr>
                                      <p:to>
                                        <p:strVal val="visible"/>
                                      </p:to>
                                    </p:set>
                                    <p:animEffect filter="fade" transition="in">
                                      <p:cBhvr>
                                        <p:cTn dur="1000"/>
                                        <p:tgtEl>
                                          <p:spTgt spid="356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7" name="Shape 3567"/>
        <p:cNvGrpSpPr/>
        <p:nvPr/>
      </p:nvGrpSpPr>
      <p:grpSpPr>
        <a:xfrm>
          <a:off x="0" y="0"/>
          <a:ext cx="0" cy="0"/>
          <a:chOff x="0" y="0"/>
          <a:chExt cx="0" cy="0"/>
        </a:xfrm>
      </p:grpSpPr>
      <p:sp>
        <p:nvSpPr>
          <p:cNvPr id="3568" name="Google Shape;3568;ged6bbfe532_0_345"/>
          <p:cNvSpPr txBox="1"/>
          <p:nvPr>
            <p:ph idx="1" type="body"/>
          </p:nvPr>
        </p:nvSpPr>
        <p:spPr>
          <a:xfrm>
            <a:off x="703225" y="1225600"/>
            <a:ext cx="6228300" cy="3074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a:buChar char="●"/>
            </a:pPr>
            <a:r>
              <a:rPr b="1" i="1" lang="en-GB" sz="1800">
                <a:latin typeface="Montserrat"/>
                <a:ea typeface="Montserrat"/>
                <a:cs typeface="Montserrat"/>
                <a:sym typeface="Montserrat"/>
              </a:rPr>
              <a:t>Classified into different types:</a:t>
            </a:r>
            <a:endParaRPr b="1" i="1" sz="1800">
              <a:latin typeface="Montserrat"/>
              <a:ea typeface="Montserrat"/>
              <a:cs typeface="Montserrat"/>
              <a:sym typeface="Montserrat"/>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Convenience sampling.</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Consecutive sampling.</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Judgmental sampling.</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Quota sampling.</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Snowball sampling.</a:t>
            </a:r>
            <a:endParaRPr sz="1800">
              <a:latin typeface="Montserrat Medium"/>
              <a:ea typeface="Montserrat Medium"/>
              <a:cs typeface="Montserrat Medium"/>
              <a:sym typeface="Montserrat Medium"/>
            </a:endParaRPr>
          </a:p>
        </p:txBody>
      </p:sp>
      <p:sp>
        <p:nvSpPr>
          <p:cNvPr id="3569" name="Google Shape;3569;ged6bbfe532_0_345"/>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Non-Probability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8">
                                            <p:txEl>
                                              <p:pRg end="0" st="0"/>
                                            </p:txEl>
                                          </p:spTgt>
                                        </p:tgtEl>
                                        <p:attrNameLst>
                                          <p:attrName>style.visibility</p:attrName>
                                        </p:attrNameLst>
                                      </p:cBhvr>
                                      <p:to>
                                        <p:strVal val="visible"/>
                                      </p:to>
                                    </p:set>
                                    <p:animEffect filter="fade" transition="in">
                                      <p:cBhvr>
                                        <p:cTn dur="1000"/>
                                        <p:tgtEl>
                                          <p:spTgt spid="35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8">
                                            <p:txEl>
                                              <p:pRg end="1" st="1"/>
                                            </p:txEl>
                                          </p:spTgt>
                                        </p:tgtEl>
                                        <p:attrNameLst>
                                          <p:attrName>style.visibility</p:attrName>
                                        </p:attrNameLst>
                                      </p:cBhvr>
                                      <p:to>
                                        <p:strVal val="visible"/>
                                      </p:to>
                                    </p:set>
                                    <p:animEffect filter="fade" transition="in">
                                      <p:cBhvr>
                                        <p:cTn dur="1000"/>
                                        <p:tgtEl>
                                          <p:spTgt spid="35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8">
                                            <p:txEl>
                                              <p:pRg end="2" st="2"/>
                                            </p:txEl>
                                          </p:spTgt>
                                        </p:tgtEl>
                                        <p:attrNameLst>
                                          <p:attrName>style.visibility</p:attrName>
                                        </p:attrNameLst>
                                      </p:cBhvr>
                                      <p:to>
                                        <p:strVal val="visible"/>
                                      </p:to>
                                    </p:set>
                                    <p:animEffect filter="fade" transition="in">
                                      <p:cBhvr>
                                        <p:cTn dur="1000"/>
                                        <p:tgtEl>
                                          <p:spTgt spid="35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8">
                                            <p:txEl>
                                              <p:pRg end="3" st="3"/>
                                            </p:txEl>
                                          </p:spTgt>
                                        </p:tgtEl>
                                        <p:attrNameLst>
                                          <p:attrName>style.visibility</p:attrName>
                                        </p:attrNameLst>
                                      </p:cBhvr>
                                      <p:to>
                                        <p:strVal val="visible"/>
                                      </p:to>
                                    </p:set>
                                    <p:animEffect filter="fade" transition="in">
                                      <p:cBhvr>
                                        <p:cTn dur="1000"/>
                                        <p:tgtEl>
                                          <p:spTgt spid="35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8">
                                            <p:txEl>
                                              <p:pRg end="4" st="4"/>
                                            </p:txEl>
                                          </p:spTgt>
                                        </p:tgtEl>
                                        <p:attrNameLst>
                                          <p:attrName>style.visibility</p:attrName>
                                        </p:attrNameLst>
                                      </p:cBhvr>
                                      <p:to>
                                        <p:strVal val="visible"/>
                                      </p:to>
                                    </p:set>
                                    <p:animEffect filter="fade" transition="in">
                                      <p:cBhvr>
                                        <p:cTn dur="1000"/>
                                        <p:tgtEl>
                                          <p:spTgt spid="35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8">
                                            <p:txEl>
                                              <p:pRg end="5" st="5"/>
                                            </p:txEl>
                                          </p:spTgt>
                                        </p:tgtEl>
                                        <p:attrNameLst>
                                          <p:attrName>style.visibility</p:attrName>
                                        </p:attrNameLst>
                                      </p:cBhvr>
                                      <p:to>
                                        <p:strVal val="visible"/>
                                      </p:to>
                                    </p:set>
                                    <p:animEffect filter="fade" transition="in">
                                      <p:cBhvr>
                                        <p:cTn dur="1000"/>
                                        <p:tgtEl>
                                          <p:spTgt spid="356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3" name="Shape 3573"/>
        <p:cNvGrpSpPr/>
        <p:nvPr/>
      </p:nvGrpSpPr>
      <p:grpSpPr>
        <a:xfrm>
          <a:off x="0" y="0"/>
          <a:ext cx="0" cy="0"/>
          <a:chOff x="0" y="0"/>
          <a:chExt cx="0" cy="0"/>
        </a:xfrm>
      </p:grpSpPr>
      <p:sp>
        <p:nvSpPr>
          <p:cNvPr id="3574" name="Google Shape;3574;ged6bbfe532_0_350"/>
          <p:cNvSpPr txBox="1"/>
          <p:nvPr>
            <p:ph idx="1" type="body"/>
          </p:nvPr>
        </p:nvSpPr>
        <p:spPr>
          <a:xfrm>
            <a:off x="652975" y="1305950"/>
            <a:ext cx="5786400" cy="3043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More conducive and practical method.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Produce similar if not the same quality of results.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Faster and more cost-effective.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Selected as they have a high motivation level to participate.</a:t>
            </a:r>
            <a:endParaRPr sz="1800">
              <a:latin typeface="Montserrat Medium"/>
              <a:ea typeface="Montserrat Medium"/>
              <a:cs typeface="Montserrat Medium"/>
              <a:sym typeface="Montserrat Medium"/>
            </a:endParaRPr>
          </a:p>
        </p:txBody>
      </p:sp>
      <p:sp>
        <p:nvSpPr>
          <p:cNvPr id="3575" name="Google Shape;3575;ged6bbfe532_0_350"/>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Advantages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4">
                                            <p:txEl>
                                              <p:pRg end="0" st="0"/>
                                            </p:txEl>
                                          </p:spTgt>
                                        </p:tgtEl>
                                        <p:attrNameLst>
                                          <p:attrName>style.visibility</p:attrName>
                                        </p:attrNameLst>
                                      </p:cBhvr>
                                      <p:to>
                                        <p:strVal val="visible"/>
                                      </p:to>
                                    </p:set>
                                    <p:animEffect filter="fade" transition="in">
                                      <p:cBhvr>
                                        <p:cTn dur="1000"/>
                                        <p:tgtEl>
                                          <p:spTgt spid="35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4">
                                            <p:txEl>
                                              <p:pRg end="1" st="1"/>
                                            </p:txEl>
                                          </p:spTgt>
                                        </p:tgtEl>
                                        <p:attrNameLst>
                                          <p:attrName>style.visibility</p:attrName>
                                        </p:attrNameLst>
                                      </p:cBhvr>
                                      <p:to>
                                        <p:strVal val="visible"/>
                                      </p:to>
                                    </p:set>
                                    <p:animEffect filter="fade" transition="in">
                                      <p:cBhvr>
                                        <p:cTn dur="1000"/>
                                        <p:tgtEl>
                                          <p:spTgt spid="35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4">
                                            <p:txEl>
                                              <p:pRg end="2" st="2"/>
                                            </p:txEl>
                                          </p:spTgt>
                                        </p:tgtEl>
                                        <p:attrNameLst>
                                          <p:attrName>style.visibility</p:attrName>
                                        </p:attrNameLst>
                                      </p:cBhvr>
                                      <p:to>
                                        <p:strVal val="visible"/>
                                      </p:to>
                                    </p:set>
                                    <p:animEffect filter="fade" transition="in">
                                      <p:cBhvr>
                                        <p:cTn dur="1000"/>
                                        <p:tgtEl>
                                          <p:spTgt spid="35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4">
                                            <p:txEl>
                                              <p:pRg end="3" st="3"/>
                                            </p:txEl>
                                          </p:spTgt>
                                        </p:tgtEl>
                                        <p:attrNameLst>
                                          <p:attrName>style.visibility</p:attrName>
                                        </p:attrNameLst>
                                      </p:cBhvr>
                                      <p:to>
                                        <p:strVal val="visible"/>
                                      </p:to>
                                    </p:set>
                                    <p:animEffect filter="fade" transition="in">
                                      <p:cBhvr>
                                        <p:cTn dur="1000"/>
                                        <p:tgtEl>
                                          <p:spTgt spid="357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9" name="Shape 3579"/>
        <p:cNvGrpSpPr/>
        <p:nvPr/>
      </p:nvGrpSpPr>
      <p:grpSpPr>
        <a:xfrm>
          <a:off x="0" y="0"/>
          <a:ext cx="0" cy="0"/>
          <a:chOff x="0" y="0"/>
          <a:chExt cx="0" cy="0"/>
        </a:xfrm>
      </p:grpSpPr>
      <p:sp>
        <p:nvSpPr>
          <p:cNvPr id="3580" name="Google Shape;3580;ged2c771f8b_0_31"/>
          <p:cNvSpPr txBox="1"/>
          <p:nvPr>
            <p:ph idx="1" type="body"/>
          </p:nvPr>
        </p:nvSpPr>
        <p:spPr>
          <a:xfrm>
            <a:off x="683100" y="1185425"/>
            <a:ext cx="6529800" cy="3034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Sampling technique.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Method of chances.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Fundamental sampling method.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a:t>
            </a:r>
            <a:r>
              <a:rPr lang="en-GB" sz="1800">
                <a:latin typeface="Montserrat Medium"/>
                <a:ea typeface="Montserrat Medium"/>
                <a:cs typeface="Montserrat Medium"/>
                <a:sym typeface="Montserrat Medium"/>
              </a:rPr>
              <a:t>ore complex sampling method.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Every sample has the same probability of being chosen.</a:t>
            </a:r>
            <a:endParaRPr sz="1800">
              <a:latin typeface="Montserrat Medium"/>
              <a:ea typeface="Montserrat Medium"/>
              <a:cs typeface="Montserrat Medium"/>
              <a:sym typeface="Montserrat Medium"/>
            </a:endParaRPr>
          </a:p>
        </p:txBody>
      </p:sp>
      <p:sp>
        <p:nvSpPr>
          <p:cNvPr id="3581" name="Google Shape;3581;ged2c771f8b_0_31"/>
          <p:cNvSpPr txBox="1"/>
          <p:nvPr>
            <p:ph type="title"/>
          </p:nvPr>
        </p:nvSpPr>
        <p:spPr>
          <a:xfrm>
            <a:off x="526600" y="384750"/>
            <a:ext cx="54105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Random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0">
                                            <p:txEl>
                                              <p:pRg end="0" st="0"/>
                                            </p:txEl>
                                          </p:spTgt>
                                        </p:tgtEl>
                                        <p:attrNameLst>
                                          <p:attrName>style.visibility</p:attrName>
                                        </p:attrNameLst>
                                      </p:cBhvr>
                                      <p:to>
                                        <p:strVal val="visible"/>
                                      </p:to>
                                    </p:set>
                                    <p:animEffect filter="fade" transition="in">
                                      <p:cBhvr>
                                        <p:cTn dur="1000"/>
                                        <p:tgtEl>
                                          <p:spTgt spid="35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0">
                                            <p:txEl>
                                              <p:pRg end="1" st="1"/>
                                            </p:txEl>
                                          </p:spTgt>
                                        </p:tgtEl>
                                        <p:attrNameLst>
                                          <p:attrName>style.visibility</p:attrName>
                                        </p:attrNameLst>
                                      </p:cBhvr>
                                      <p:to>
                                        <p:strVal val="visible"/>
                                      </p:to>
                                    </p:set>
                                    <p:animEffect filter="fade" transition="in">
                                      <p:cBhvr>
                                        <p:cTn dur="1000"/>
                                        <p:tgtEl>
                                          <p:spTgt spid="35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0">
                                            <p:txEl>
                                              <p:pRg end="2" st="2"/>
                                            </p:txEl>
                                          </p:spTgt>
                                        </p:tgtEl>
                                        <p:attrNameLst>
                                          <p:attrName>style.visibility</p:attrName>
                                        </p:attrNameLst>
                                      </p:cBhvr>
                                      <p:to>
                                        <p:strVal val="visible"/>
                                      </p:to>
                                    </p:set>
                                    <p:animEffect filter="fade" transition="in">
                                      <p:cBhvr>
                                        <p:cTn dur="1000"/>
                                        <p:tgtEl>
                                          <p:spTgt spid="35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0">
                                            <p:txEl>
                                              <p:pRg end="3" st="3"/>
                                            </p:txEl>
                                          </p:spTgt>
                                        </p:tgtEl>
                                        <p:attrNameLst>
                                          <p:attrName>style.visibility</p:attrName>
                                        </p:attrNameLst>
                                      </p:cBhvr>
                                      <p:to>
                                        <p:strVal val="visible"/>
                                      </p:to>
                                    </p:set>
                                    <p:animEffect filter="fade" transition="in">
                                      <p:cBhvr>
                                        <p:cTn dur="1000"/>
                                        <p:tgtEl>
                                          <p:spTgt spid="35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0">
                                            <p:txEl>
                                              <p:pRg end="4" st="4"/>
                                            </p:txEl>
                                          </p:spTgt>
                                        </p:tgtEl>
                                        <p:attrNameLst>
                                          <p:attrName>style.visibility</p:attrName>
                                        </p:attrNameLst>
                                      </p:cBhvr>
                                      <p:to>
                                        <p:strVal val="visible"/>
                                      </p:to>
                                    </p:set>
                                    <p:animEffect filter="fade" transition="in">
                                      <p:cBhvr>
                                        <p:cTn dur="1000"/>
                                        <p:tgtEl>
                                          <p:spTgt spid="358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5" name="Shape 3585"/>
        <p:cNvGrpSpPr/>
        <p:nvPr/>
      </p:nvGrpSpPr>
      <p:grpSpPr>
        <a:xfrm>
          <a:off x="0" y="0"/>
          <a:ext cx="0" cy="0"/>
          <a:chOff x="0" y="0"/>
          <a:chExt cx="0" cy="0"/>
        </a:xfrm>
      </p:grpSpPr>
      <p:sp>
        <p:nvSpPr>
          <p:cNvPr id="3586" name="Google Shape;3586;ged2c771f8b_0_53"/>
          <p:cNvSpPr txBox="1"/>
          <p:nvPr>
            <p:ph idx="1" type="body"/>
          </p:nvPr>
        </p:nvSpPr>
        <p:spPr>
          <a:xfrm>
            <a:off x="713275" y="1175375"/>
            <a:ext cx="5786400" cy="318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They prepare a list of all the population members initially, and then each member is marked with a specific number.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Char char="●"/>
            </a:pPr>
            <a:r>
              <a:rPr b="1" i="1" lang="en-GB" sz="1800">
                <a:latin typeface="Montserrat"/>
                <a:ea typeface="Montserrat"/>
                <a:cs typeface="Montserrat"/>
                <a:sym typeface="Montserrat"/>
              </a:rPr>
              <a:t>For example</a:t>
            </a:r>
            <a:r>
              <a:rPr lang="en-GB" sz="1800">
                <a:latin typeface="Montserrat Medium"/>
                <a:ea typeface="Montserrat Medium"/>
                <a:cs typeface="Montserrat Medium"/>
                <a:sym typeface="Montserrat Medium"/>
              </a:rPr>
              <a:t>: nth members, It will be numbered from 1 to N.</a:t>
            </a:r>
            <a:endParaRPr sz="1800">
              <a:latin typeface="Montserrat Medium"/>
              <a:ea typeface="Montserrat Medium"/>
              <a:cs typeface="Montserrat Medium"/>
              <a:sym typeface="Montserrat Medium"/>
            </a:endParaRPr>
          </a:p>
        </p:txBody>
      </p:sp>
      <p:sp>
        <p:nvSpPr>
          <p:cNvPr id="3587" name="Google Shape;3587;ged2c771f8b_0_53"/>
          <p:cNvSpPr txBox="1"/>
          <p:nvPr>
            <p:ph type="title"/>
          </p:nvPr>
        </p:nvSpPr>
        <p:spPr>
          <a:xfrm>
            <a:off x="526600" y="384750"/>
            <a:ext cx="54105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Researchers follow Methods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6">
                                            <p:txEl>
                                              <p:pRg end="0" st="0"/>
                                            </p:txEl>
                                          </p:spTgt>
                                        </p:tgtEl>
                                        <p:attrNameLst>
                                          <p:attrName>style.visibility</p:attrName>
                                        </p:attrNameLst>
                                      </p:cBhvr>
                                      <p:to>
                                        <p:strVal val="visible"/>
                                      </p:to>
                                    </p:set>
                                    <p:animEffect filter="fade" transition="in">
                                      <p:cBhvr>
                                        <p:cTn dur="1000"/>
                                        <p:tgtEl>
                                          <p:spTgt spid="35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6">
                                            <p:txEl>
                                              <p:pRg end="1" st="1"/>
                                            </p:txEl>
                                          </p:spTgt>
                                        </p:tgtEl>
                                        <p:attrNameLst>
                                          <p:attrName>style.visibility</p:attrName>
                                        </p:attrNameLst>
                                      </p:cBhvr>
                                      <p:to>
                                        <p:strVal val="visible"/>
                                      </p:to>
                                    </p:set>
                                    <p:animEffect filter="fade" transition="in">
                                      <p:cBhvr>
                                        <p:cTn dur="1000"/>
                                        <p:tgtEl>
                                          <p:spTgt spid="358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1" name="Shape 3591"/>
        <p:cNvGrpSpPr/>
        <p:nvPr/>
      </p:nvGrpSpPr>
      <p:grpSpPr>
        <a:xfrm>
          <a:off x="0" y="0"/>
          <a:ext cx="0" cy="0"/>
          <a:chOff x="0" y="0"/>
          <a:chExt cx="0" cy="0"/>
        </a:xfrm>
      </p:grpSpPr>
      <p:sp>
        <p:nvSpPr>
          <p:cNvPr id="3592" name="Google Shape;3592;ged2c771f8b_0_83"/>
          <p:cNvSpPr txBox="1"/>
          <p:nvPr>
            <p:ph idx="1" type="body"/>
          </p:nvPr>
        </p:nvSpPr>
        <p:spPr>
          <a:xfrm>
            <a:off x="652975" y="1175350"/>
            <a:ext cx="5545500" cy="318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800">
                <a:latin typeface="Montserrat"/>
                <a:ea typeface="Montserrat"/>
                <a:cs typeface="Montserrat"/>
                <a:sym typeface="Montserrat"/>
              </a:rPr>
              <a:t>T</a:t>
            </a:r>
            <a:r>
              <a:rPr b="1" i="1" lang="en-GB" sz="1800">
                <a:latin typeface="Montserrat"/>
                <a:ea typeface="Montserrat"/>
                <a:cs typeface="Montserrat"/>
                <a:sym typeface="Montserrat"/>
              </a:rPr>
              <a:t>wo ways:</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R</a:t>
            </a:r>
            <a:r>
              <a:rPr lang="en-GB" sz="1800">
                <a:latin typeface="Montserrat Medium"/>
                <a:ea typeface="Montserrat Medium"/>
                <a:cs typeface="Montserrat Medium"/>
                <a:sym typeface="Montserrat Medium"/>
              </a:rPr>
              <a:t>andom number tables.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Random number generator software.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Random number generator software.</a:t>
            </a:r>
            <a:endParaRPr sz="1800">
              <a:latin typeface="Montserrat Medium"/>
              <a:ea typeface="Montserrat Medium"/>
              <a:cs typeface="Montserrat Medium"/>
              <a:sym typeface="Montserrat Medium"/>
            </a:endParaRPr>
          </a:p>
        </p:txBody>
      </p:sp>
      <p:sp>
        <p:nvSpPr>
          <p:cNvPr id="3593" name="Google Shape;3593;ged2c771f8b_0_83"/>
          <p:cNvSpPr txBox="1"/>
          <p:nvPr>
            <p:ph type="title"/>
          </p:nvPr>
        </p:nvSpPr>
        <p:spPr>
          <a:xfrm>
            <a:off x="526600" y="384750"/>
            <a:ext cx="54105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Researchers follow Methods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2">
                                            <p:txEl>
                                              <p:pRg end="0" st="0"/>
                                            </p:txEl>
                                          </p:spTgt>
                                        </p:tgtEl>
                                        <p:attrNameLst>
                                          <p:attrName>style.visibility</p:attrName>
                                        </p:attrNameLst>
                                      </p:cBhvr>
                                      <p:to>
                                        <p:strVal val="visible"/>
                                      </p:to>
                                    </p:set>
                                    <p:animEffect filter="fade" transition="in">
                                      <p:cBhvr>
                                        <p:cTn dur="1000"/>
                                        <p:tgtEl>
                                          <p:spTgt spid="35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2">
                                            <p:txEl>
                                              <p:pRg end="1" st="1"/>
                                            </p:txEl>
                                          </p:spTgt>
                                        </p:tgtEl>
                                        <p:attrNameLst>
                                          <p:attrName>style.visibility</p:attrName>
                                        </p:attrNameLst>
                                      </p:cBhvr>
                                      <p:to>
                                        <p:strVal val="visible"/>
                                      </p:to>
                                    </p:set>
                                    <p:animEffect filter="fade" transition="in">
                                      <p:cBhvr>
                                        <p:cTn dur="1000"/>
                                        <p:tgtEl>
                                          <p:spTgt spid="35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2">
                                            <p:txEl>
                                              <p:pRg end="2" st="2"/>
                                            </p:txEl>
                                          </p:spTgt>
                                        </p:tgtEl>
                                        <p:attrNameLst>
                                          <p:attrName>style.visibility</p:attrName>
                                        </p:attrNameLst>
                                      </p:cBhvr>
                                      <p:to>
                                        <p:strVal val="visible"/>
                                      </p:to>
                                    </p:set>
                                    <p:animEffect filter="fade" transition="in">
                                      <p:cBhvr>
                                        <p:cTn dur="1000"/>
                                        <p:tgtEl>
                                          <p:spTgt spid="35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2">
                                            <p:txEl>
                                              <p:pRg end="3" st="3"/>
                                            </p:txEl>
                                          </p:spTgt>
                                        </p:tgtEl>
                                        <p:attrNameLst>
                                          <p:attrName>style.visibility</p:attrName>
                                        </p:attrNameLst>
                                      </p:cBhvr>
                                      <p:to>
                                        <p:strVal val="visible"/>
                                      </p:to>
                                    </p:set>
                                    <p:animEffect filter="fade" transition="in">
                                      <p:cBhvr>
                                        <p:cTn dur="1000"/>
                                        <p:tgtEl>
                                          <p:spTgt spid="359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7" name="Shape 3597"/>
        <p:cNvGrpSpPr/>
        <p:nvPr/>
      </p:nvGrpSpPr>
      <p:grpSpPr>
        <a:xfrm>
          <a:off x="0" y="0"/>
          <a:ext cx="0" cy="0"/>
          <a:chOff x="0" y="0"/>
          <a:chExt cx="0" cy="0"/>
        </a:xfrm>
      </p:grpSpPr>
      <p:sp>
        <p:nvSpPr>
          <p:cNvPr id="3598" name="Google Shape;3598;ged2c771f8b_0_59"/>
          <p:cNvSpPr txBox="1"/>
          <p:nvPr>
            <p:ph idx="1" type="body"/>
          </p:nvPr>
        </p:nvSpPr>
        <p:spPr>
          <a:xfrm>
            <a:off x="526600" y="1054825"/>
            <a:ext cx="7393800" cy="3375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Select a simple random sample of 100 employees of Company X.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Assign a number to every employee in the company database from 1 to 1000, and use a random number generator to select 100 numbers.</a:t>
            </a:r>
            <a:endParaRPr sz="1800">
              <a:latin typeface="Montserrat Medium"/>
              <a:ea typeface="Montserrat Medium"/>
              <a:cs typeface="Montserrat Medium"/>
              <a:sym typeface="Montserrat Medium"/>
            </a:endParaRPr>
          </a:p>
        </p:txBody>
      </p:sp>
      <p:sp>
        <p:nvSpPr>
          <p:cNvPr id="3599" name="Google Shape;3599;ged2c771f8b_0_59"/>
          <p:cNvSpPr txBox="1"/>
          <p:nvPr>
            <p:ph type="title"/>
          </p:nvPr>
        </p:nvSpPr>
        <p:spPr>
          <a:xfrm>
            <a:off x="526600" y="384750"/>
            <a:ext cx="54105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8">
                                            <p:txEl>
                                              <p:pRg end="0" st="0"/>
                                            </p:txEl>
                                          </p:spTgt>
                                        </p:tgtEl>
                                        <p:attrNameLst>
                                          <p:attrName>style.visibility</p:attrName>
                                        </p:attrNameLst>
                                      </p:cBhvr>
                                      <p:to>
                                        <p:strVal val="visible"/>
                                      </p:to>
                                    </p:set>
                                    <p:animEffect filter="fade" transition="in">
                                      <p:cBhvr>
                                        <p:cTn dur="1000"/>
                                        <p:tgtEl>
                                          <p:spTgt spid="35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8">
                                            <p:txEl>
                                              <p:pRg end="1" st="1"/>
                                            </p:txEl>
                                          </p:spTgt>
                                        </p:tgtEl>
                                        <p:attrNameLst>
                                          <p:attrName>style.visibility</p:attrName>
                                        </p:attrNameLst>
                                      </p:cBhvr>
                                      <p:to>
                                        <p:strVal val="visible"/>
                                      </p:to>
                                    </p:set>
                                    <p:animEffect filter="fade" transition="in">
                                      <p:cBhvr>
                                        <p:cTn dur="1000"/>
                                        <p:tgtEl>
                                          <p:spTgt spid="359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3" name="Shape 3603"/>
        <p:cNvGrpSpPr/>
        <p:nvPr/>
      </p:nvGrpSpPr>
      <p:grpSpPr>
        <a:xfrm>
          <a:off x="0" y="0"/>
          <a:ext cx="0" cy="0"/>
          <a:chOff x="0" y="0"/>
          <a:chExt cx="0" cy="0"/>
        </a:xfrm>
      </p:grpSpPr>
      <p:sp>
        <p:nvSpPr>
          <p:cNvPr id="3604" name="Google Shape;3604;ged2c771f8b_0_65"/>
          <p:cNvSpPr txBox="1"/>
          <p:nvPr>
            <p:ph idx="1" type="body"/>
          </p:nvPr>
        </p:nvSpPr>
        <p:spPr>
          <a:xfrm>
            <a:off x="526600" y="1125175"/>
            <a:ext cx="6037500" cy="3255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Random sampling is a fair method of sampling,</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To r</a:t>
            </a:r>
            <a:r>
              <a:rPr lang="en-GB" sz="1800">
                <a:latin typeface="Montserrat Medium"/>
                <a:ea typeface="Montserrat Medium"/>
                <a:cs typeface="Montserrat Medium"/>
                <a:sym typeface="Montserrat Medium"/>
              </a:rPr>
              <a:t>educe any bias.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Involves a large sample frame.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Does not need to have prior knowledge of data.</a:t>
            </a:r>
            <a:endParaRPr sz="1800">
              <a:latin typeface="Montserrat Medium"/>
              <a:ea typeface="Montserrat Medium"/>
              <a:cs typeface="Montserrat Medium"/>
              <a:sym typeface="Montserrat Medium"/>
            </a:endParaRPr>
          </a:p>
        </p:txBody>
      </p:sp>
      <p:sp>
        <p:nvSpPr>
          <p:cNvPr id="3605" name="Google Shape;3605;ged2c771f8b_0_65"/>
          <p:cNvSpPr txBox="1"/>
          <p:nvPr>
            <p:ph type="title"/>
          </p:nvPr>
        </p:nvSpPr>
        <p:spPr>
          <a:xfrm>
            <a:off x="526600" y="384750"/>
            <a:ext cx="54105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Advantages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4">
                                            <p:txEl>
                                              <p:pRg end="0" st="0"/>
                                            </p:txEl>
                                          </p:spTgt>
                                        </p:tgtEl>
                                        <p:attrNameLst>
                                          <p:attrName>style.visibility</p:attrName>
                                        </p:attrNameLst>
                                      </p:cBhvr>
                                      <p:to>
                                        <p:strVal val="visible"/>
                                      </p:to>
                                    </p:set>
                                    <p:animEffect filter="fade" transition="in">
                                      <p:cBhvr>
                                        <p:cTn dur="1000"/>
                                        <p:tgtEl>
                                          <p:spTgt spid="36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4">
                                            <p:txEl>
                                              <p:pRg end="1" st="1"/>
                                            </p:txEl>
                                          </p:spTgt>
                                        </p:tgtEl>
                                        <p:attrNameLst>
                                          <p:attrName>style.visibility</p:attrName>
                                        </p:attrNameLst>
                                      </p:cBhvr>
                                      <p:to>
                                        <p:strVal val="visible"/>
                                      </p:to>
                                    </p:set>
                                    <p:animEffect filter="fade" transition="in">
                                      <p:cBhvr>
                                        <p:cTn dur="1000"/>
                                        <p:tgtEl>
                                          <p:spTgt spid="36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4">
                                            <p:txEl>
                                              <p:pRg end="2" st="2"/>
                                            </p:txEl>
                                          </p:spTgt>
                                        </p:tgtEl>
                                        <p:attrNameLst>
                                          <p:attrName>style.visibility</p:attrName>
                                        </p:attrNameLst>
                                      </p:cBhvr>
                                      <p:to>
                                        <p:strVal val="visible"/>
                                      </p:to>
                                    </p:set>
                                    <p:animEffect filter="fade" transition="in">
                                      <p:cBhvr>
                                        <p:cTn dur="1000"/>
                                        <p:tgtEl>
                                          <p:spTgt spid="36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4">
                                            <p:txEl>
                                              <p:pRg end="3" st="3"/>
                                            </p:txEl>
                                          </p:spTgt>
                                        </p:tgtEl>
                                        <p:attrNameLst>
                                          <p:attrName>style.visibility</p:attrName>
                                        </p:attrNameLst>
                                      </p:cBhvr>
                                      <p:to>
                                        <p:strVal val="visible"/>
                                      </p:to>
                                    </p:set>
                                    <p:animEffect filter="fade" transition="in">
                                      <p:cBhvr>
                                        <p:cTn dur="1000"/>
                                        <p:tgtEl>
                                          <p:spTgt spid="360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e58ad497b5_0_31"/>
          <p:cNvSpPr txBox="1"/>
          <p:nvPr>
            <p:ph idx="1" type="body"/>
          </p:nvPr>
        </p:nvSpPr>
        <p:spPr>
          <a:xfrm>
            <a:off x="723300" y="1305975"/>
            <a:ext cx="5203800" cy="294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GB" sz="1800">
                <a:latin typeface="Montserrat"/>
                <a:ea typeface="Montserrat"/>
                <a:cs typeface="Montserrat"/>
                <a:sym typeface="Montserrat"/>
              </a:rPr>
              <a:t>Natural numbers:</a:t>
            </a:r>
            <a:endParaRPr b="1" i="1"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 = {1, 2, 3, 4, 5, …}</a:t>
            </a:r>
            <a:endParaRPr sz="1800">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i="1" lang="en-GB" sz="1800">
                <a:latin typeface="Montserrat"/>
                <a:ea typeface="Montserrat"/>
                <a:cs typeface="Montserrat"/>
                <a:sym typeface="Montserrat"/>
              </a:rPr>
              <a:t>Whole numbers:</a:t>
            </a:r>
            <a:endParaRPr b="1" i="1"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 = {0, 1, 2, 3, 4, …}</a:t>
            </a:r>
            <a:endParaRPr sz="1800">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i="1" lang="en-GB" sz="1800">
                <a:latin typeface="Montserrat"/>
                <a:ea typeface="Montserrat"/>
                <a:cs typeface="Montserrat"/>
                <a:sym typeface="Montserrat"/>
              </a:rPr>
              <a:t>Integer numbers:</a:t>
            </a:r>
            <a:endParaRPr b="1" i="1"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Z = {…, -3, -2, -1, 0, 1, 2, 3, …}</a:t>
            </a:r>
            <a:endParaRPr sz="1800">
              <a:latin typeface="Montserrat Medium"/>
              <a:ea typeface="Montserrat Medium"/>
              <a:cs typeface="Montserrat Medium"/>
              <a:sym typeface="Montserrat Medium"/>
            </a:endParaRPr>
          </a:p>
        </p:txBody>
      </p:sp>
      <p:sp>
        <p:nvSpPr>
          <p:cNvPr id="616" name="Google Shape;616;ge58ad497b5_0_31"/>
          <p:cNvSpPr txBox="1"/>
          <p:nvPr>
            <p:ph type="title"/>
          </p:nvPr>
        </p:nvSpPr>
        <p:spPr>
          <a:xfrm>
            <a:off x="499350" y="475175"/>
            <a:ext cx="5691900" cy="5898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Common Sets used</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0" st="0"/>
                                            </p:txEl>
                                          </p:spTgt>
                                        </p:tgtEl>
                                        <p:attrNameLst>
                                          <p:attrName>style.visibility</p:attrName>
                                        </p:attrNameLst>
                                      </p:cBhvr>
                                      <p:to>
                                        <p:strVal val="visible"/>
                                      </p:to>
                                    </p:set>
                                    <p:animEffect filter="fade" transition="in">
                                      <p:cBhvr>
                                        <p:cTn dur="1000"/>
                                        <p:tgtEl>
                                          <p:spTgt spid="6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1" st="1"/>
                                            </p:txEl>
                                          </p:spTgt>
                                        </p:tgtEl>
                                        <p:attrNameLst>
                                          <p:attrName>style.visibility</p:attrName>
                                        </p:attrNameLst>
                                      </p:cBhvr>
                                      <p:to>
                                        <p:strVal val="visible"/>
                                      </p:to>
                                    </p:set>
                                    <p:animEffect filter="fade" transition="in">
                                      <p:cBhvr>
                                        <p:cTn dur="1000"/>
                                        <p:tgtEl>
                                          <p:spTgt spid="6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2" st="2"/>
                                            </p:txEl>
                                          </p:spTgt>
                                        </p:tgtEl>
                                        <p:attrNameLst>
                                          <p:attrName>style.visibility</p:attrName>
                                        </p:attrNameLst>
                                      </p:cBhvr>
                                      <p:to>
                                        <p:strVal val="visible"/>
                                      </p:to>
                                    </p:set>
                                    <p:animEffect filter="fade" transition="in">
                                      <p:cBhvr>
                                        <p:cTn dur="1000"/>
                                        <p:tgtEl>
                                          <p:spTgt spid="6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3" st="3"/>
                                            </p:txEl>
                                          </p:spTgt>
                                        </p:tgtEl>
                                        <p:attrNameLst>
                                          <p:attrName>style.visibility</p:attrName>
                                        </p:attrNameLst>
                                      </p:cBhvr>
                                      <p:to>
                                        <p:strVal val="visible"/>
                                      </p:to>
                                    </p:set>
                                    <p:animEffect filter="fade" transition="in">
                                      <p:cBhvr>
                                        <p:cTn dur="1000"/>
                                        <p:tgtEl>
                                          <p:spTgt spid="6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4" st="4"/>
                                            </p:txEl>
                                          </p:spTgt>
                                        </p:tgtEl>
                                        <p:attrNameLst>
                                          <p:attrName>style.visibility</p:attrName>
                                        </p:attrNameLst>
                                      </p:cBhvr>
                                      <p:to>
                                        <p:strVal val="visible"/>
                                      </p:to>
                                    </p:set>
                                    <p:animEffect filter="fade" transition="in">
                                      <p:cBhvr>
                                        <p:cTn dur="1000"/>
                                        <p:tgtEl>
                                          <p:spTgt spid="6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5" st="5"/>
                                            </p:txEl>
                                          </p:spTgt>
                                        </p:tgtEl>
                                        <p:attrNameLst>
                                          <p:attrName>style.visibility</p:attrName>
                                        </p:attrNameLst>
                                      </p:cBhvr>
                                      <p:to>
                                        <p:strVal val="visible"/>
                                      </p:to>
                                    </p:set>
                                    <p:animEffect filter="fade" transition="in">
                                      <p:cBhvr>
                                        <p:cTn dur="1000"/>
                                        <p:tgtEl>
                                          <p:spTgt spid="61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9" name="Shape 3609"/>
        <p:cNvGrpSpPr/>
        <p:nvPr/>
      </p:nvGrpSpPr>
      <p:grpSpPr>
        <a:xfrm>
          <a:off x="0" y="0"/>
          <a:ext cx="0" cy="0"/>
          <a:chOff x="0" y="0"/>
          <a:chExt cx="0" cy="0"/>
        </a:xfrm>
      </p:grpSpPr>
      <p:sp>
        <p:nvSpPr>
          <p:cNvPr id="3610" name="Google Shape;3610;ged2c771f8b_0_76"/>
          <p:cNvSpPr txBox="1"/>
          <p:nvPr>
            <p:ph idx="1" type="body"/>
          </p:nvPr>
        </p:nvSpPr>
        <p:spPr>
          <a:xfrm>
            <a:off x="642925" y="1275850"/>
            <a:ext cx="5203800" cy="2119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Fundamental method of collecting the data.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a:t>
            </a:r>
            <a:r>
              <a:rPr lang="en-GB" sz="1800">
                <a:latin typeface="Montserrat Medium"/>
                <a:ea typeface="Montserrat Medium"/>
                <a:cs typeface="Montserrat Medium"/>
                <a:sym typeface="Montserrat Medium"/>
              </a:rPr>
              <a:t>opulation size is vast.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Better the quality of the data.</a:t>
            </a:r>
            <a:endParaRPr sz="1800">
              <a:latin typeface="Montserrat Medium"/>
              <a:ea typeface="Montserrat Medium"/>
              <a:cs typeface="Montserrat Medium"/>
              <a:sym typeface="Montserrat Medium"/>
            </a:endParaRPr>
          </a:p>
        </p:txBody>
      </p:sp>
      <p:sp>
        <p:nvSpPr>
          <p:cNvPr id="3611" name="Google Shape;3611;ged2c771f8b_0_76"/>
          <p:cNvSpPr txBox="1"/>
          <p:nvPr>
            <p:ph type="title"/>
          </p:nvPr>
        </p:nvSpPr>
        <p:spPr>
          <a:xfrm>
            <a:off x="526600" y="384750"/>
            <a:ext cx="54105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Advantages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0">
                                            <p:txEl>
                                              <p:pRg end="0" st="0"/>
                                            </p:txEl>
                                          </p:spTgt>
                                        </p:tgtEl>
                                        <p:attrNameLst>
                                          <p:attrName>style.visibility</p:attrName>
                                        </p:attrNameLst>
                                      </p:cBhvr>
                                      <p:to>
                                        <p:strVal val="visible"/>
                                      </p:to>
                                    </p:set>
                                    <p:animEffect filter="fade" transition="in">
                                      <p:cBhvr>
                                        <p:cTn dur="1000"/>
                                        <p:tgtEl>
                                          <p:spTgt spid="36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0">
                                            <p:txEl>
                                              <p:pRg end="1" st="1"/>
                                            </p:txEl>
                                          </p:spTgt>
                                        </p:tgtEl>
                                        <p:attrNameLst>
                                          <p:attrName>style.visibility</p:attrName>
                                        </p:attrNameLst>
                                      </p:cBhvr>
                                      <p:to>
                                        <p:strVal val="visible"/>
                                      </p:to>
                                    </p:set>
                                    <p:animEffect filter="fade" transition="in">
                                      <p:cBhvr>
                                        <p:cTn dur="1000"/>
                                        <p:tgtEl>
                                          <p:spTgt spid="36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0">
                                            <p:txEl>
                                              <p:pRg end="2" st="2"/>
                                            </p:txEl>
                                          </p:spTgt>
                                        </p:tgtEl>
                                        <p:attrNameLst>
                                          <p:attrName>style.visibility</p:attrName>
                                        </p:attrNameLst>
                                      </p:cBhvr>
                                      <p:to>
                                        <p:strVal val="visible"/>
                                      </p:to>
                                    </p:set>
                                    <p:animEffect filter="fade" transition="in">
                                      <p:cBhvr>
                                        <p:cTn dur="1000"/>
                                        <p:tgtEl>
                                          <p:spTgt spid="361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5" name="Shape 3615"/>
        <p:cNvGrpSpPr/>
        <p:nvPr/>
      </p:nvGrpSpPr>
      <p:grpSpPr>
        <a:xfrm>
          <a:off x="0" y="0"/>
          <a:ext cx="0" cy="0"/>
          <a:chOff x="0" y="0"/>
          <a:chExt cx="0" cy="0"/>
        </a:xfrm>
      </p:grpSpPr>
      <p:sp>
        <p:nvSpPr>
          <p:cNvPr id="3616" name="Google Shape;3616;ged2c771f8b_0_104"/>
          <p:cNvSpPr txBox="1"/>
          <p:nvPr>
            <p:ph type="ctrTitle"/>
          </p:nvPr>
        </p:nvSpPr>
        <p:spPr>
          <a:xfrm>
            <a:off x="842800" y="1950100"/>
            <a:ext cx="72504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C01S08L0L03. Stratified Sampling</a:t>
            </a:r>
            <a:endParaRPr b="0" sz="2400">
              <a:latin typeface="Montserrat ExtraBold"/>
              <a:ea typeface="Montserrat ExtraBold"/>
              <a:cs typeface="Montserrat ExtraBold"/>
              <a:sym typeface="Montserrat ExtraBold"/>
            </a:endParaRPr>
          </a:p>
        </p:txBody>
      </p:sp>
    </p:spTree>
  </p:cSld>
  <p:clrMapOvr>
    <a:masterClrMapping/>
  </p:clrMapOvr>
</p:sld>
</file>

<file path=ppt/slides/slide5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0" name="Shape 3620"/>
        <p:cNvGrpSpPr/>
        <p:nvPr/>
      </p:nvGrpSpPr>
      <p:grpSpPr>
        <a:xfrm>
          <a:off x="0" y="0"/>
          <a:ext cx="0" cy="0"/>
          <a:chOff x="0" y="0"/>
          <a:chExt cx="0" cy="0"/>
        </a:xfrm>
      </p:grpSpPr>
      <p:sp>
        <p:nvSpPr>
          <p:cNvPr id="3621" name="Google Shape;3621;ged2c771f8b_0_121"/>
          <p:cNvSpPr txBox="1"/>
          <p:nvPr>
            <p:ph idx="1" type="body"/>
          </p:nvPr>
        </p:nvSpPr>
        <p:spPr>
          <a:xfrm>
            <a:off x="526600" y="1195450"/>
            <a:ext cx="6489600" cy="2230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Type of probability sampling:</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multiple non-overlapping.</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Homogeneous groups called strata.</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Randomly choose final members from the various strata.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Reduces cost and improves efficiency. </a:t>
            </a:r>
            <a:endParaRPr sz="1800">
              <a:latin typeface="Montserrat Medium"/>
              <a:ea typeface="Montserrat Medium"/>
              <a:cs typeface="Montserrat Medium"/>
              <a:sym typeface="Montserrat Medium"/>
            </a:endParaRPr>
          </a:p>
        </p:txBody>
      </p:sp>
      <p:sp>
        <p:nvSpPr>
          <p:cNvPr id="3622" name="Google Shape;3622;ged2c771f8b_0_121"/>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Stratified Sampling </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1">
                                            <p:txEl>
                                              <p:pRg end="0" st="0"/>
                                            </p:txEl>
                                          </p:spTgt>
                                        </p:tgtEl>
                                        <p:attrNameLst>
                                          <p:attrName>style.visibility</p:attrName>
                                        </p:attrNameLst>
                                      </p:cBhvr>
                                      <p:to>
                                        <p:strVal val="visible"/>
                                      </p:to>
                                    </p:set>
                                    <p:animEffect filter="fade" transition="in">
                                      <p:cBhvr>
                                        <p:cTn dur="1000"/>
                                        <p:tgtEl>
                                          <p:spTgt spid="36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1">
                                            <p:txEl>
                                              <p:pRg end="1" st="1"/>
                                            </p:txEl>
                                          </p:spTgt>
                                        </p:tgtEl>
                                        <p:attrNameLst>
                                          <p:attrName>style.visibility</p:attrName>
                                        </p:attrNameLst>
                                      </p:cBhvr>
                                      <p:to>
                                        <p:strVal val="visible"/>
                                      </p:to>
                                    </p:set>
                                    <p:animEffect filter="fade" transition="in">
                                      <p:cBhvr>
                                        <p:cTn dur="1000"/>
                                        <p:tgtEl>
                                          <p:spTgt spid="36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1">
                                            <p:txEl>
                                              <p:pRg end="2" st="2"/>
                                            </p:txEl>
                                          </p:spTgt>
                                        </p:tgtEl>
                                        <p:attrNameLst>
                                          <p:attrName>style.visibility</p:attrName>
                                        </p:attrNameLst>
                                      </p:cBhvr>
                                      <p:to>
                                        <p:strVal val="visible"/>
                                      </p:to>
                                    </p:set>
                                    <p:animEffect filter="fade" transition="in">
                                      <p:cBhvr>
                                        <p:cTn dur="1000"/>
                                        <p:tgtEl>
                                          <p:spTgt spid="36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1">
                                            <p:txEl>
                                              <p:pRg end="3" st="3"/>
                                            </p:txEl>
                                          </p:spTgt>
                                        </p:tgtEl>
                                        <p:attrNameLst>
                                          <p:attrName>style.visibility</p:attrName>
                                        </p:attrNameLst>
                                      </p:cBhvr>
                                      <p:to>
                                        <p:strVal val="visible"/>
                                      </p:to>
                                    </p:set>
                                    <p:animEffect filter="fade" transition="in">
                                      <p:cBhvr>
                                        <p:cTn dur="1000"/>
                                        <p:tgtEl>
                                          <p:spTgt spid="36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1">
                                            <p:txEl>
                                              <p:pRg end="4" st="4"/>
                                            </p:txEl>
                                          </p:spTgt>
                                        </p:tgtEl>
                                        <p:attrNameLst>
                                          <p:attrName>style.visibility</p:attrName>
                                        </p:attrNameLst>
                                      </p:cBhvr>
                                      <p:to>
                                        <p:strVal val="visible"/>
                                      </p:to>
                                    </p:set>
                                    <p:animEffect filter="fade" transition="in">
                                      <p:cBhvr>
                                        <p:cTn dur="1000"/>
                                        <p:tgtEl>
                                          <p:spTgt spid="362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6" name="Shape 3626"/>
        <p:cNvGrpSpPr/>
        <p:nvPr/>
      </p:nvGrpSpPr>
      <p:grpSpPr>
        <a:xfrm>
          <a:off x="0" y="0"/>
          <a:ext cx="0" cy="0"/>
          <a:chOff x="0" y="0"/>
          <a:chExt cx="0" cy="0"/>
        </a:xfrm>
      </p:grpSpPr>
      <p:sp>
        <p:nvSpPr>
          <p:cNvPr id="3627" name="Google Shape;3627;ged2c771f8b_0_145"/>
          <p:cNvSpPr txBox="1"/>
          <p:nvPr>
            <p:ph idx="1" type="body"/>
          </p:nvPr>
        </p:nvSpPr>
        <p:spPr>
          <a:xfrm>
            <a:off x="586875" y="1316000"/>
            <a:ext cx="4918200" cy="2230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Represents the entire population being studied.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Differs from simple random sampling,</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Random selection of data from an entire population.</a:t>
            </a:r>
            <a:endParaRPr sz="1800">
              <a:latin typeface="Montserrat Medium"/>
              <a:ea typeface="Montserrat Medium"/>
              <a:cs typeface="Montserrat Medium"/>
              <a:sym typeface="Montserrat Medium"/>
            </a:endParaRPr>
          </a:p>
        </p:txBody>
      </p:sp>
      <p:sp>
        <p:nvSpPr>
          <p:cNvPr id="3628" name="Google Shape;3628;ged2c771f8b_0_145"/>
          <p:cNvSpPr txBox="1"/>
          <p:nvPr>
            <p:ph type="title"/>
          </p:nvPr>
        </p:nvSpPr>
        <p:spPr>
          <a:xfrm>
            <a:off x="526600" y="414875"/>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Stratified Sampling </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7">
                                            <p:txEl>
                                              <p:pRg end="0" st="0"/>
                                            </p:txEl>
                                          </p:spTgt>
                                        </p:tgtEl>
                                        <p:attrNameLst>
                                          <p:attrName>style.visibility</p:attrName>
                                        </p:attrNameLst>
                                      </p:cBhvr>
                                      <p:to>
                                        <p:strVal val="visible"/>
                                      </p:to>
                                    </p:set>
                                    <p:animEffect filter="fade" transition="in">
                                      <p:cBhvr>
                                        <p:cTn dur="1000"/>
                                        <p:tgtEl>
                                          <p:spTgt spid="36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7">
                                            <p:txEl>
                                              <p:pRg end="1" st="1"/>
                                            </p:txEl>
                                          </p:spTgt>
                                        </p:tgtEl>
                                        <p:attrNameLst>
                                          <p:attrName>style.visibility</p:attrName>
                                        </p:attrNameLst>
                                      </p:cBhvr>
                                      <p:to>
                                        <p:strVal val="visible"/>
                                      </p:to>
                                    </p:set>
                                    <p:animEffect filter="fade" transition="in">
                                      <p:cBhvr>
                                        <p:cTn dur="1000"/>
                                        <p:tgtEl>
                                          <p:spTgt spid="36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7">
                                            <p:txEl>
                                              <p:pRg end="2" st="2"/>
                                            </p:txEl>
                                          </p:spTgt>
                                        </p:tgtEl>
                                        <p:attrNameLst>
                                          <p:attrName>style.visibility</p:attrName>
                                        </p:attrNameLst>
                                      </p:cBhvr>
                                      <p:to>
                                        <p:strVal val="visible"/>
                                      </p:to>
                                    </p:set>
                                    <p:animEffect filter="fade" transition="in">
                                      <p:cBhvr>
                                        <p:cTn dur="1000"/>
                                        <p:tgtEl>
                                          <p:spTgt spid="362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2" name="Shape 3632"/>
        <p:cNvGrpSpPr/>
        <p:nvPr/>
      </p:nvGrpSpPr>
      <p:grpSpPr>
        <a:xfrm>
          <a:off x="0" y="0"/>
          <a:ext cx="0" cy="0"/>
          <a:chOff x="0" y="0"/>
          <a:chExt cx="0" cy="0"/>
        </a:xfrm>
      </p:grpSpPr>
      <p:sp>
        <p:nvSpPr>
          <p:cNvPr id="3633" name="Google Shape;3633;ged2c771f8b_0_139"/>
          <p:cNvSpPr txBox="1"/>
          <p:nvPr>
            <p:ph idx="1" type="body"/>
          </p:nvPr>
        </p:nvSpPr>
        <p:spPr>
          <a:xfrm>
            <a:off x="652975" y="1366225"/>
            <a:ext cx="5284200" cy="2230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Age.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Socioeconomic divisions.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Nationality.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Religion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Educational achievements.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Other classifications.</a:t>
            </a:r>
            <a:endParaRPr sz="1800">
              <a:latin typeface="Montserrat Medium"/>
              <a:ea typeface="Montserrat Medium"/>
              <a:cs typeface="Montserrat Medium"/>
              <a:sym typeface="Montserrat Medium"/>
            </a:endParaRPr>
          </a:p>
        </p:txBody>
      </p:sp>
      <p:sp>
        <p:nvSpPr>
          <p:cNvPr id="3634" name="Google Shape;3634;ged2c771f8b_0_139"/>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Stratified Sampling Classifications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3">
                                            <p:txEl>
                                              <p:pRg end="0" st="0"/>
                                            </p:txEl>
                                          </p:spTgt>
                                        </p:tgtEl>
                                        <p:attrNameLst>
                                          <p:attrName>style.visibility</p:attrName>
                                        </p:attrNameLst>
                                      </p:cBhvr>
                                      <p:to>
                                        <p:strVal val="visible"/>
                                      </p:to>
                                    </p:set>
                                    <p:animEffect filter="fade" transition="in">
                                      <p:cBhvr>
                                        <p:cTn dur="1000"/>
                                        <p:tgtEl>
                                          <p:spTgt spid="36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3">
                                            <p:txEl>
                                              <p:pRg end="1" st="1"/>
                                            </p:txEl>
                                          </p:spTgt>
                                        </p:tgtEl>
                                        <p:attrNameLst>
                                          <p:attrName>style.visibility</p:attrName>
                                        </p:attrNameLst>
                                      </p:cBhvr>
                                      <p:to>
                                        <p:strVal val="visible"/>
                                      </p:to>
                                    </p:set>
                                    <p:animEffect filter="fade" transition="in">
                                      <p:cBhvr>
                                        <p:cTn dur="1000"/>
                                        <p:tgtEl>
                                          <p:spTgt spid="36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3">
                                            <p:txEl>
                                              <p:pRg end="2" st="2"/>
                                            </p:txEl>
                                          </p:spTgt>
                                        </p:tgtEl>
                                        <p:attrNameLst>
                                          <p:attrName>style.visibility</p:attrName>
                                        </p:attrNameLst>
                                      </p:cBhvr>
                                      <p:to>
                                        <p:strVal val="visible"/>
                                      </p:to>
                                    </p:set>
                                    <p:animEffect filter="fade" transition="in">
                                      <p:cBhvr>
                                        <p:cTn dur="1000"/>
                                        <p:tgtEl>
                                          <p:spTgt spid="36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3">
                                            <p:txEl>
                                              <p:pRg end="3" st="3"/>
                                            </p:txEl>
                                          </p:spTgt>
                                        </p:tgtEl>
                                        <p:attrNameLst>
                                          <p:attrName>style.visibility</p:attrName>
                                        </p:attrNameLst>
                                      </p:cBhvr>
                                      <p:to>
                                        <p:strVal val="visible"/>
                                      </p:to>
                                    </p:set>
                                    <p:animEffect filter="fade" transition="in">
                                      <p:cBhvr>
                                        <p:cTn dur="1000"/>
                                        <p:tgtEl>
                                          <p:spTgt spid="36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3">
                                            <p:txEl>
                                              <p:pRg end="4" st="4"/>
                                            </p:txEl>
                                          </p:spTgt>
                                        </p:tgtEl>
                                        <p:attrNameLst>
                                          <p:attrName>style.visibility</p:attrName>
                                        </p:attrNameLst>
                                      </p:cBhvr>
                                      <p:to>
                                        <p:strVal val="visible"/>
                                      </p:to>
                                    </p:set>
                                    <p:animEffect filter="fade" transition="in">
                                      <p:cBhvr>
                                        <p:cTn dur="1000"/>
                                        <p:tgtEl>
                                          <p:spTgt spid="363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3">
                                            <p:txEl>
                                              <p:pRg end="5" st="5"/>
                                            </p:txEl>
                                          </p:spTgt>
                                        </p:tgtEl>
                                        <p:attrNameLst>
                                          <p:attrName>style.visibility</p:attrName>
                                        </p:attrNameLst>
                                      </p:cBhvr>
                                      <p:to>
                                        <p:strVal val="visible"/>
                                      </p:to>
                                    </p:set>
                                    <p:animEffect filter="fade" transition="in">
                                      <p:cBhvr>
                                        <p:cTn dur="1000"/>
                                        <p:tgtEl>
                                          <p:spTgt spid="363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8" name="Shape 3638"/>
        <p:cNvGrpSpPr/>
        <p:nvPr/>
      </p:nvGrpSpPr>
      <p:grpSpPr>
        <a:xfrm>
          <a:off x="0" y="0"/>
          <a:ext cx="0" cy="0"/>
          <a:chOff x="0" y="0"/>
          <a:chExt cx="0" cy="0"/>
        </a:xfrm>
      </p:grpSpPr>
      <p:sp>
        <p:nvSpPr>
          <p:cNvPr id="3639" name="Google Shape;3639;ged2c771f8b_0_132"/>
          <p:cNvSpPr txBox="1"/>
          <p:nvPr>
            <p:ph idx="1" type="body"/>
          </p:nvPr>
        </p:nvSpPr>
        <p:spPr>
          <a:xfrm>
            <a:off x="526600" y="1115100"/>
            <a:ext cx="6083700" cy="2772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Having a doctoral degree affects the wage gap between men and women among graduates of a certain university.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Use a stratified sample, relying on a list provided by the university of all its graduates within the last ten.</a:t>
            </a:r>
            <a:endParaRPr sz="1800">
              <a:latin typeface="Montserrat Medium"/>
              <a:ea typeface="Montserrat Medium"/>
              <a:cs typeface="Montserrat Medium"/>
              <a:sym typeface="Montserrat Medium"/>
            </a:endParaRPr>
          </a:p>
        </p:txBody>
      </p:sp>
      <p:sp>
        <p:nvSpPr>
          <p:cNvPr id="3640" name="Google Shape;3640;ged2c771f8b_0_132"/>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9">
                                            <p:txEl>
                                              <p:pRg end="0" st="0"/>
                                            </p:txEl>
                                          </p:spTgt>
                                        </p:tgtEl>
                                        <p:attrNameLst>
                                          <p:attrName>style.visibility</p:attrName>
                                        </p:attrNameLst>
                                      </p:cBhvr>
                                      <p:to>
                                        <p:strVal val="visible"/>
                                      </p:to>
                                    </p:set>
                                    <p:animEffect filter="fade" transition="in">
                                      <p:cBhvr>
                                        <p:cTn dur="1000"/>
                                        <p:tgtEl>
                                          <p:spTgt spid="36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9">
                                            <p:txEl>
                                              <p:pRg end="1" st="1"/>
                                            </p:txEl>
                                          </p:spTgt>
                                        </p:tgtEl>
                                        <p:attrNameLst>
                                          <p:attrName>style.visibility</p:attrName>
                                        </p:attrNameLst>
                                      </p:cBhvr>
                                      <p:to>
                                        <p:strVal val="visible"/>
                                      </p:to>
                                    </p:set>
                                    <p:animEffect filter="fade" transition="in">
                                      <p:cBhvr>
                                        <p:cTn dur="1000"/>
                                        <p:tgtEl>
                                          <p:spTgt spid="363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4" name="Shape 3644"/>
        <p:cNvGrpSpPr/>
        <p:nvPr/>
      </p:nvGrpSpPr>
      <p:grpSpPr>
        <a:xfrm>
          <a:off x="0" y="0"/>
          <a:ext cx="0" cy="0"/>
          <a:chOff x="0" y="0"/>
          <a:chExt cx="0" cy="0"/>
        </a:xfrm>
      </p:grpSpPr>
      <p:sp>
        <p:nvSpPr>
          <p:cNvPr id="3645" name="Google Shape;3645;ged2c771f8b_0_126"/>
          <p:cNvSpPr txBox="1"/>
          <p:nvPr>
            <p:ph idx="1" type="body"/>
          </p:nvPr>
        </p:nvSpPr>
        <p:spPr>
          <a:xfrm>
            <a:off x="652975" y="1366225"/>
            <a:ext cx="5284200" cy="2230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Define the population.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To choose the stratification.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List the population.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List the population according to the chosen stratification.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Choose the sample size.</a:t>
            </a:r>
            <a:endParaRPr sz="1800">
              <a:latin typeface="Montserrat Medium"/>
              <a:ea typeface="Montserrat Medium"/>
              <a:cs typeface="Montserrat Medium"/>
              <a:sym typeface="Montserrat Medium"/>
            </a:endParaRPr>
          </a:p>
        </p:txBody>
      </p:sp>
      <p:sp>
        <p:nvSpPr>
          <p:cNvPr id="3646" name="Google Shape;3646;ged2c771f8b_0_126"/>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Stratified Random Sample Steps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5">
                                            <p:txEl>
                                              <p:pRg end="0" st="0"/>
                                            </p:txEl>
                                          </p:spTgt>
                                        </p:tgtEl>
                                        <p:attrNameLst>
                                          <p:attrName>style.visibility</p:attrName>
                                        </p:attrNameLst>
                                      </p:cBhvr>
                                      <p:to>
                                        <p:strVal val="visible"/>
                                      </p:to>
                                    </p:set>
                                    <p:animEffect filter="fade" transition="in">
                                      <p:cBhvr>
                                        <p:cTn dur="1000"/>
                                        <p:tgtEl>
                                          <p:spTgt spid="36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5">
                                            <p:txEl>
                                              <p:pRg end="1" st="1"/>
                                            </p:txEl>
                                          </p:spTgt>
                                        </p:tgtEl>
                                        <p:attrNameLst>
                                          <p:attrName>style.visibility</p:attrName>
                                        </p:attrNameLst>
                                      </p:cBhvr>
                                      <p:to>
                                        <p:strVal val="visible"/>
                                      </p:to>
                                    </p:set>
                                    <p:animEffect filter="fade" transition="in">
                                      <p:cBhvr>
                                        <p:cTn dur="1000"/>
                                        <p:tgtEl>
                                          <p:spTgt spid="36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5">
                                            <p:txEl>
                                              <p:pRg end="2" st="2"/>
                                            </p:txEl>
                                          </p:spTgt>
                                        </p:tgtEl>
                                        <p:attrNameLst>
                                          <p:attrName>style.visibility</p:attrName>
                                        </p:attrNameLst>
                                      </p:cBhvr>
                                      <p:to>
                                        <p:strVal val="visible"/>
                                      </p:to>
                                    </p:set>
                                    <p:animEffect filter="fade" transition="in">
                                      <p:cBhvr>
                                        <p:cTn dur="1000"/>
                                        <p:tgtEl>
                                          <p:spTgt spid="36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5">
                                            <p:txEl>
                                              <p:pRg end="3" st="3"/>
                                            </p:txEl>
                                          </p:spTgt>
                                        </p:tgtEl>
                                        <p:attrNameLst>
                                          <p:attrName>style.visibility</p:attrName>
                                        </p:attrNameLst>
                                      </p:cBhvr>
                                      <p:to>
                                        <p:strVal val="visible"/>
                                      </p:to>
                                    </p:set>
                                    <p:animEffect filter="fade" transition="in">
                                      <p:cBhvr>
                                        <p:cTn dur="1000"/>
                                        <p:tgtEl>
                                          <p:spTgt spid="36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5">
                                            <p:txEl>
                                              <p:pRg end="4" st="4"/>
                                            </p:txEl>
                                          </p:spTgt>
                                        </p:tgtEl>
                                        <p:attrNameLst>
                                          <p:attrName>style.visibility</p:attrName>
                                        </p:attrNameLst>
                                      </p:cBhvr>
                                      <p:to>
                                        <p:strVal val="visible"/>
                                      </p:to>
                                    </p:set>
                                    <p:animEffect filter="fade" transition="in">
                                      <p:cBhvr>
                                        <p:cTn dur="1000"/>
                                        <p:tgtEl>
                                          <p:spTgt spid="364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0" name="Shape 3650"/>
        <p:cNvGrpSpPr/>
        <p:nvPr/>
      </p:nvGrpSpPr>
      <p:grpSpPr>
        <a:xfrm>
          <a:off x="0" y="0"/>
          <a:ext cx="0" cy="0"/>
          <a:chOff x="0" y="0"/>
          <a:chExt cx="0" cy="0"/>
        </a:xfrm>
      </p:grpSpPr>
      <p:sp>
        <p:nvSpPr>
          <p:cNvPr id="3651" name="Google Shape;3651;ged2c771f8b_0_114"/>
          <p:cNvSpPr txBox="1"/>
          <p:nvPr>
            <p:ph idx="1" type="body"/>
          </p:nvPr>
        </p:nvSpPr>
        <p:spPr>
          <a:xfrm>
            <a:off x="642925" y="1326050"/>
            <a:ext cx="4801800" cy="2230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Calculate a proportionate stratification.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Use a random or a systematic sample to select our sample.</a:t>
            </a:r>
            <a:endParaRPr sz="1800">
              <a:latin typeface="Montserrat Medium"/>
              <a:ea typeface="Montserrat Medium"/>
              <a:cs typeface="Montserrat Medium"/>
              <a:sym typeface="Montserrat Medium"/>
            </a:endParaRPr>
          </a:p>
        </p:txBody>
      </p:sp>
      <p:sp>
        <p:nvSpPr>
          <p:cNvPr id="3652" name="Google Shape;3652;ged2c771f8b_0_114"/>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Stratified Random Sample Steps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1">
                                            <p:txEl>
                                              <p:pRg end="0" st="0"/>
                                            </p:txEl>
                                          </p:spTgt>
                                        </p:tgtEl>
                                        <p:attrNameLst>
                                          <p:attrName>style.visibility</p:attrName>
                                        </p:attrNameLst>
                                      </p:cBhvr>
                                      <p:to>
                                        <p:strVal val="visible"/>
                                      </p:to>
                                    </p:set>
                                    <p:animEffect filter="fade" transition="in">
                                      <p:cBhvr>
                                        <p:cTn dur="1000"/>
                                        <p:tgtEl>
                                          <p:spTgt spid="36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1">
                                            <p:txEl>
                                              <p:pRg end="1" st="1"/>
                                            </p:txEl>
                                          </p:spTgt>
                                        </p:tgtEl>
                                        <p:attrNameLst>
                                          <p:attrName>style.visibility</p:attrName>
                                        </p:attrNameLst>
                                      </p:cBhvr>
                                      <p:to>
                                        <p:strVal val="visible"/>
                                      </p:to>
                                    </p:set>
                                    <p:animEffect filter="fade" transition="in">
                                      <p:cBhvr>
                                        <p:cTn dur="1000"/>
                                        <p:tgtEl>
                                          <p:spTgt spid="365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6" name="Shape 3656"/>
        <p:cNvGrpSpPr/>
        <p:nvPr/>
      </p:nvGrpSpPr>
      <p:grpSpPr>
        <a:xfrm>
          <a:off x="0" y="0"/>
          <a:ext cx="0" cy="0"/>
          <a:chOff x="0" y="0"/>
          <a:chExt cx="0" cy="0"/>
        </a:xfrm>
      </p:grpSpPr>
      <p:sp>
        <p:nvSpPr>
          <p:cNvPr id="3657" name="Google Shape;3657;ged6bbfe532_0_0"/>
          <p:cNvSpPr txBox="1"/>
          <p:nvPr>
            <p:ph type="ctrTitle"/>
          </p:nvPr>
        </p:nvSpPr>
        <p:spPr>
          <a:xfrm>
            <a:off x="842800" y="1950100"/>
            <a:ext cx="72504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C01S08L04. Cluster Sampling</a:t>
            </a:r>
            <a:endParaRPr b="0" sz="2400">
              <a:latin typeface="Montserrat ExtraBold"/>
              <a:ea typeface="Montserrat ExtraBold"/>
              <a:cs typeface="Montserrat ExtraBold"/>
              <a:sym typeface="Montserrat ExtraBold"/>
            </a:endParaRPr>
          </a:p>
        </p:txBody>
      </p:sp>
    </p:spTree>
  </p:cSld>
  <p:clrMapOvr>
    <a:masterClrMapping/>
  </p:clrMapOvr>
</p:sld>
</file>

<file path=ppt/slides/slide5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1" name="Shape 3661"/>
        <p:cNvGrpSpPr/>
        <p:nvPr/>
      </p:nvGrpSpPr>
      <p:grpSpPr>
        <a:xfrm>
          <a:off x="0" y="0"/>
          <a:ext cx="0" cy="0"/>
          <a:chOff x="0" y="0"/>
          <a:chExt cx="0" cy="0"/>
        </a:xfrm>
      </p:grpSpPr>
      <p:sp>
        <p:nvSpPr>
          <p:cNvPr id="3662" name="Google Shape;3662;ged6bbfe532_0_4"/>
          <p:cNvSpPr txBox="1"/>
          <p:nvPr>
            <p:ph idx="1" type="body"/>
          </p:nvPr>
        </p:nvSpPr>
        <p:spPr>
          <a:xfrm>
            <a:off x="663025" y="1326050"/>
            <a:ext cx="6047700" cy="2380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Probability sampling technique.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Multiple groups for research.</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Data collection and data analysis.</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Creates multiple clusters of people.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Equal chance of being a part of the sample.</a:t>
            </a:r>
            <a:endParaRPr sz="1800">
              <a:latin typeface="Montserrat Medium"/>
              <a:ea typeface="Montserrat Medium"/>
              <a:cs typeface="Montserrat Medium"/>
              <a:sym typeface="Montserrat Medium"/>
            </a:endParaRPr>
          </a:p>
        </p:txBody>
      </p:sp>
      <p:sp>
        <p:nvSpPr>
          <p:cNvPr id="3663" name="Google Shape;3663;ged6bbfe532_0_4"/>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Cluster </a:t>
            </a:r>
            <a:r>
              <a:rPr lang="en-GB">
                <a:solidFill>
                  <a:schemeClr val="lt2"/>
                </a:solidFill>
                <a:latin typeface="Montserrat ExtraBold"/>
                <a:ea typeface="Montserrat ExtraBold"/>
                <a:cs typeface="Montserrat ExtraBold"/>
                <a:sym typeface="Montserrat ExtraBold"/>
              </a:rPr>
              <a:t>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2">
                                            <p:txEl>
                                              <p:pRg end="0" st="0"/>
                                            </p:txEl>
                                          </p:spTgt>
                                        </p:tgtEl>
                                        <p:attrNameLst>
                                          <p:attrName>style.visibility</p:attrName>
                                        </p:attrNameLst>
                                      </p:cBhvr>
                                      <p:to>
                                        <p:strVal val="visible"/>
                                      </p:to>
                                    </p:set>
                                    <p:animEffect filter="fade" transition="in">
                                      <p:cBhvr>
                                        <p:cTn dur="1000"/>
                                        <p:tgtEl>
                                          <p:spTgt spid="36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2">
                                            <p:txEl>
                                              <p:pRg end="1" st="1"/>
                                            </p:txEl>
                                          </p:spTgt>
                                        </p:tgtEl>
                                        <p:attrNameLst>
                                          <p:attrName>style.visibility</p:attrName>
                                        </p:attrNameLst>
                                      </p:cBhvr>
                                      <p:to>
                                        <p:strVal val="visible"/>
                                      </p:to>
                                    </p:set>
                                    <p:animEffect filter="fade" transition="in">
                                      <p:cBhvr>
                                        <p:cTn dur="1000"/>
                                        <p:tgtEl>
                                          <p:spTgt spid="36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2">
                                            <p:txEl>
                                              <p:pRg end="2" st="2"/>
                                            </p:txEl>
                                          </p:spTgt>
                                        </p:tgtEl>
                                        <p:attrNameLst>
                                          <p:attrName>style.visibility</p:attrName>
                                        </p:attrNameLst>
                                      </p:cBhvr>
                                      <p:to>
                                        <p:strVal val="visible"/>
                                      </p:to>
                                    </p:set>
                                    <p:animEffect filter="fade" transition="in">
                                      <p:cBhvr>
                                        <p:cTn dur="1000"/>
                                        <p:tgtEl>
                                          <p:spTgt spid="36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2">
                                            <p:txEl>
                                              <p:pRg end="3" st="3"/>
                                            </p:txEl>
                                          </p:spTgt>
                                        </p:tgtEl>
                                        <p:attrNameLst>
                                          <p:attrName>style.visibility</p:attrName>
                                        </p:attrNameLst>
                                      </p:cBhvr>
                                      <p:to>
                                        <p:strVal val="visible"/>
                                      </p:to>
                                    </p:set>
                                    <p:animEffect filter="fade" transition="in">
                                      <p:cBhvr>
                                        <p:cTn dur="1000"/>
                                        <p:tgtEl>
                                          <p:spTgt spid="36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2">
                                            <p:txEl>
                                              <p:pRg end="4" st="4"/>
                                            </p:txEl>
                                          </p:spTgt>
                                        </p:tgtEl>
                                        <p:attrNameLst>
                                          <p:attrName>style.visibility</p:attrName>
                                        </p:attrNameLst>
                                      </p:cBhvr>
                                      <p:to>
                                        <p:strVal val="visible"/>
                                      </p:to>
                                    </p:set>
                                    <p:animEffect filter="fade" transition="in">
                                      <p:cBhvr>
                                        <p:cTn dur="1000"/>
                                        <p:tgtEl>
                                          <p:spTgt spid="366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e7f7b7426b_0_2"/>
          <p:cNvSpPr txBox="1"/>
          <p:nvPr>
            <p:ph idx="1" type="body"/>
          </p:nvPr>
        </p:nvSpPr>
        <p:spPr>
          <a:xfrm>
            <a:off x="723300" y="1435900"/>
            <a:ext cx="5203800" cy="281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GB" sz="1800">
                <a:latin typeface="Montserrat"/>
                <a:ea typeface="Montserrat"/>
                <a:cs typeface="Montserrat"/>
                <a:sym typeface="Montserrat"/>
              </a:rPr>
              <a:t>Prime numbers:</a:t>
            </a:r>
            <a:endParaRPr b="1" i="1"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 = {2, 3, 5, 7, 11, 13, 17, 19, …}</a:t>
            </a:r>
            <a:endParaRPr sz="1800">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i="1" lang="en-GB" sz="1800">
                <a:latin typeface="Montserrat"/>
                <a:ea typeface="Montserrat"/>
                <a:cs typeface="Montserrat"/>
                <a:sym typeface="Montserrat"/>
              </a:rPr>
              <a:t>Composite numbers:</a:t>
            </a:r>
            <a:endParaRPr b="1" i="1"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 = {4, 6, 8, 9, 12, 14, 15, 16, …}</a:t>
            </a:r>
            <a:endParaRPr sz="1800">
              <a:latin typeface="Montserrat Medium"/>
              <a:ea typeface="Montserrat Medium"/>
              <a:cs typeface="Montserrat Medium"/>
              <a:sym typeface="Montserrat Medium"/>
            </a:endParaRPr>
          </a:p>
        </p:txBody>
      </p:sp>
      <p:sp>
        <p:nvSpPr>
          <p:cNvPr id="622" name="Google Shape;622;ge7f7b7426b_0_2"/>
          <p:cNvSpPr txBox="1"/>
          <p:nvPr>
            <p:ph type="title"/>
          </p:nvPr>
        </p:nvSpPr>
        <p:spPr>
          <a:xfrm>
            <a:off x="499350" y="475175"/>
            <a:ext cx="5691900" cy="5898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Common Sets used</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0" st="0"/>
                                            </p:txEl>
                                          </p:spTgt>
                                        </p:tgtEl>
                                        <p:attrNameLst>
                                          <p:attrName>style.visibility</p:attrName>
                                        </p:attrNameLst>
                                      </p:cBhvr>
                                      <p:to>
                                        <p:strVal val="visible"/>
                                      </p:to>
                                    </p:set>
                                    <p:animEffect filter="fade" transition="in">
                                      <p:cBhvr>
                                        <p:cTn dur="1000"/>
                                        <p:tgtEl>
                                          <p:spTgt spid="6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1" st="1"/>
                                            </p:txEl>
                                          </p:spTgt>
                                        </p:tgtEl>
                                        <p:attrNameLst>
                                          <p:attrName>style.visibility</p:attrName>
                                        </p:attrNameLst>
                                      </p:cBhvr>
                                      <p:to>
                                        <p:strVal val="visible"/>
                                      </p:to>
                                    </p:set>
                                    <p:animEffect filter="fade" transition="in">
                                      <p:cBhvr>
                                        <p:cTn dur="1000"/>
                                        <p:tgtEl>
                                          <p:spTgt spid="6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2" st="2"/>
                                            </p:txEl>
                                          </p:spTgt>
                                        </p:tgtEl>
                                        <p:attrNameLst>
                                          <p:attrName>style.visibility</p:attrName>
                                        </p:attrNameLst>
                                      </p:cBhvr>
                                      <p:to>
                                        <p:strVal val="visible"/>
                                      </p:to>
                                    </p:set>
                                    <p:animEffect filter="fade" transition="in">
                                      <p:cBhvr>
                                        <p:cTn dur="1000"/>
                                        <p:tgtEl>
                                          <p:spTgt spid="6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3" st="3"/>
                                            </p:txEl>
                                          </p:spTgt>
                                        </p:tgtEl>
                                        <p:attrNameLst>
                                          <p:attrName>style.visibility</p:attrName>
                                        </p:attrNameLst>
                                      </p:cBhvr>
                                      <p:to>
                                        <p:strVal val="visible"/>
                                      </p:to>
                                    </p:set>
                                    <p:animEffect filter="fade" transition="in">
                                      <p:cBhvr>
                                        <p:cTn dur="1000"/>
                                        <p:tgtEl>
                                          <p:spTgt spid="62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7" name="Shape 3667"/>
        <p:cNvGrpSpPr/>
        <p:nvPr/>
      </p:nvGrpSpPr>
      <p:grpSpPr>
        <a:xfrm>
          <a:off x="0" y="0"/>
          <a:ext cx="0" cy="0"/>
          <a:chOff x="0" y="0"/>
          <a:chExt cx="0" cy="0"/>
        </a:xfrm>
      </p:grpSpPr>
      <p:sp>
        <p:nvSpPr>
          <p:cNvPr id="3668" name="Google Shape;3668;ged6bbfe532_0_41"/>
          <p:cNvSpPr txBox="1"/>
          <p:nvPr>
            <p:ph idx="1" type="body"/>
          </p:nvPr>
        </p:nvSpPr>
        <p:spPr>
          <a:xfrm>
            <a:off x="642925" y="1165325"/>
            <a:ext cx="6047700" cy="2391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An organization is looking to survey the performance of smartphones across Germany.</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Entire country’s population into cities and select further towns with the highest population.</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Also filter those using mobile devices.</a:t>
            </a:r>
            <a:endParaRPr sz="1800">
              <a:latin typeface="Montserrat Medium"/>
              <a:ea typeface="Montserrat Medium"/>
              <a:cs typeface="Montserrat Medium"/>
              <a:sym typeface="Montserrat Medium"/>
            </a:endParaRPr>
          </a:p>
        </p:txBody>
      </p:sp>
      <p:sp>
        <p:nvSpPr>
          <p:cNvPr id="3669" name="Google Shape;3669;ged6bbfe532_0_41"/>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Cluster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8">
                                            <p:txEl>
                                              <p:pRg end="0" st="0"/>
                                            </p:txEl>
                                          </p:spTgt>
                                        </p:tgtEl>
                                        <p:attrNameLst>
                                          <p:attrName>style.visibility</p:attrName>
                                        </p:attrNameLst>
                                      </p:cBhvr>
                                      <p:to>
                                        <p:strVal val="visible"/>
                                      </p:to>
                                    </p:set>
                                    <p:animEffect filter="fade" transition="in">
                                      <p:cBhvr>
                                        <p:cTn dur="1000"/>
                                        <p:tgtEl>
                                          <p:spTgt spid="36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8">
                                            <p:txEl>
                                              <p:pRg end="1" st="1"/>
                                            </p:txEl>
                                          </p:spTgt>
                                        </p:tgtEl>
                                        <p:attrNameLst>
                                          <p:attrName>style.visibility</p:attrName>
                                        </p:attrNameLst>
                                      </p:cBhvr>
                                      <p:to>
                                        <p:strVal val="visible"/>
                                      </p:to>
                                    </p:set>
                                    <p:animEffect filter="fade" transition="in">
                                      <p:cBhvr>
                                        <p:cTn dur="1000"/>
                                        <p:tgtEl>
                                          <p:spTgt spid="36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8">
                                            <p:txEl>
                                              <p:pRg end="2" st="2"/>
                                            </p:txEl>
                                          </p:spTgt>
                                        </p:tgtEl>
                                        <p:attrNameLst>
                                          <p:attrName>style.visibility</p:attrName>
                                        </p:attrNameLst>
                                      </p:cBhvr>
                                      <p:to>
                                        <p:strVal val="visible"/>
                                      </p:to>
                                    </p:set>
                                    <p:animEffect filter="fade" transition="in">
                                      <p:cBhvr>
                                        <p:cTn dur="1000"/>
                                        <p:tgtEl>
                                          <p:spTgt spid="36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8">
                                            <p:txEl>
                                              <p:pRg end="3" st="3"/>
                                            </p:txEl>
                                          </p:spTgt>
                                        </p:tgtEl>
                                        <p:attrNameLst>
                                          <p:attrName>style.visibility</p:attrName>
                                        </p:attrNameLst>
                                      </p:cBhvr>
                                      <p:to>
                                        <p:strVal val="visible"/>
                                      </p:to>
                                    </p:set>
                                    <p:animEffect filter="fade" transition="in">
                                      <p:cBhvr>
                                        <p:cTn dur="1000"/>
                                        <p:tgtEl>
                                          <p:spTgt spid="366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3" name="Shape 3673"/>
        <p:cNvGrpSpPr/>
        <p:nvPr/>
      </p:nvGrpSpPr>
      <p:grpSpPr>
        <a:xfrm>
          <a:off x="0" y="0"/>
          <a:ext cx="0" cy="0"/>
          <a:chOff x="0" y="0"/>
          <a:chExt cx="0" cy="0"/>
        </a:xfrm>
      </p:grpSpPr>
      <p:sp>
        <p:nvSpPr>
          <p:cNvPr id="3674" name="Google Shape;3674;ged6bbfe532_0_24"/>
          <p:cNvSpPr txBox="1"/>
          <p:nvPr>
            <p:ph idx="1" type="body"/>
          </p:nvPr>
        </p:nvSpPr>
        <p:spPr>
          <a:xfrm>
            <a:off x="602750" y="1185425"/>
            <a:ext cx="6449400" cy="317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B</a:t>
            </a:r>
            <a:r>
              <a:rPr lang="en-GB" sz="1800">
                <a:latin typeface="Montserrat Medium"/>
                <a:ea typeface="Montserrat Medium"/>
                <a:cs typeface="Montserrat Medium"/>
                <a:sym typeface="Montserrat Medium"/>
              </a:rPr>
              <a:t>ased on the number of stages followed to obtain the cluster sample.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Representation of the groups in the entire cluster.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a:t>
            </a:r>
            <a:r>
              <a:rPr lang="en-GB" sz="1800">
                <a:latin typeface="Montserrat Medium"/>
                <a:ea typeface="Montserrat Medium"/>
                <a:cs typeface="Montserrat Medium"/>
                <a:sym typeface="Montserrat Medium"/>
              </a:rPr>
              <a:t>ivide this technique into</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Single-stage</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Two-stage</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Multiple stages.</a:t>
            </a:r>
            <a:endParaRPr sz="1800">
              <a:latin typeface="Montserrat Medium"/>
              <a:ea typeface="Montserrat Medium"/>
              <a:cs typeface="Montserrat Medium"/>
              <a:sym typeface="Montserrat Medium"/>
            </a:endParaRPr>
          </a:p>
        </p:txBody>
      </p:sp>
      <p:sp>
        <p:nvSpPr>
          <p:cNvPr id="3675" name="Google Shape;3675;ged6bbfe532_0_24"/>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Types of </a:t>
            </a:r>
            <a:r>
              <a:rPr lang="en-GB">
                <a:solidFill>
                  <a:schemeClr val="lt2"/>
                </a:solidFill>
                <a:latin typeface="Montserrat ExtraBold"/>
                <a:ea typeface="Montserrat ExtraBold"/>
                <a:cs typeface="Montserrat ExtraBold"/>
                <a:sym typeface="Montserrat ExtraBold"/>
              </a:rPr>
              <a:t>Clustering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4">
                                            <p:txEl>
                                              <p:pRg end="0" st="0"/>
                                            </p:txEl>
                                          </p:spTgt>
                                        </p:tgtEl>
                                        <p:attrNameLst>
                                          <p:attrName>style.visibility</p:attrName>
                                        </p:attrNameLst>
                                      </p:cBhvr>
                                      <p:to>
                                        <p:strVal val="visible"/>
                                      </p:to>
                                    </p:set>
                                    <p:animEffect filter="fade" transition="in">
                                      <p:cBhvr>
                                        <p:cTn dur="1000"/>
                                        <p:tgtEl>
                                          <p:spTgt spid="36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4">
                                            <p:txEl>
                                              <p:pRg end="1" st="1"/>
                                            </p:txEl>
                                          </p:spTgt>
                                        </p:tgtEl>
                                        <p:attrNameLst>
                                          <p:attrName>style.visibility</p:attrName>
                                        </p:attrNameLst>
                                      </p:cBhvr>
                                      <p:to>
                                        <p:strVal val="visible"/>
                                      </p:to>
                                    </p:set>
                                    <p:animEffect filter="fade" transition="in">
                                      <p:cBhvr>
                                        <p:cTn dur="1000"/>
                                        <p:tgtEl>
                                          <p:spTgt spid="36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4">
                                            <p:txEl>
                                              <p:pRg end="2" st="2"/>
                                            </p:txEl>
                                          </p:spTgt>
                                        </p:tgtEl>
                                        <p:attrNameLst>
                                          <p:attrName>style.visibility</p:attrName>
                                        </p:attrNameLst>
                                      </p:cBhvr>
                                      <p:to>
                                        <p:strVal val="visible"/>
                                      </p:to>
                                    </p:set>
                                    <p:animEffect filter="fade" transition="in">
                                      <p:cBhvr>
                                        <p:cTn dur="1000"/>
                                        <p:tgtEl>
                                          <p:spTgt spid="36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4">
                                            <p:txEl>
                                              <p:pRg end="3" st="3"/>
                                            </p:txEl>
                                          </p:spTgt>
                                        </p:tgtEl>
                                        <p:attrNameLst>
                                          <p:attrName>style.visibility</p:attrName>
                                        </p:attrNameLst>
                                      </p:cBhvr>
                                      <p:to>
                                        <p:strVal val="visible"/>
                                      </p:to>
                                    </p:set>
                                    <p:animEffect filter="fade" transition="in">
                                      <p:cBhvr>
                                        <p:cTn dur="1000"/>
                                        <p:tgtEl>
                                          <p:spTgt spid="36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4">
                                            <p:txEl>
                                              <p:pRg end="4" st="4"/>
                                            </p:txEl>
                                          </p:spTgt>
                                        </p:tgtEl>
                                        <p:attrNameLst>
                                          <p:attrName>style.visibility</p:attrName>
                                        </p:attrNameLst>
                                      </p:cBhvr>
                                      <p:to>
                                        <p:strVal val="visible"/>
                                      </p:to>
                                    </p:set>
                                    <p:animEffect filter="fade" transition="in">
                                      <p:cBhvr>
                                        <p:cTn dur="1000"/>
                                        <p:tgtEl>
                                          <p:spTgt spid="36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4">
                                            <p:txEl>
                                              <p:pRg end="5" st="5"/>
                                            </p:txEl>
                                          </p:spTgt>
                                        </p:tgtEl>
                                        <p:attrNameLst>
                                          <p:attrName>style.visibility</p:attrName>
                                        </p:attrNameLst>
                                      </p:cBhvr>
                                      <p:to>
                                        <p:strVal val="visible"/>
                                      </p:to>
                                    </p:set>
                                    <p:animEffect filter="fade" transition="in">
                                      <p:cBhvr>
                                        <p:cTn dur="1000"/>
                                        <p:tgtEl>
                                          <p:spTgt spid="367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9" name="Shape 3679"/>
        <p:cNvGrpSpPr/>
        <p:nvPr/>
      </p:nvGrpSpPr>
      <p:grpSpPr>
        <a:xfrm>
          <a:off x="0" y="0"/>
          <a:ext cx="0" cy="0"/>
          <a:chOff x="0" y="0"/>
          <a:chExt cx="0" cy="0"/>
        </a:xfrm>
      </p:grpSpPr>
      <p:sp>
        <p:nvSpPr>
          <p:cNvPr id="3680" name="Google Shape;3680;ged6bbfe532_0_46"/>
          <p:cNvSpPr txBox="1"/>
          <p:nvPr>
            <p:ph idx="1" type="body"/>
          </p:nvPr>
        </p:nvSpPr>
        <p:spPr>
          <a:xfrm>
            <a:off x="602750" y="1185425"/>
            <a:ext cx="6449400" cy="317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An NGO wants to create a sample of girls across five neighboring towns to provide education.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NGO randomly selects towns i.e., clusters to form a sample and extend help to the girls deprived of education in those towns.</a:t>
            </a:r>
            <a:endParaRPr sz="1800">
              <a:latin typeface="Montserrat Medium"/>
              <a:ea typeface="Montserrat Medium"/>
              <a:cs typeface="Montserrat Medium"/>
              <a:sym typeface="Montserrat Medium"/>
            </a:endParaRPr>
          </a:p>
        </p:txBody>
      </p:sp>
      <p:sp>
        <p:nvSpPr>
          <p:cNvPr id="3681" name="Google Shape;3681;ged6bbfe532_0_46"/>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Single-Stage Cluster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0">
                                            <p:txEl>
                                              <p:pRg end="0" st="0"/>
                                            </p:txEl>
                                          </p:spTgt>
                                        </p:tgtEl>
                                        <p:attrNameLst>
                                          <p:attrName>style.visibility</p:attrName>
                                        </p:attrNameLst>
                                      </p:cBhvr>
                                      <p:to>
                                        <p:strVal val="visible"/>
                                      </p:to>
                                    </p:set>
                                    <p:animEffect filter="fade" transition="in">
                                      <p:cBhvr>
                                        <p:cTn dur="1000"/>
                                        <p:tgtEl>
                                          <p:spTgt spid="36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0">
                                            <p:txEl>
                                              <p:pRg end="1" st="1"/>
                                            </p:txEl>
                                          </p:spTgt>
                                        </p:tgtEl>
                                        <p:attrNameLst>
                                          <p:attrName>style.visibility</p:attrName>
                                        </p:attrNameLst>
                                      </p:cBhvr>
                                      <p:to>
                                        <p:strVal val="visible"/>
                                      </p:to>
                                    </p:set>
                                    <p:animEffect filter="fade" transition="in">
                                      <p:cBhvr>
                                        <p:cTn dur="1000"/>
                                        <p:tgtEl>
                                          <p:spTgt spid="36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0">
                                            <p:txEl>
                                              <p:pRg end="2" st="2"/>
                                            </p:txEl>
                                          </p:spTgt>
                                        </p:tgtEl>
                                        <p:attrNameLst>
                                          <p:attrName>style.visibility</p:attrName>
                                        </p:attrNameLst>
                                      </p:cBhvr>
                                      <p:to>
                                        <p:strVal val="visible"/>
                                      </p:to>
                                    </p:set>
                                    <p:animEffect filter="fade" transition="in">
                                      <p:cBhvr>
                                        <p:cTn dur="1000"/>
                                        <p:tgtEl>
                                          <p:spTgt spid="368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5" name="Shape 3685"/>
        <p:cNvGrpSpPr/>
        <p:nvPr/>
      </p:nvGrpSpPr>
      <p:grpSpPr>
        <a:xfrm>
          <a:off x="0" y="0"/>
          <a:ext cx="0" cy="0"/>
          <a:chOff x="0" y="0"/>
          <a:chExt cx="0" cy="0"/>
        </a:xfrm>
      </p:grpSpPr>
      <p:sp>
        <p:nvSpPr>
          <p:cNvPr id="3686" name="Google Shape;3686;ged6bbfe532_0_53"/>
          <p:cNvSpPr txBox="1"/>
          <p:nvPr>
            <p:ph idx="1" type="body"/>
          </p:nvPr>
        </p:nvSpPr>
        <p:spPr>
          <a:xfrm>
            <a:off x="602750" y="1185425"/>
            <a:ext cx="6449400" cy="317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An NGO wants to create a sample of girls across five neighboring towns to provide education.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NGO randomly selects towns i.e., clusters to form a sample and extend help to the girls deprived of education in those towns.</a:t>
            </a:r>
            <a:endParaRPr sz="1800">
              <a:latin typeface="Montserrat Medium"/>
              <a:ea typeface="Montserrat Medium"/>
              <a:cs typeface="Montserrat Medium"/>
              <a:sym typeface="Montserrat Medium"/>
            </a:endParaRPr>
          </a:p>
        </p:txBody>
      </p:sp>
      <p:sp>
        <p:nvSpPr>
          <p:cNvPr id="3687" name="Google Shape;3687;ged6bbfe532_0_53"/>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Two</a:t>
            </a:r>
            <a:r>
              <a:rPr lang="en-GB">
                <a:solidFill>
                  <a:schemeClr val="lt2"/>
                </a:solidFill>
                <a:latin typeface="Montserrat ExtraBold"/>
                <a:ea typeface="Montserrat ExtraBold"/>
                <a:cs typeface="Montserrat ExtraBold"/>
                <a:sym typeface="Montserrat ExtraBold"/>
              </a:rPr>
              <a:t>-Stage Cluster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6">
                                            <p:txEl>
                                              <p:pRg end="0" st="0"/>
                                            </p:txEl>
                                          </p:spTgt>
                                        </p:tgtEl>
                                        <p:attrNameLst>
                                          <p:attrName>style.visibility</p:attrName>
                                        </p:attrNameLst>
                                      </p:cBhvr>
                                      <p:to>
                                        <p:strVal val="visible"/>
                                      </p:to>
                                    </p:set>
                                    <p:animEffect filter="fade" transition="in">
                                      <p:cBhvr>
                                        <p:cTn dur="1000"/>
                                        <p:tgtEl>
                                          <p:spTgt spid="36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6">
                                            <p:txEl>
                                              <p:pRg end="1" st="1"/>
                                            </p:txEl>
                                          </p:spTgt>
                                        </p:tgtEl>
                                        <p:attrNameLst>
                                          <p:attrName>style.visibility</p:attrName>
                                        </p:attrNameLst>
                                      </p:cBhvr>
                                      <p:to>
                                        <p:strVal val="visible"/>
                                      </p:to>
                                    </p:set>
                                    <p:animEffect filter="fade" transition="in">
                                      <p:cBhvr>
                                        <p:cTn dur="1000"/>
                                        <p:tgtEl>
                                          <p:spTgt spid="36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6">
                                            <p:txEl>
                                              <p:pRg end="2" st="2"/>
                                            </p:txEl>
                                          </p:spTgt>
                                        </p:tgtEl>
                                        <p:attrNameLst>
                                          <p:attrName>style.visibility</p:attrName>
                                        </p:attrNameLst>
                                      </p:cBhvr>
                                      <p:to>
                                        <p:strVal val="visible"/>
                                      </p:to>
                                    </p:set>
                                    <p:animEffect filter="fade" transition="in">
                                      <p:cBhvr>
                                        <p:cTn dur="1000"/>
                                        <p:tgtEl>
                                          <p:spTgt spid="368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1" name="Shape 3691"/>
        <p:cNvGrpSpPr/>
        <p:nvPr/>
      </p:nvGrpSpPr>
      <p:grpSpPr>
        <a:xfrm>
          <a:off x="0" y="0"/>
          <a:ext cx="0" cy="0"/>
          <a:chOff x="0" y="0"/>
          <a:chExt cx="0" cy="0"/>
        </a:xfrm>
      </p:grpSpPr>
      <p:sp>
        <p:nvSpPr>
          <p:cNvPr id="3692" name="Google Shape;3692;ged6bbfe532_0_58"/>
          <p:cNvSpPr txBox="1"/>
          <p:nvPr>
            <p:ph idx="1" type="body"/>
          </p:nvPr>
        </p:nvSpPr>
        <p:spPr>
          <a:xfrm>
            <a:off x="602750" y="1095000"/>
            <a:ext cx="6610200" cy="3264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An organization intends to survey to analyze the performance of smartphones across Germany.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They can divide the entire country’s population into cities i.e., clusters and select cities with the highest population and also filter those using mobile devices.</a:t>
            </a:r>
            <a:endParaRPr sz="1800">
              <a:latin typeface="Montserrat Medium"/>
              <a:ea typeface="Montserrat Medium"/>
              <a:cs typeface="Montserrat Medium"/>
              <a:sym typeface="Montserrat Medium"/>
            </a:endParaRPr>
          </a:p>
        </p:txBody>
      </p:sp>
      <p:sp>
        <p:nvSpPr>
          <p:cNvPr id="3693" name="Google Shape;3693;ged6bbfe532_0_58"/>
          <p:cNvSpPr txBox="1"/>
          <p:nvPr>
            <p:ph type="title"/>
          </p:nvPr>
        </p:nvSpPr>
        <p:spPr>
          <a:xfrm>
            <a:off x="486425" y="39480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Multiple</a:t>
            </a:r>
            <a:r>
              <a:rPr lang="en-GB">
                <a:solidFill>
                  <a:schemeClr val="lt2"/>
                </a:solidFill>
                <a:latin typeface="Montserrat ExtraBold"/>
                <a:ea typeface="Montserrat ExtraBold"/>
                <a:cs typeface="Montserrat ExtraBold"/>
                <a:sym typeface="Montserrat ExtraBold"/>
              </a:rPr>
              <a:t>-Stage Cluster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2">
                                            <p:txEl>
                                              <p:pRg end="0" st="0"/>
                                            </p:txEl>
                                          </p:spTgt>
                                        </p:tgtEl>
                                        <p:attrNameLst>
                                          <p:attrName>style.visibility</p:attrName>
                                        </p:attrNameLst>
                                      </p:cBhvr>
                                      <p:to>
                                        <p:strVal val="visible"/>
                                      </p:to>
                                    </p:set>
                                    <p:animEffect filter="fade" transition="in">
                                      <p:cBhvr>
                                        <p:cTn dur="1000"/>
                                        <p:tgtEl>
                                          <p:spTgt spid="36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2">
                                            <p:txEl>
                                              <p:pRg end="1" st="1"/>
                                            </p:txEl>
                                          </p:spTgt>
                                        </p:tgtEl>
                                        <p:attrNameLst>
                                          <p:attrName>style.visibility</p:attrName>
                                        </p:attrNameLst>
                                      </p:cBhvr>
                                      <p:to>
                                        <p:strVal val="visible"/>
                                      </p:to>
                                    </p:set>
                                    <p:animEffect filter="fade" transition="in">
                                      <p:cBhvr>
                                        <p:cTn dur="1000"/>
                                        <p:tgtEl>
                                          <p:spTgt spid="36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2">
                                            <p:txEl>
                                              <p:pRg end="2" st="2"/>
                                            </p:txEl>
                                          </p:spTgt>
                                        </p:tgtEl>
                                        <p:attrNameLst>
                                          <p:attrName>style.visibility</p:attrName>
                                        </p:attrNameLst>
                                      </p:cBhvr>
                                      <p:to>
                                        <p:strVal val="visible"/>
                                      </p:to>
                                    </p:set>
                                    <p:animEffect filter="fade" transition="in">
                                      <p:cBhvr>
                                        <p:cTn dur="1000"/>
                                        <p:tgtEl>
                                          <p:spTgt spid="369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7" name="Shape 3697"/>
        <p:cNvGrpSpPr/>
        <p:nvPr/>
      </p:nvGrpSpPr>
      <p:grpSpPr>
        <a:xfrm>
          <a:off x="0" y="0"/>
          <a:ext cx="0" cy="0"/>
          <a:chOff x="0" y="0"/>
          <a:chExt cx="0" cy="0"/>
        </a:xfrm>
      </p:grpSpPr>
      <p:sp>
        <p:nvSpPr>
          <p:cNvPr id="3698" name="Google Shape;3698;ged6bbfe532_0_30"/>
          <p:cNvSpPr txBox="1"/>
          <p:nvPr>
            <p:ph idx="1" type="body"/>
          </p:nvPr>
        </p:nvSpPr>
        <p:spPr>
          <a:xfrm>
            <a:off x="642925" y="1125150"/>
            <a:ext cx="6640200" cy="31746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100"/>
              </a:spcBef>
              <a:spcAft>
                <a:spcPts val="0"/>
              </a:spcAft>
              <a:buSzPts val="2400"/>
              <a:buFont typeface="Montserrat Medium"/>
              <a:buChar char="●"/>
            </a:pPr>
            <a:r>
              <a:rPr lang="en-GB" sz="1800">
                <a:latin typeface="Montserrat Medium"/>
                <a:ea typeface="Montserrat Medium"/>
                <a:cs typeface="Montserrat Medium"/>
                <a:sym typeface="Montserrat Medium"/>
              </a:rPr>
              <a:t>Target audience and the sample size.</a:t>
            </a:r>
            <a:endParaRPr sz="1800">
              <a:latin typeface="Montserrat Medium"/>
              <a:ea typeface="Montserrat Medium"/>
              <a:cs typeface="Montserrat Medium"/>
              <a:sym typeface="Montserrat Medium"/>
            </a:endParaRPr>
          </a:p>
          <a:p>
            <a:pPr indent="-381000" lvl="0" marL="457200" rtl="0" algn="l">
              <a:lnSpc>
                <a:spcPct val="150000"/>
              </a:lnSpc>
              <a:spcBef>
                <a:spcPts val="0"/>
              </a:spcBef>
              <a:spcAft>
                <a:spcPts val="0"/>
              </a:spcAft>
              <a:buSzPts val="2400"/>
              <a:buFont typeface="Montserrat Medium"/>
              <a:buChar char="●"/>
            </a:pPr>
            <a:r>
              <a:rPr lang="en-GB" sz="1800">
                <a:latin typeface="Montserrat Medium"/>
                <a:ea typeface="Montserrat Medium"/>
                <a:cs typeface="Montserrat Medium"/>
                <a:sym typeface="Montserrat Medium"/>
              </a:rPr>
              <a:t>Create and evaluate sampling frames. </a:t>
            </a:r>
            <a:endParaRPr sz="1800">
              <a:latin typeface="Montserrat Medium"/>
              <a:ea typeface="Montserrat Medium"/>
              <a:cs typeface="Montserrat Medium"/>
              <a:sym typeface="Montserrat Medium"/>
            </a:endParaRPr>
          </a:p>
          <a:p>
            <a:pPr indent="-381000" lvl="0" marL="457200" rtl="0" algn="l">
              <a:lnSpc>
                <a:spcPct val="150000"/>
              </a:lnSpc>
              <a:spcBef>
                <a:spcPts val="0"/>
              </a:spcBef>
              <a:spcAft>
                <a:spcPts val="0"/>
              </a:spcAft>
              <a:buSzPts val="2400"/>
              <a:buFont typeface="Montserrat Medium"/>
              <a:buChar char="●"/>
            </a:pPr>
            <a:r>
              <a:rPr lang="en-GB" sz="1800">
                <a:latin typeface="Montserrat Medium"/>
                <a:ea typeface="Montserrat Medium"/>
                <a:cs typeface="Montserrat Medium"/>
                <a:sym typeface="Montserrat Medium"/>
              </a:rPr>
              <a:t>D</a:t>
            </a:r>
            <a:r>
              <a:rPr lang="en-GB" sz="1800">
                <a:latin typeface="Montserrat Medium"/>
                <a:ea typeface="Montserrat Medium"/>
                <a:cs typeface="Montserrat Medium"/>
                <a:sym typeface="Montserrat Medium"/>
              </a:rPr>
              <a:t>etermine the number of groups by including the same average members in each group. </a:t>
            </a:r>
            <a:endParaRPr sz="1800">
              <a:latin typeface="Montserrat Medium"/>
              <a:ea typeface="Montserrat Medium"/>
              <a:cs typeface="Montserrat Medium"/>
              <a:sym typeface="Montserrat Medium"/>
            </a:endParaRPr>
          </a:p>
          <a:p>
            <a:pPr indent="-381000" lvl="0" marL="457200" rtl="0" algn="l">
              <a:lnSpc>
                <a:spcPct val="150000"/>
              </a:lnSpc>
              <a:spcBef>
                <a:spcPts val="0"/>
              </a:spcBef>
              <a:spcAft>
                <a:spcPts val="0"/>
              </a:spcAft>
              <a:buSzPts val="2400"/>
              <a:buFont typeface="Montserrat Medium"/>
              <a:buChar char="●"/>
            </a:pPr>
            <a:r>
              <a:rPr lang="en-GB" sz="1800">
                <a:latin typeface="Montserrat Medium"/>
                <a:ea typeface="Montserrat Medium"/>
                <a:cs typeface="Montserrat Medium"/>
                <a:sym typeface="Montserrat Medium"/>
              </a:rPr>
              <a:t>Choose by applying a random selection.</a:t>
            </a:r>
            <a:endParaRPr sz="1800">
              <a:latin typeface="Montserrat Medium"/>
              <a:ea typeface="Montserrat Medium"/>
              <a:cs typeface="Montserrat Medium"/>
              <a:sym typeface="Montserrat Medium"/>
            </a:endParaRPr>
          </a:p>
          <a:p>
            <a:pPr indent="-381000" lvl="0" marL="457200" rtl="0" algn="l">
              <a:lnSpc>
                <a:spcPct val="150000"/>
              </a:lnSpc>
              <a:spcBef>
                <a:spcPts val="0"/>
              </a:spcBef>
              <a:spcAft>
                <a:spcPts val="0"/>
              </a:spcAft>
              <a:buSzPts val="2400"/>
              <a:buFont typeface="Montserrat Medium"/>
              <a:buChar char="●"/>
            </a:pPr>
            <a:r>
              <a:rPr lang="en-GB" sz="1800">
                <a:latin typeface="Montserrat Medium"/>
                <a:ea typeface="Montserrat Medium"/>
                <a:cs typeface="Montserrat Medium"/>
                <a:sym typeface="Montserrat Medium"/>
              </a:rPr>
              <a:t>Create sub-types.</a:t>
            </a:r>
            <a:endParaRPr sz="1800">
              <a:latin typeface="Montserrat Medium"/>
              <a:ea typeface="Montserrat Medium"/>
              <a:cs typeface="Montserrat Medium"/>
              <a:sym typeface="Montserrat Medium"/>
            </a:endParaRPr>
          </a:p>
        </p:txBody>
      </p:sp>
      <p:sp>
        <p:nvSpPr>
          <p:cNvPr id="3699" name="Google Shape;3699;ged6bbfe532_0_30"/>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Conduct Cluster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8">
                                            <p:txEl>
                                              <p:pRg end="0" st="0"/>
                                            </p:txEl>
                                          </p:spTgt>
                                        </p:tgtEl>
                                        <p:attrNameLst>
                                          <p:attrName>style.visibility</p:attrName>
                                        </p:attrNameLst>
                                      </p:cBhvr>
                                      <p:to>
                                        <p:strVal val="visible"/>
                                      </p:to>
                                    </p:set>
                                    <p:animEffect filter="fade" transition="in">
                                      <p:cBhvr>
                                        <p:cTn dur="1000"/>
                                        <p:tgtEl>
                                          <p:spTgt spid="36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8">
                                            <p:txEl>
                                              <p:pRg end="1" st="1"/>
                                            </p:txEl>
                                          </p:spTgt>
                                        </p:tgtEl>
                                        <p:attrNameLst>
                                          <p:attrName>style.visibility</p:attrName>
                                        </p:attrNameLst>
                                      </p:cBhvr>
                                      <p:to>
                                        <p:strVal val="visible"/>
                                      </p:to>
                                    </p:set>
                                    <p:animEffect filter="fade" transition="in">
                                      <p:cBhvr>
                                        <p:cTn dur="1000"/>
                                        <p:tgtEl>
                                          <p:spTgt spid="36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8">
                                            <p:txEl>
                                              <p:pRg end="2" st="2"/>
                                            </p:txEl>
                                          </p:spTgt>
                                        </p:tgtEl>
                                        <p:attrNameLst>
                                          <p:attrName>style.visibility</p:attrName>
                                        </p:attrNameLst>
                                      </p:cBhvr>
                                      <p:to>
                                        <p:strVal val="visible"/>
                                      </p:to>
                                    </p:set>
                                    <p:animEffect filter="fade" transition="in">
                                      <p:cBhvr>
                                        <p:cTn dur="1000"/>
                                        <p:tgtEl>
                                          <p:spTgt spid="36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8">
                                            <p:txEl>
                                              <p:pRg end="3" st="3"/>
                                            </p:txEl>
                                          </p:spTgt>
                                        </p:tgtEl>
                                        <p:attrNameLst>
                                          <p:attrName>style.visibility</p:attrName>
                                        </p:attrNameLst>
                                      </p:cBhvr>
                                      <p:to>
                                        <p:strVal val="visible"/>
                                      </p:to>
                                    </p:set>
                                    <p:animEffect filter="fade" transition="in">
                                      <p:cBhvr>
                                        <p:cTn dur="1000"/>
                                        <p:tgtEl>
                                          <p:spTgt spid="36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8">
                                            <p:txEl>
                                              <p:pRg end="4" st="4"/>
                                            </p:txEl>
                                          </p:spTgt>
                                        </p:tgtEl>
                                        <p:attrNameLst>
                                          <p:attrName>style.visibility</p:attrName>
                                        </p:attrNameLst>
                                      </p:cBhvr>
                                      <p:to>
                                        <p:strVal val="visible"/>
                                      </p:to>
                                    </p:set>
                                    <p:animEffect filter="fade" transition="in">
                                      <p:cBhvr>
                                        <p:cTn dur="1000"/>
                                        <p:tgtEl>
                                          <p:spTgt spid="369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3" name="Shape 3703"/>
        <p:cNvGrpSpPr/>
        <p:nvPr/>
      </p:nvGrpSpPr>
      <p:grpSpPr>
        <a:xfrm>
          <a:off x="0" y="0"/>
          <a:ext cx="0" cy="0"/>
          <a:chOff x="0" y="0"/>
          <a:chExt cx="0" cy="0"/>
        </a:xfrm>
      </p:grpSpPr>
      <p:sp>
        <p:nvSpPr>
          <p:cNvPr id="3704" name="Google Shape;3704;ged6bbfe532_0_9"/>
          <p:cNvSpPr txBox="1"/>
          <p:nvPr>
            <p:ph idx="1" type="body"/>
          </p:nvPr>
        </p:nvSpPr>
        <p:spPr>
          <a:xfrm>
            <a:off x="642925" y="1326050"/>
            <a:ext cx="5595600" cy="2230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Consumes less time and cost.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Researchers can choose large samples.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Increase accessibility to various clusters.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Loss of accuracy.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Easy to implement.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Implement it in practical situations.</a:t>
            </a:r>
            <a:endParaRPr sz="1800">
              <a:latin typeface="Montserrat Medium"/>
              <a:ea typeface="Montserrat Medium"/>
              <a:cs typeface="Montserrat Medium"/>
              <a:sym typeface="Montserrat Medium"/>
            </a:endParaRPr>
          </a:p>
        </p:txBody>
      </p:sp>
      <p:sp>
        <p:nvSpPr>
          <p:cNvPr id="3705" name="Google Shape;3705;ged6bbfe532_0_9"/>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Advantages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4">
                                            <p:txEl>
                                              <p:pRg end="0" st="0"/>
                                            </p:txEl>
                                          </p:spTgt>
                                        </p:tgtEl>
                                        <p:attrNameLst>
                                          <p:attrName>style.visibility</p:attrName>
                                        </p:attrNameLst>
                                      </p:cBhvr>
                                      <p:to>
                                        <p:strVal val="visible"/>
                                      </p:to>
                                    </p:set>
                                    <p:animEffect filter="fade" transition="in">
                                      <p:cBhvr>
                                        <p:cTn dur="1000"/>
                                        <p:tgtEl>
                                          <p:spTgt spid="37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4">
                                            <p:txEl>
                                              <p:pRg end="1" st="1"/>
                                            </p:txEl>
                                          </p:spTgt>
                                        </p:tgtEl>
                                        <p:attrNameLst>
                                          <p:attrName>style.visibility</p:attrName>
                                        </p:attrNameLst>
                                      </p:cBhvr>
                                      <p:to>
                                        <p:strVal val="visible"/>
                                      </p:to>
                                    </p:set>
                                    <p:animEffect filter="fade" transition="in">
                                      <p:cBhvr>
                                        <p:cTn dur="1000"/>
                                        <p:tgtEl>
                                          <p:spTgt spid="37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4">
                                            <p:txEl>
                                              <p:pRg end="2" st="2"/>
                                            </p:txEl>
                                          </p:spTgt>
                                        </p:tgtEl>
                                        <p:attrNameLst>
                                          <p:attrName>style.visibility</p:attrName>
                                        </p:attrNameLst>
                                      </p:cBhvr>
                                      <p:to>
                                        <p:strVal val="visible"/>
                                      </p:to>
                                    </p:set>
                                    <p:animEffect filter="fade" transition="in">
                                      <p:cBhvr>
                                        <p:cTn dur="1000"/>
                                        <p:tgtEl>
                                          <p:spTgt spid="37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4">
                                            <p:txEl>
                                              <p:pRg end="3" st="3"/>
                                            </p:txEl>
                                          </p:spTgt>
                                        </p:tgtEl>
                                        <p:attrNameLst>
                                          <p:attrName>style.visibility</p:attrName>
                                        </p:attrNameLst>
                                      </p:cBhvr>
                                      <p:to>
                                        <p:strVal val="visible"/>
                                      </p:to>
                                    </p:set>
                                    <p:animEffect filter="fade" transition="in">
                                      <p:cBhvr>
                                        <p:cTn dur="1000"/>
                                        <p:tgtEl>
                                          <p:spTgt spid="37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4">
                                            <p:txEl>
                                              <p:pRg end="4" st="4"/>
                                            </p:txEl>
                                          </p:spTgt>
                                        </p:tgtEl>
                                        <p:attrNameLst>
                                          <p:attrName>style.visibility</p:attrName>
                                        </p:attrNameLst>
                                      </p:cBhvr>
                                      <p:to>
                                        <p:strVal val="visible"/>
                                      </p:to>
                                    </p:set>
                                    <p:animEffect filter="fade" transition="in">
                                      <p:cBhvr>
                                        <p:cTn dur="1000"/>
                                        <p:tgtEl>
                                          <p:spTgt spid="370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4">
                                            <p:txEl>
                                              <p:pRg end="5" st="5"/>
                                            </p:txEl>
                                          </p:spTgt>
                                        </p:tgtEl>
                                        <p:attrNameLst>
                                          <p:attrName>style.visibility</p:attrName>
                                        </p:attrNameLst>
                                      </p:cBhvr>
                                      <p:to>
                                        <p:strVal val="visible"/>
                                      </p:to>
                                    </p:set>
                                    <p:animEffect filter="fade" transition="in">
                                      <p:cBhvr>
                                        <p:cTn dur="1000"/>
                                        <p:tgtEl>
                                          <p:spTgt spid="370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9" name="Shape 3709"/>
        <p:cNvGrpSpPr/>
        <p:nvPr/>
      </p:nvGrpSpPr>
      <p:grpSpPr>
        <a:xfrm>
          <a:off x="0" y="0"/>
          <a:ext cx="0" cy="0"/>
          <a:chOff x="0" y="0"/>
          <a:chExt cx="0" cy="0"/>
        </a:xfrm>
      </p:grpSpPr>
      <p:sp>
        <p:nvSpPr>
          <p:cNvPr id="3710" name="Google Shape;3710;ged8f07c8ae_0_221"/>
          <p:cNvSpPr txBox="1"/>
          <p:nvPr>
            <p:ph type="ctrTitle"/>
          </p:nvPr>
        </p:nvSpPr>
        <p:spPr>
          <a:xfrm>
            <a:off x="842800" y="1950100"/>
            <a:ext cx="72504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C01S08L05. Systematic Sampling</a:t>
            </a:r>
            <a:endParaRPr b="0" sz="2400">
              <a:latin typeface="Montserrat ExtraBold"/>
              <a:ea typeface="Montserrat ExtraBold"/>
              <a:cs typeface="Montserrat ExtraBold"/>
              <a:sym typeface="Montserrat ExtraBold"/>
            </a:endParaRPr>
          </a:p>
        </p:txBody>
      </p:sp>
    </p:spTree>
  </p:cSld>
  <p:clrMapOvr>
    <a:masterClrMapping/>
  </p:clrMapOvr>
</p:sld>
</file>

<file path=ppt/slides/slide5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4" name="Shape 3714"/>
        <p:cNvGrpSpPr/>
        <p:nvPr/>
      </p:nvGrpSpPr>
      <p:grpSpPr>
        <a:xfrm>
          <a:off x="0" y="0"/>
          <a:ext cx="0" cy="0"/>
          <a:chOff x="0" y="0"/>
          <a:chExt cx="0" cy="0"/>
        </a:xfrm>
      </p:grpSpPr>
      <p:sp>
        <p:nvSpPr>
          <p:cNvPr id="3715" name="Google Shape;3715;ged8f07c8ae_0_225"/>
          <p:cNvSpPr txBox="1"/>
          <p:nvPr>
            <p:ph idx="1" type="body"/>
          </p:nvPr>
        </p:nvSpPr>
        <p:spPr>
          <a:xfrm>
            <a:off x="663025" y="1326050"/>
            <a:ext cx="6047700" cy="2380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To zero down on the desired population.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By dividing the entire population size by the desired sample size.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Implementation of probability sampling.</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Each member of the group is selected at regular periods to form a sample.</a:t>
            </a:r>
            <a:endParaRPr sz="1800">
              <a:latin typeface="Montserrat Medium"/>
              <a:ea typeface="Montserrat Medium"/>
              <a:cs typeface="Montserrat Medium"/>
              <a:sym typeface="Montserrat Medium"/>
            </a:endParaRPr>
          </a:p>
        </p:txBody>
      </p:sp>
      <p:sp>
        <p:nvSpPr>
          <p:cNvPr id="3716" name="Google Shape;3716;ged8f07c8ae_0_225"/>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Systematic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5">
                                            <p:txEl>
                                              <p:pRg end="0" st="0"/>
                                            </p:txEl>
                                          </p:spTgt>
                                        </p:tgtEl>
                                        <p:attrNameLst>
                                          <p:attrName>style.visibility</p:attrName>
                                        </p:attrNameLst>
                                      </p:cBhvr>
                                      <p:to>
                                        <p:strVal val="visible"/>
                                      </p:to>
                                    </p:set>
                                    <p:animEffect filter="fade" transition="in">
                                      <p:cBhvr>
                                        <p:cTn dur="1000"/>
                                        <p:tgtEl>
                                          <p:spTgt spid="37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5">
                                            <p:txEl>
                                              <p:pRg end="1" st="1"/>
                                            </p:txEl>
                                          </p:spTgt>
                                        </p:tgtEl>
                                        <p:attrNameLst>
                                          <p:attrName>style.visibility</p:attrName>
                                        </p:attrNameLst>
                                      </p:cBhvr>
                                      <p:to>
                                        <p:strVal val="visible"/>
                                      </p:to>
                                    </p:set>
                                    <p:animEffect filter="fade" transition="in">
                                      <p:cBhvr>
                                        <p:cTn dur="1000"/>
                                        <p:tgtEl>
                                          <p:spTgt spid="37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5">
                                            <p:txEl>
                                              <p:pRg end="2" st="2"/>
                                            </p:txEl>
                                          </p:spTgt>
                                        </p:tgtEl>
                                        <p:attrNameLst>
                                          <p:attrName>style.visibility</p:attrName>
                                        </p:attrNameLst>
                                      </p:cBhvr>
                                      <p:to>
                                        <p:strVal val="visible"/>
                                      </p:to>
                                    </p:set>
                                    <p:animEffect filter="fade" transition="in">
                                      <p:cBhvr>
                                        <p:cTn dur="1000"/>
                                        <p:tgtEl>
                                          <p:spTgt spid="37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5">
                                            <p:txEl>
                                              <p:pRg end="3" st="3"/>
                                            </p:txEl>
                                          </p:spTgt>
                                        </p:tgtEl>
                                        <p:attrNameLst>
                                          <p:attrName>style.visibility</p:attrName>
                                        </p:attrNameLst>
                                      </p:cBhvr>
                                      <p:to>
                                        <p:strVal val="visible"/>
                                      </p:to>
                                    </p:set>
                                    <p:animEffect filter="fade" transition="in">
                                      <p:cBhvr>
                                        <p:cTn dur="1000"/>
                                        <p:tgtEl>
                                          <p:spTgt spid="371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0" name="Shape 3720"/>
        <p:cNvGrpSpPr/>
        <p:nvPr/>
      </p:nvGrpSpPr>
      <p:grpSpPr>
        <a:xfrm>
          <a:off x="0" y="0"/>
          <a:ext cx="0" cy="0"/>
          <a:chOff x="0" y="0"/>
          <a:chExt cx="0" cy="0"/>
        </a:xfrm>
      </p:grpSpPr>
      <p:sp>
        <p:nvSpPr>
          <p:cNvPr id="3721" name="Google Shape;3721;ged8f07c8ae_0_230"/>
          <p:cNvSpPr txBox="1"/>
          <p:nvPr>
            <p:ph idx="1" type="body"/>
          </p:nvPr>
        </p:nvSpPr>
        <p:spPr>
          <a:xfrm>
            <a:off x="663025" y="1326050"/>
            <a:ext cx="6047700" cy="2380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 random starting point and selects sample members after a fixed ‘sampling interval.’</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Inefficient and time-consuming.</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To other methods, such as systematic sampling.</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Low risk of data manipulation.</a:t>
            </a:r>
            <a:endParaRPr sz="1800">
              <a:latin typeface="Montserrat Medium"/>
              <a:ea typeface="Montserrat Medium"/>
              <a:cs typeface="Montserrat Medium"/>
              <a:sym typeface="Montserrat Medium"/>
            </a:endParaRPr>
          </a:p>
        </p:txBody>
      </p:sp>
      <p:sp>
        <p:nvSpPr>
          <p:cNvPr id="3722" name="Google Shape;3722;ged8f07c8ae_0_230"/>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Systematic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1">
                                            <p:txEl>
                                              <p:pRg end="0" st="0"/>
                                            </p:txEl>
                                          </p:spTgt>
                                        </p:tgtEl>
                                        <p:attrNameLst>
                                          <p:attrName>style.visibility</p:attrName>
                                        </p:attrNameLst>
                                      </p:cBhvr>
                                      <p:to>
                                        <p:strVal val="visible"/>
                                      </p:to>
                                    </p:set>
                                    <p:animEffect filter="fade" transition="in">
                                      <p:cBhvr>
                                        <p:cTn dur="1000"/>
                                        <p:tgtEl>
                                          <p:spTgt spid="37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1">
                                            <p:txEl>
                                              <p:pRg end="1" st="1"/>
                                            </p:txEl>
                                          </p:spTgt>
                                        </p:tgtEl>
                                        <p:attrNameLst>
                                          <p:attrName>style.visibility</p:attrName>
                                        </p:attrNameLst>
                                      </p:cBhvr>
                                      <p:to>
                                        <p:strVal val="visible"/>
                                      </p:to>
                                    </p:set>
                                    <p:animEffect filter="fade" transition="in">
                                      <p:cBhvr>
                                        <p:cTn dur="1000"/>
                                        <p:tgtEl>
                                          <p:spTgt spid="37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1">
                                            <p:txEl>
                                              <p:pRg end="2" st="2"/>
                                            </p:txEl>
                                          </p:spTgt>
                                        </p:tgtEl>
                                        <p:attrNameLst>
                                          <p:attrName>style.visibility</p:attrName>
                                        </p:attrNameLst>
                                      </p:cBhvr>
                                      <p:to>
                                        <p:strVal val="visible"/>
                                      </p:to>
                                    </p:set>
                                    <p:animEffect filter="fade" transition="in">
                                      <p:cBhvr>
                                        <p:cTn dur="1000"/>
                                        <p:tgtEl>
                                          <p:spTgt spid="37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1">
                                            <p:txEl>
                                              <p:pRg end="3" st="3"/>
                                            </p:txEl>
                                          </p:spTgt>
                                        </p:tgtEl>
                                        <p:attrNameLst>
                                          <p:attrName>style.visibility</p:attrName>
                                        </p:attrNameLst>
                                      </p:cBhvr>
                                      <p:to>
                                        <p:strVal val="visible"/>
                                      </p:to>
                                    </p:set>
                                    <p:animEffect filter="fade" transition="in">
                                      <p:cBhvr>
                                        <p:cTn dur="1000"/>
                                        <p:tgtEl>
                                          <p:spTgt spid="372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e7f7b7426b_0_7"/>
          <p:cNvSpPr txBox="1"/>
          <p:nvPr>
            <p:ph idx="1" type="body"/>
          </p:nvPr>
        </p:nvSpPr>
        <p:spPr>
          <a:xfrm>
            <a:off x="723300" y="1435900"/>
            <a:ext cx="5203800" cy="281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Refers to the size of the set i.e., the number of elements present in the set.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 cardinality of set D = {A, E, I, O, U} is 5 because there are five elements present in the set ‘D’.</a:t>
            </a:r>
            <a:endParaRPr i="1" sz="1800">
              <a:latin typeface="Montserrat Medium"/>
              <a:ea typeface="Montserrat Medium"/>
              <a:cs typeface="Montserrat Medium"/>
              <a:sym typeface="Montserrat Medium"/>
            </a:endParaRPr>
          </a:p>
        </p:txBody>
      </p:sp>
      <p:sp>
        <p:nvSpPr>
          <p:cNvPr id="628" name="Google Shape;628;ge7f7b7426b_0_7"/>
          <p:cNvSpPr txBox="1"/>
          <p:nvPr>
            <p:ph type="title"/>
          </p:nvPr>
        </p:nvSpPr>
        <p:spPr>
          <a:xfrm>
            <a:off x="499350" y="475175"/>
            <a:ext cx="5691900" cy="5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2"/>
                </a:solidFill>
                <a:latin typeface="Montserrat ExtraBold"/>
                <a:ea typeface="Montserrat ExtraBold"/>
                <a:cs typeface="Montserrat ExtraBold"/>
                <a:sym typeface="Montserrat ExtraBold"/>
              </a:rPr>
              <a:t>Cardinality of sets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xEl>
                                              <p:pRg end="0" st="0"/>
                                            </p:txEl>
                                          </p:spTgt>
                                        </p:tgtEl>
                                        <p:attrNameLst>
                                          <p:attrName>style.visibility</p:attrName>
                                        </p:attrNameLst>
                                      </p:cBhvr>
                                      <p:to>
                                        <p:strVal val="visible"/>
                                      </p:to>
                                    </p:set>
                                    <p:animEffect filter="fade" transition="in">
                                      <p:cBhvr>
                                        <p:cTn dur="1000"/>
                                        <p:tgtEl>
                                          <p:spTgt spid="6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xEl>
                                              <p:pRg end="1" st="1"/>
                                            </p:txEl>
                                          </p:spTgt>
                                        </p:tgtEl>
                                        <p:attrNameLst>
                                          <p:attrName>style.visibility</p:attrName>
                                        </p:attrNameLst>
                                      </p:cBhvr>
                                      <p:to>
                                        <p:strVal val="visible"/>
                                      </p:to>
                                    </p:set>
                                    <p:animEffect filter="fade" transition="in">
                                      <p:cBhvr>
                                        <p:cTn dur="1000"/>
                                        <p:tgtEl>
                                          <p:spTgt spid="62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6" name="Shape 3726"/>
        <p:cNvGrpSpPr/>
        <p:nvPr/>
      </p:nvGrpSpPr>
      <p:grpSpPr>
        <a:xfrm>
          <a:off x="0" y="0"/>
          <a:ext cx="0" cy="0"/>
          <a:chOff x="0" y="0"/>
          <a:chExt cx="0" cy="0"/>
        </a:xfrm>
      </p:grpSpPr>
      <p:sp>
        <p:nvSpPr>
          <p:cNvPr id="3727" name="Google Shape;3727;ged8f07c8ae_0_235"/>
          <p:cNvSpPr txBox="1"/>
          <p:nvPr>
            <p:ph idx="1" type="body"/>
          </p:nvPr>
        </p:nvSpPr>
        <p:spPr>
          <a:xfrm>
            <a:off x="974450" y="1145225"/>
            <a:ext cx="5223900" cy="317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While selecting the captain of a sports team, asks us to call out numbers such as 1-5 (1-n).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Students with a random number decided by the coach.</a:t>
            </a:r>
            <a:endParaRPr sz="1800">
              <a:latin typeface="Montserrat Medium"/>
              <a:ea typeface="Montserrat Medium"/>
              <a:cs typeface="Montserrat Medium"/>
              <a:sym typeface="Montserrat Medium"/>
            </a:endParaRPr>
          </a:p>
        </p:txBody>
      </p:sp>
      <p:sp>
        <p:nvSpPr>
          <p:cNvPr id="3728" name="Google Shape;3728;ged8f07c8ae_0_235"/>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Systematic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7">
                                            <p:txEl>
                                              <p:pRg end="0" st="0"/>
                                            </p:txEl>
                                          </p:spTgt>
                                        </p:tgtEl>
                                        <p:attrNameLst>
                                          <p:attrName>style.visibility</p:attrName>
                                        </p:attrNameLst>
                                      </p:cBhvr>
                                      <p:to>
                                        <p:strVal val="visible"/>
                                      </p:to>
                                    </p:set>
                                    <p:animEffect filter="fade" transition="in">
                                      <p:cBhvr>
                                        <p:cTn dur="1000"/>
                                        <p:tgtEl>
                                          <p:spTgt spid="37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7">
                                            <p:txEl>
                                              <p:pRg end="1" st="1"/>
                                            </p:txEl>
                                          </p:spTgt>
                                        </p:tgtEl>
                                        <p:attrNameLst>
                                          <p:attrName>style.visibility</p:attrName>
                                        </p:attrNameLst>
                                      </p:cBhvr>
                                      <p:to>
                                        <p:strVal val="visible"/>
                                      </p:to>
                                    </p:set>
                                    <p:animEffect filter="fade" transition="in">
                                      <p:cBhvr>
                                        <p:cTn dur="1000"/>
                                        <p:tgtEl>
                                          <p:spTgt spid="37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7">
                                            <p:txEl>
                                              <p:pRg end="2" st="2"/>
                                            </p:txEl>
                                          </p:spTgt>
                                        </p:tgtEl>
                                        <p:attrNameLst>
                                          <p:attrName>style.visibility</p:attrName>
                                        </p:attrNameLst>
                                      </p:cBhvr>
                                      <p:to>
                                        <p:strVal val="visible"/>
                                      </p:to>
                                    </p:set>
                                    <p:animEffect filter="fade" transition="in">
                                      <p:cBhvr>
                                        <p:cTn dur="1000"/>
                                        <p:tgtEl>
                                          <p:spTgt spid="372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2" name="Shape 3732"/>
        <p:cNvGrpSpPr/>
        <p:nvPr/>
      </p:nvGrpSpPr>
      <p:grpSpPr>
        <a:xfrm>
          <a:off x="0" y="0"/>
          <a:ext cx="0" cy="0"/>
          <a:chOff x="0" y="0"/>
          <a:chExt cx="0" cy="0"/>
        </a:xfrm>
      </p:grpSpPr>
      <p:sp>
        <p:nvSpPr>
          <p:cNvPr id="3733" name="Google Shape;3733;ged8f07c8ae_0_240"/>
          <p:cNvSpPr txBox="1"/>
          <p:nvPr>
            <p:ph idx="1" type="body"/>
          </p:nvPr>
        </p:nvSpPr>
        <p:spPr>
          <a:xfrm>
            <a:off x="974450" y="1145225"/>
            <a:ext cx="5223900" cy="317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Three would be called out to be the captains of different teams.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For both the coach and the players.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Every member of a population to be selected using this sampling technique.</a:t>
            </a:r>
            <a:endParaRPr sz="1800">
              <a:latin typeface="Montserrat Medium"/>
              <a:ea typeface="Montserrat Medium"/>
              <a:cs typeface="Montserrat Medium"/>
              <a:sym typeface="Montserrat Medium"/>
            </a:endParaRPr>
          </a:p>
        </p:txBody>
      </p:sp>
      <p:sp>
        <p:nvSpPr>
          <p:cNvPr id="3734" name="Google Shape;3734;ged8f07c8ae_0_240"/>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Systematic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3">
                                            <p:txEl>
                                              <p:pRg end="0" st="0"/>
                                            </p:txEl>
                                          </p:spTgt>
                                        </p:tgtEl>
                                        <p:attrNameLst>
                                          <p:attrName>style.visibility</p:attrName>
                                        </p:attrNameLst>
                                      </p:cBhvr>
                                      <p:to>
                                        <p:strVal val="visible"/>
                                      </p:to>
                                    </p:set>
                                    <p:animEffect filter="fade" transition="in">
                                      <p:cBhvr>
                                        <p:cTn dur="1000"/>
                                        <p:tgtEl>
                                          <p:spTgt spid="37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3">
                                            <p:txEl>
                                              <p:pRg end="1" st="1"/>
                                            </p:txEl>
                                          </p:spTgt>
                                        </p:tgtEl>
                                        <p:attrNameLst>
                                          <p:attrName>style.visibility</p:attrName>
                                        </p:attrNameLst>
                                      </p:cBhvr>
                                      <p:to>
                                        <p:strVal val="visible"/>
                                      </p:to>
                                    </p:set>
                                    <p:animEffect filter="fade" transition="in">
                                      <p:cBhvr>
                                        <p:cTn dur="1000"/>
                                        <p:tgtEl>
                                          <p:spTgt spid="37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3">
                                            <p:txEl>
                                              <p:pRg end="2" st="2"/>
                                            </p:txEl>
                                          </p:spTgt>
                                        </p:tgtEl>
                                        <p:attrNameLst>
                                          <p:attrName>style.visibility</p:attrName>
                                        </p:attrNameLst>
                                      </p:cBhvr>
                                      <p:to>
                                        <p:strVal val="visible"/>
                                      </p:to>
                                    </p:set>
                                    <p:animEffect filter="fade" transition="in">
                                      <p:cBhvr>
                                        <p:cTn dur="1000"/>
                                        <p:tgtEl>
                                          <p:spTgt spid="373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8" name="Shape 3738"/>
        <p:cNvGrpSpPr/>
        <p:nvPr/>
      </p:nvGrpSpPr>
      <p:grpSpPr>
        <a:xfrm>
          <a:off x="0" y="0"/>
          <a:ext cx="0" cy="0"/>
          <a:chOff x="0" y="0"/>
          <a:chExt cx="0" cy="0"/>
        </a:xfrm>
      </p:grpSpPr>
      <p:sp>
        <p:nvSpPr>
          <p:cNvPr id="3739" name="Google Shape;3739;ged8f07c8ae_0_245"/>
          <p:cNvSpPr txBox="1"/>
          <p:nvPr>
            <p:ph idx="1" type="body"/>
          </p:nvPr>
        </p:nvSpPr>
        <p:spPr>
          <a:xfrm>
            <a:off x="944325" y="1185425"/>
            <a:ext cx="4179300" cy="3174600"/>
          </a:xfrm>
          <a:prstGeom prst="rect">
            <a:avLst/>
          </a:prstGeom>
          <a:noFill/>
          <a:ln>
            <a:noFill/>
          </a:ln>
        </p:spPr>
        <p:txBody>
          <a:bodyPr anchorCtr="0" anchor="t" bIns="91425" lIns="91425" spcFirstLastPara="1" rIns="91425" wrap="square" tIns="91425">
            <a:noAutofit/>
          </a:bodyPr>
          <a:lstStyle/>
          <a:p>
            <a:pPr indent="0" lvl="0" marL="0" rtl="0" algn="l">
              <a:lnSpc>
                <a:spcPct val="175000"/>
              </a:lnSpc>
              <a:spcBef>
                <a:spcPts val="100"/>
              </a:spcBef>
              <a:spcAft>
                <a:spcPts val="0"/>
              </a:spcAft>
              <a:buNone/>
            </a:pPr>
            <a:r>
              <a:rPr b="1" i="1" lang="en-GB" sz="1800">
                <a:latin typeface="Montserrat"/>
                <a:ea typeface="Montserrat"/>
                <a:cs typeface="Montserrat"/>
                <a:sym typeface="Montserrat"/>
              </a:rPr>
              <a:t>Divided into three types:</a:t>
            </a:r>
            <a:endParaRPr b="1" i="1" sz="1800">
              <a:latin typeface="Montserrat"/>
              <a:ea typeface="Montserrat"/>
              <a:cs typeface="Montserrat"/>
              <a:sym typeface="Montserrat"/>
            </a:endParaRPr>
          </a:p>
          <a:p>
            <a:pPr indent="-342900" lvl="0" marL="457200" rtl="0" algn="l">
              <a:lnSpc>
                <a:spcPct val="175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Systematic random sampling.</a:t>
            </a:r>
            <a:endParaRPr sz="1800">
              <a:latin typeface="Montserrat Medium"/>
              <a:ea typeface="Montserrat Medium"/>
              <a:cs typeface="Montserrat Medium"/>
              <a:sym typeface="Montserrat Medium"/>
            </a:endParaRPr>
          </a:p>
          <a:p>
            <a:pPr indent="-342900" lvl="0" marL="457200" rtl="0" algn="l">
              <a:lnSpc>
                <a:spcPct val="175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Linear systematic sampling.</a:t>
            </a:r>
            <a:endParaRPr sz="1800">
              <a:latin typeface="Montserrat Medium"/>
              <a:ea typeface="Montserrat Medium"/>
              <a:cs typeface="Montserrat Medium"/>
              <a:sym typeface="Montserrat Medium"/>
            </a:endParaRPr>
          </a:p>
          <a:p>
            <a:pPr indent="-342900" lvl="0" marL="457200" rtl="0" algn="l">
              <a:lnSpc>
                <a:spcPct val="175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Circular systematic sampling.</a:t>
            </a:r>
            <a:endParaRPr sz="1800">
              <a:latin typeface="Montserrat Medium"/>
              <a:ea typeface="Montserrat Medium"/>
              <a:cs typeface="Montserrat Medium"/>
              <a:sym typeface="Montserrat Medium"/>
            </a:endParaRPr>
          </a:p>
        </p:txBody>
      </p:sp>
      <p:sp>
        <p:nvSpPr>
          <p:cNvPr id="3740" name="Google Shape;3740;ged8f07c8ae_0_245"/>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Types of Systematic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9">
                                            <p:txEl>
                                              <p:pRg end="0" st="0"/>
                                            </p:txEl>
                                          </p:spTgt>
                                        </p:tgtEl>
                                        <p:attrNameLst>
                                          <p:attrName>style.visibility</p:attrName>
                                        </p:attrNameLst>
                                      </p:cBhvr>
                                      <p:to>
                                        <p:strVal val="visible"/>
                                      </p:to>
                                    </p:set>
                                    <p:animEffect filter="fade" transition="in">
                                      <p:cBhvr>
                                        <p:cTn dur="1000"/>
                                        <p:tgtEl>
                                          <p:spTgt spid="37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9">
                                            <p:txEl>
                                              <p:pRg end="1" st="1"/>
                                            </p:txEl>
                                          </p:spTgt>
                                        </p:tgtEl>
                                        <p:attrNameLst>
                                          <p:attrName>style.visibility</p:attrName>
                                        </p:attrNameLst>
                                      </p:cBhvr>
                                      <p:to>
                                        <p:strVal val="visible"/>
                                      </p:to>
                                    </p:set>
                                    <p:animEffect filter="fade" transition="in">
                                      <p:cBhvr>
                                        <p:cTn dur="1000"/>
                                        <p:tgtEl>
                                          <p:spTgt spid="37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9">
                                            <p:txEl>
                                              <p:pRg end="2" st="2"/>
                                            </p:txEl>
                                          </p:spTgt>
                                        </p:tgtEl>
                                        <p:attrNameLst>
                                          <p:attrName>style.visibility</p:attrName>
                                        </p:attrNameLst>
                                      </p:cBhvr>
                                      <p:to>
                                        <p:strVal val="visible"/>
                                      </p:to>
                                    </p:set>
                                    <p:animEffect filter="fade" transition="in">
                                      <p:cBhvr>
                                        <p:cTn dur="1000"/>
                                        <p:tgtEl>
                                          <p:spTgt spid="37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9">
                                            <p:txEl>
                                              <p:pRg end="3" st="3"/>
                                            </p:txEl>
                                          </p:spTgt>
                                        </p:tgtEl>
                                        <p:attrNameLst>
                                          <p:attrName>style.visibility</p:attrName>
                                        </p:attrNameLst>
                                      </p:cBhvr>
                                      <p:to>
                                        <p:strVal val="visible"/>
                                      </p:to>
                                    </p:set>
                                    <p:animEffect filter="fade" transition="in">
                                      <p:cBhvr>
                                        <p:cTn dur="1000"/>
                                        <p:tgtEl>
                                          <p:spTgt spid="373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4" name="Shape 3744"/>
        <p:cNvGrpSpPr/>
        <p:nvPr/>
      </p:nvGrpSpPr>
      <p:grpSpPr>
        <a:xfrm>
          <a:off x="0" y="0"/>
          <a:ext cx="0" cy="0"/>
          <a:chOff x="0" y="0"/>
          <a:chExt cx="0" cy="0"/>
        </a:xfrm>
      </p:grpSpPr>
      <p:sp>
        <p:nvSpPr>
          <p:cNvPr id="3745" name="Google Shape;3745;ged8f07c8ae_0_250"/>
          <p:cNvSpPr txBox="1"/>
          <p:nvPr>
            <p:ph idx="1" type="body"/>
          </p:nvPr>
        </p:nvSpPr>
        <p:spPr>
          <a:xfrm>
            <a:off x="526600" y="1275825"/>
            <a:ext cx="6907500" cy="2802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To select samples at a particular preset interval.</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Starting point between 1 and the sampling interval.</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Steps:</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To calculate and fix the sampling interval.</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Starting point between 1 and the sampling interval.</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To choose subsequent elements.</a:t>
            </a:r>
            <a:endParaRPr sz="1800">
              <a:latin typeface="Montserrat Medium"/>
              <a:ea typeface="Montserrat Medium"/>
              <a:cs typeface="Montserrat Medium"/>
              <a:sym typeface="Montserrat Medium"/>
            </a:endParaRPr>
          </a:p>
        </p:txBody>
      </p:sp>
      <p:sp>
        <p:nvSpPr>
          <p:cNvPr id="3746" name="Google Shape;3746;ged8f07c8ae_0_250"/>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Systematic Random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5">
                                            <p:txEl>
                                              <p:pRg end="0" st="0"/>
                                            </p:txEl>
                                          </p:spTgt>
                                        </p:tgtEl>
                                        <p:attrNameLst>
                                          <p:attrName>style.visibility</p:attrName>
                                        </p:attrNameLst>
                                      </p:cBhvr>
                                      <p:to>
                                        <p:strVal val="visible"/>
                                      </p:to>
                                    </p:set>
                                    <p:animEffect filter="fade" transition="in">
                                      <p:cBhvr>
                                        <p:cTn dur="1000"/>
                                        <p:tgtEl>
                                          <p:spTgt spid="37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5">
                                            <p:txEl>
                                              <p:pRg end="1" st="1"/>
                                            </p:txEl>
                                          </p:spTgt>
                                        </p:tgtEl>
                                        <p:attrNameLst>
                                          <p:attrName>style.visibility</p:attrName>
                                        </p:attrNameLst>
                                      </p:cBhvr>
                                      <p:to>
                                        <p:strVal val="visible"/>
                                      </p:to>
                                    </p:set>
                                    <p:animEffect filter="fade" transition="in">
                                      <p:cBhvr>
                                        <p:cTn dur="1000"/>
                                        <p:tgtEl>
                                          <p:spTgt spid="37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5">
                                            <p:txEl>
                                              <p:pRg end="2" st="2"/>
                                            </p:txEl>
                                          </p:spTgt>
                                        </p:tgtEl>
                                        <p:attrNameLst>
                                          <p:attrName>style.visibility</p:attrName>
                                        </p:attrNameLst>
                                      </p:cBhvr>
                                      <p:to>
                                        <p:strVal val="visible"/>
                                      </p:to>
                                    </p:set>
                                    <p:animEffect filter="fade" transition="in">
                                      <p:cBhvr>
                                        <p:cTn dur="1000"/>
                                        <p:tgtEl>
                                          <p:spTgt spid="37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5">
                                            <p:txEl>
                                              <p:pRg end="3" st="3"/>
                                            </p:txEl>
                                          </p:spTgt>
                                        </p:tgtEl>
                                        <p:attrNameLst>
                                          <p:attrName>style.visibility</p:attrName>
                                        </p:attrNameLst>
                                      </p:cBhvr>
                                      <p:to>
                                        <p:strVal val="visible"/>
                                      </p:to>
                                    </p:set>
                                    <p:animEffect filter="fade" transition="in">
                                      <p:cBhvr>
                                        <p:cTn dur="1000"/>
                                        <p:tgtEl>
                                          <p:spTgt spid="37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5">
                                            <p:txEl>
                                              <p:pRg end="4" st="4"/>
                                            </p:txEl>
                                          </p:spTgt>
                                        </p:tgtEl>
                                        <p:attrNameLst>
                                          <p:attrName>style.visibility</p:attrName>
                                        </p:attrNameLst>
                                      </p:cBhvr>
                                      <p:to>
                                        <p:strVal val="visible"/>
                                      </p:to>
                                    </p:set>
                                    <p:animEffect filter="fade" transition="in">
                                      <p:cBhvr>
                                        <p:cTn dur="1000"/>
                                        <p:tgtEl>
                                          <p:spTgt spid="37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5">
                                            <p:txEl>
                                              <p:pRg end="5" st="5"/>
                                            </p:txEl>
                                          </p:spTgt>
                                        </p:tgtEl>
                                        <p:attrNameLst>
                                          <p:attrName>style.visibility</p:attrName>
                                        </p:attrNameLst>
                                      </p:cBhvr>
                                      <p:to>
                                        <p:strVal val="visible"/>
                                      </p:to>
                                    </p:set>
                                    <p:animEffect filter="fade" transition="in">
                                      <p:cBhvr>
                                        <p:cTn dur="1000"/>
                                        <p:tgtEl>
                                          <p:spTgt spid="374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0" name="Shape 3750"/>
        <p:cNvGrpSpPr/>
        <p:nvPr/>
      </p:nvGrpSpPr>
      <p:grpSpPr>
        <a:xfrm>
          <a:off x="0" y="0"/>
          <a:ext cx="0" cy="0"/>
          <a:chOff x="0" y="0"/>
          <a:chExt cx="0" cy="0"/>
        </a:xfrm>
      </p:grpSpPr>
      <p:sp>
        <p:nvSpPr>
          <p:cNvPr id="3751" name="Google Shape;3751;ged8f07c8ae_0_255"/>
          <p:cNvSpPr txBox="1"/>
          <p:nvPr>
            <p:ph idx="1" type="body"/>
          </p:nvPr>
        </p:nvSpPr>
        <p:spPr>
          <a:xfrm>
            <a:off x="783575" y="1185425"/>
            <a:ext cx="6298800" cy="317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Where samples aren’t repeated at the end.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And ‘n’ units are selected to be a part of a sample having ‘N’ population units.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Apply a skip logic to select.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It follows a linear path and then stops at the end of a particular population.</a:t>
            </a:r>
            <a:endParaRPr sz="1800">
              <a:latin typeface="Montserrat Medium"/>
              <a:ea typeface="Montserrat Medium"/>
              <a:cs typeface="Montserrat Medium"/>
              <a:sym typeface="Montserrat Medium"/>
            </a:endParaRPr>
          </a:p>
        </p:txBody>
      </p:sp>
      <p:sp>
        <p:nvSpPr>
          <p:cNvPr id="3752" name="Google Shape;3752;ged8f07c8ae_0_255"/>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Linear Systematic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1">
                                            <p:txEl>
                                              <p:pRg end="0" st="0"/>
                                            </p:txEl>
                                          </p:spTgt>
                                        </p:tgtEl>
                                        <p:attrNameLst>
                                          <p:attrName>style.visibility</p:attrName>
                                        </p:attrNameLst>
                                      </p:cBhvr>
                                      <p:to>
                                        <p:strVal val="visible"/>
                                      </p:to>
                                    </p:set>
                                    <p:animEffect filter="fade" transition="in">
                                      <p:cBhvr>
                                        <p:cTn dur="1000"/>
                                        <p:tgtEl>
                                          <p:spTgt spid="37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1">
                                            <p:txEl>
                                              <p:pRg end="1" st="1"/>
                                            </p:txEl>
                                          </p:spTgt>
                                        </p:tgtEl>
                                        <p:attrNameLst>
                                          <p:attrName>style.visibility</p:attrName>
                                        </p:attrNameLst>
                                      </p:cBhvr>
                                      <p:to>
                                        <p:strVal val="visible"/>
                                      </p:to>
                                    </p:set>
                                    <p:animEffect filter="fade" transition="in">
                                      <p:cBhvr>
                                        <p:cTn dur="1000"/>
                                        <p:tgtEl>
                                          <p:spTgt spid="37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1">
                                            <p:txEl>
                                              <p:pRg end="2" st="2"/>
                                            </p:txEl>
                                          </p:spTgt>
                                        </p:tgtEl>
                                        <p:attrNameLst>
                                          <p:attrName>style.visibility</p:attrName>
                                        </p:attrNameLst>
                                      </p:cBhvr>
                                      <p:to>
                                        <p:strVal val="visible"/>
                                      </p:to>
                                    </p:set>
                                    <p:animEffect filter="fade" transition="in">
                                      <p:cBhvr>
                                        <p:cTn dur="1000"/>
                                        <p:tgtEl>
                                          <p:spTgt spid="37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1">
                                            <p:txEl>
                                              <p:pRg end="3" st="3"/>
                                            </p:txEl>
                                          </p:spTgt>
                                        </p:tgtEl>
                                        <p:attrNameLst>
                                          <p:attrName>style.visibility</p:attrName>
                                        </p:attrNameLst>
                                      </p:cBhvr>
                                      <p:to>
                                        <p:strVal val="visible"/>
                                      </p:to>
                                    </p:set>
                                    <p:animEffect filter="fade" transition="in">
                                      <p:cBhvr>
                                        <p:cTn dur="1000"/>
                                        <p:tgtEl>
                                          <p:spTgt spid="375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6" name="Shape 3756"/>
        <p:cNvGrpSpPr/>
        <p:nvPr/>
      </p:nvGrpSpPr>
      <p:grpSpPr>
        <a:xfrm>
          <a:off x="0" y="0"/>
          <a:ext cx="0" cy="0"/>
          <a:chOff x="0" y="0"/>
          <a:chExt cx="0" cy="0"/>
        </a:xfrm>
      </p:grpSpPr>
      <p:sp>
        <p:nvSpPr>
          <p:cNvPr id="3757" name="Google Shape;3757;ged8f07c8ae_0_260"/>
          <p:cNvSpPr txBox="1"/>
          <p:nvPr>
            <p:ph idx="1" type="body"/>
          </p:nvPr>
        </p:nvSpPr>
        <p:spPr>
          <a:xfrm>
            <a:off x="737550" y="1170300"/>
            <a:ext cx="5269800" cy="2802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800">
                <a:latin typeface="Montserrat"/>
                <a:ea typeface="Montserrat"/>
                <a:cs typeface="Montserrat"/>
                <a:sym typeface="Montserrat"/>
              </a:rPr>
              <a:t>Steps:</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Arrange entire population in a sequence.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Calculate the sampling interval (k).</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Select a random number between 1 to k including k.</a:t>
            </a:r>
            <a:endParaRPr sz="1800">
              <a:latin typeface="Montserrat Medium"/>
              <a:ea typeface="Montserrat Medium"/>
              <a:cs typeface="Montserrat Medium"/>
              <a:sym typeface="Montserrat Medium"/>
            </a:endParaRPr>
          </a:p>
        </p:txBody>
      </p:sp>
      <p:sp>
        <p:nvSpPr>
          <p:cNvPr id="3758" name="Google Shape;3758;ged8f07c8ae_0_260"/>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Linear Systematic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7">
                                            <p:txEl>
                                              <p:pRg end="0" st="0"/>
                                            </p:txEl>
                                          </p:spTgt>
                                        </p:tgtEl>
                                        <p:attrNameLst>
                                          <p:attrName>style.visibility</p:attrName>
                                        </p:attrNameLst>
                                      </p:cBhvr>
                                      <p:to>
                                        <p:strVal val="visible"/>
                                      </p:to>
                                    </p:set>
                                    <p:animEffect filter="fade" transition="in">
                                      <p:cBhvr>
                                        <p:cTn dur="1000"/>
                                        <p:tgtEl>
                                          <p:spTgt spid="37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7">
                                            <p:txEl>
                                              <p:pRg end="1" st="1"/>
                                            </p:txEl>
                                          </p:spTgt>
                                        </p:tgtEl>
                                        <p:attrNameLst>
                                          <p:attrName>style.visibility</p:attrName>
                                        </p:attrNameLst>
                                      </p:cBhvr>
                                      <p:to>
                                        <p:strVal val="visible"/>
                                      </p:to>
                                    </p:set>
                                    <p:animEffect filter="fade" transition="in">
                                      <p:cBhvr>
                                        <p:cTn dur="1000"/>
                                        <p:tgtEl>
                                          <p:spTgt spid="37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7">
                                            <p:txEl>
                                              <p:pRg end="2" st="2"/>
                                            </p:txEl>
                                          </p:spTgt>
                                        </p:tgtEl>
                                        <p:attrNameLst>
                                          <p:attrName>style.visibility</p:attrName>
                                        </p:attrNameLst>
                                      </p:cBhvr>
                                      <p:to>
                                        <p:strVal val="visible"/>
                                      </p:to>
                                    </p:set>
                                    <p:animEffect filter="fade" transition="in">
                                      <p:cBhvr>
                                        <p:cTn dur="1000"/>
                                        <p:tgtEl>
                                          <p:spTgt spid="37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7">
                                            <p:txEl>
                                              <p:pRg end="3" st="3"/>
                                            </p:txEl>
                                          </p:spTgt>
                                        </p:tgtEl>
                                        <p:attrNameLst>
                                          <p:attrName>style.visibility</p:attrName>
                                        </p:attrNameLst>
                                      </p:cBhvr>
                                      <p:to>
                                        <p:strVal val="visible"/>
                                      </p:to>
                                    </p:set>
                                    <p:animEffect filter="fade" transition="in">
                                      <p:cBhvr>
                                        <p:cTn dur="1000"/>
                                        <p:tgtEl>
                                          <p:spTgt spid="375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2" name="Shape 3762"/>
        <p:cNvGrpSpPr/>
        <p:nvPr/>
      </p:nvGrpSpPr>
      <p:grpSpPr>
        <a:xfrm>
          <a:off x="0" y="0"/>
          <a:ext cx="0" cy="0"/>
          <a:chOff x="0" y="0"/>
          <a:chExt cx="0" cy="0"/>
        </a:xfrm>
      </p:grpSpPr>
      <p:sp>
        <p:nvSpPr>
          <p:cNvPr id="3763" name="Google Shape;3763;ged8f07c8ae_0_265"/>
          <p:cNvSpPr txBox="1"/>
          <p:nvPr>
            <p:ph idx="1" type="body"/>
          </p:nvPr>
        </p:nvSpPr>
        <p:spPr>
          <a:xfrm>
            <a:off x="777750" y="1170300"/>
            <a:ext cx="5691900" cy="2802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Add the sampling interval (k) to the chosen random number to add the next member to a sample.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To add remaining members of the sample.</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Note:</a:t>
            </a:r>
            <a:endParaRPr b="1" i="1" sz="1800">
              <a:latin typeface="Montserrat"/>
              <a:ea typeface="Montserrat"/>
              <a:cs typeface="Montserrat"/>
              <a:sym typeface="Montserrat"/>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In case k isn’t an integer, select the closest integer to skip interval (N/n).</a:t>
            </a:r>
            <a:endParaRPr sz="1800">
              <a:latin typeface="Montserrat Medium"/>
              <a:ea typeface="Montserrat Medium"/>
              <a:cs typeface="Montserrat Medium"/>
              <a:sym typeface="Montserrat Medium"/>
            </a:endParaRPr>
          </a:p>
        </p:txBody>
      </p:sp>
      <p:sp>
        <p:nvSpPr>
          <p:cNvPr id="3764" name="Google Shape;3764;ged8f07c8ae_0_265"/>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Linear Systematic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3">
                                            <p:txEl>
                                              <p:pRg end="0" st="0"/>
                                            </p:txEl>
                                          </p:spTgt>
                                        </p:tgtEl>
                                        <p:attrNameLst>
                                          <p:attrName>style.visibility</p:attrName>
                                        </p:attrNameLst>
                                      </p:cBhvr>
                                      <p:to>
                                        <p:strVal val="visible"/>
                                      </p:to>
                                    </p:set>
                                    <p:animEffect filter="fade" transition="in">
                                      <p:cBhvr>
                                        <p:cTn dur="1000"/>
                                        <p:tgtEl>
                                          <p:spTgt spid="37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3">
                                            <p:txEl>
                                              <p:pRg end="1" st="1"/>
                                            </p:txEl>
                                          </p:spTgt>
                                        </p:tgtEl>
                                        <p:attrNameLst>
                                          <p:attrName>style.visibility</p:attrName>
                                        </p:attrNameLst>
                                      </p:cBhvr>
                                      <p:to>
                                        <p:strVal val="visible"/>
                                      </p:to>
                                    </p:set>
                                    <p:animEffect filter="fade" transition="in">
                                      <p:cBhvr>
                                        <p:cTn dur="1000"/>
                                        <p:tgtEl>
                                          <p:spTgt spid="37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3">
                                            <p:txEl>
                                              <p:pRg end="2" st="2"/>
                                            </p:txEl>
                                          </p:spTgt>
                                        </p:tgtEl>
                                        <p:attrNameLst>
                                          <p:attrName>style.visibility</p:attrName>
                                        </p:attrNameLst>
                                      </p:cBhvr>
                                      <p:to>
                                        <p:strVal val="visible"/>
                                      </p:to>
                                    </p:set>
                                    <p:animEffect filter="fade" transition="in">
                                      <p:cBhvr>
                                        <p:cTn dur="1000"/>
                                        <p:tgtEl>
                                          <p:spTgt spid="37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3">
                                            <p:txEl>
                                              <p:pRg end="3" st="3"/>
                                            </p:txEl>
                                          </p:spTgt>
                                        </p:tgtEl>
                                        <p:attrNameLst>
                                          <p:attrName>style.visibility</p:attrName>
                                        </p:attrNameLst>
                                      </p:cBhvr>
                                      <p:to>
                                        <p:strVal val="visible"/>
                                      </p:to>
                                    </p:set>
                                    <p:animEffect filter="fade" transition="in">
                                      <p:cBhvr>
                                        <p:cTn dur="1000"/>
                                        <p:tgtEl>
                                          <p:spTgt spid="376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8" name="Shape 3768"/>
        <p:cNvGrpSpPr/>
        <p:nvPr/>
      </p:nvGrpSpPr>
      <p:grpSpPr>
        <a:xfrm>
          <a:off x="0" y="0"/>
          <a:ext cx="0" cy="0"/>
          <a:chOff x="0" y="0"/>
          <a:chExt cx="0" cy="0"/>
        </a:xfrm>
      </p:grpSpPr>
      <p:sp>
        <p:nvSpPr>
          <p:cNvPr id="3769" name="Google Shape;3769;ged8f07c8ae_0_270"/>
          <p:cNvSpPr txBox="1"/>
          <p:nvPr>
            <p:ph idx="1" type="body"/>
          </p:nvPr>
        </p:nvSpPr>
        <p:spPr>
          <a:xfrm>
            <a:off x="833800" y="1235650"/>
            <a:ext cx="5475000" cy="290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 sample starts again from the same point once again after ending.</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If N = 7 and n = 2, k=3.5.</a:t>
            </a:r>
            <a:endParaRPr sz="1800">
              <a:latin typeface="Montserrat Medium"/>
              <a:ea typeface="Montserrat Medium"/>
              <a:cs typeface="Montserrat Medium"/>
              <a:sym typeface="Montserrat Medium"/>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There are two probable ways to form a sample.</a:t>
            </a:r>
            <a:endParaRPr sz="1800">
              <a:latin typeface="Montserrat Medium"/>
              <a:ea typeface="Montserrat Medium"/>
              <a:cs typeface="Montserrat Medium"/>
              <a:sym typeface="Montserrat Medium"/>
            </a:endParaRPr>
          </a:p>
        </p:txBody>
      </p:sp>
      <p:sp>
        <p:nvSpPr>
          <p:cNvPr id="3770" name="Google Shape;3770;ged8f07c8ae_0_270"/>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Circular Systematic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9">
                                            <p:txEl>
                                              <p:pRg end="0" st="0"/>
                                            </p:txEl>
                                          </p:spTgt>
                                        </p:tgtEl>
                                        <p:attrNameLst>
                                          <p:attrName>style.visibility</p:attrName>
                                        </p:attrNameLst>
                                      </p:cBhvr>
                                      <p:to>
                                        <p:strVal val="visible"/>
                                      </p:to>
                                    </p:set>
                                    <p:animEffect filter="fade" transition="in">
                                      <p:cBhvr>
                                        <p:cTn dur="1000"/>
                                        <p:tgtEl>
                                          <p:spTgt spid="37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9">
                                            <p:txEl>
                                              <p:pRg end="1" st="1"/>
                                            </p:txEl>
                                          </p:spTgt>
                                        </p:tgtEl>
                                        <p:attrNameLst>
                                          <p:attrName>style.visibility</p:attrName>
                                        </p:attrNameLst>
                                      </p:cBhvr>
                                      <p:to>
                                        <p:strVal val="visible"/>
                                      </p:to>
                                    </p:set>
                                    <p:animEffect filter="fade" transition="in">
                                      <p:cBhvr>
                                        <p:cTn dur="1000"/>
                                        <p:tgtEl>
                                          <p:spTgt spid="37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9">
                                            <p:txEl>
                                              <p:pRg end="2" st="2"/>
                                            </p:txEl>
                                          </p:spTgt>
                                        </p:tgtEl>
                                        <p:attrNameLst>
                                          <p:attrName>style.visibility</p:attrName>
                                        </p:attrNameLst>
                                      </p:cBhvr>
                                      <p:to>
                                        <p:strVal val="visible"/>
                                      </p:to>
                                    </p:set>
                                    <p:animEffect filter="fade" transition="in">
                                      <p:cBhvr>
                                        <p:cTn dur="1000"/>
                                        <p:tgtEl>
                                          <p:spTgt spid="37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9">
                                            <p:txEl>
                                              <p:pRg end="3" st="3"/>
                                            </p:txEl>
                                          </p:spTgt>
                                        </p:tgtEl>
                                        <p:attrNameLst>
                                          <p:attrName>style.visibility</p:attrName>
                                        </p:attrNameLst>
                                      </p:cBhvr>
                                      <p:to>
                                        <p:strVal val="visible"/>
                                      </p:to>
                                    </p:set>
                                    <p:animEffect filter="fade" transition="in">
                                      <p:cBhvr>
                                        <p:cTn dur="1000"/>
                                        <p:tgtEl>
                                          <p:spTgt spid="376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4" name="Shape 3774"/>
        <p:cNvGrpSpPr/>
        <p:nvPr/>
      </p:nvGrpSpPr>
      <p:grpSpPr>
        <a:xfrm>
          <a:off x="0" y="0"/>
          <a:ext cx="0" cy="0"/>
          <a:chOff x="0" y="0"/>
          <a:chExt cx="0" cy="0"/>
        </a:xfrm>
      </p:grpSpPr>
      <p:sp>
        <p:nvSpPr>
          <p:cNvPr id="3775" name="Google Shape;3775;ged8f07c8ae_0_275"/>
          <p:cNvSpPr txBox="1"/>
          <p:nvPr>
            <p:ph idx="1" type="body"/>
          </p:nvPr>
        </p:nvSpPr>
        <p:spPr>
          <a:xfrm>
            <a:off x="833800" y="1235650"/>
            <a:ext cx="5475000" cy="290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800">
                <a:latin typeface="Montserrat"/>
                <a:ea typeface="Montserrat"/>
                <a:cs typeface="Montserrat"/>
                <a:sym typeface="Montserrat"/>
              </a:rPr>
              <a:t>Steps:</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Char char="●"/>
            </a:pPr>
            <a:r>
              <a:rPr lang="en-GB" sz="1800">
                <a:latin typeface="Montserrat Medium"/>
                <a:ea typeface="Montserrat Medium"/>
                <a:cs typeface="Montserrat Medium"/>
                <a:sym typeface="Montserrat Medium"/>
              </a:rPr>
              <a:t>Calculate the sampling interval (k) = N/n. </a:t>
            </a:r>
            <a:r>
              <a:rPr b="1" i="1" lang="en-GB" sz="1800">
                <a:latin typeface="Montserrat"/>
                <a:ea typeface="Montserrat"/>
                <a:cs typeface="Montserrat"/>
                <a:sym typeface="Montserrat"/>
              </a:rPr>
              <a:t>Note:</a:t>
            </a:r>
            <a:r>
              <a:rPr lang="en-GB" sz="1800">
                <a:latin typeface="Montserrat Medium"/>
                <a:ea typeface="Montserrat Medium"/>
                <a:cs typeface="Montserrat Medium"/>
                <a:sym typeface="Montserrat Medium"/>
              </a:rPr>
              <a:t> If N = 11 and n = 2, then k is taken as 5 and not 6.</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Between 1 to N and create samples by skipping through k units.</a:t>
            </a:r>
            <a:endParaRPr sz="1800">
              <a:latin typeface="Montserrat Medium"/>
              <a:ea typeface="Montserrat Medium"/>
              <a:cs typeface="Montserrat Medium"/>
              <a:sym typeface="Montserrat Medium"/>
            </a:endParaRPr>
          </a:p>
        </p:txBody>
      </p:sp>
      <p:sp>
        <p:nvSpPr>
          <p:cNvPr id="3776" name="Google Shape;3776;ged8f07c8ae_0_275"/>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Circular Systematic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5">
                                            <p:txEl>
                                              <p:pRg end="0" st="0"/>
                                            </p:txEl>
                                          </p:spTgt>
                                        </p:tgtEl>
                                        <p:attrNameLst>
                                          <p:attrName>style.visibility</p:attrName>
                                        </p:attrNameLst>
                                      </p:cBhvr>
                                      <p:to>
                                        <p:strVal val="visible"/>
                                      </p:to>
                                    </p:set>
                                    <p:animEffect filter="fade" transition="in">
                                      <p:cBhvr>
                                        <p:cTn dur="1000"/>
                                        <p:tgtEl>
                                          <p:spTgt spid="37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5">
                                            <p:txEl>
                                              <p:pRg end="1" st="1"/>
                                            </p:txEl>
                                          </p:spTgt>
                                        </p:tgtEl>
                                        <p:attrNameLst>
                                          <p:attrName>style.visibility</p:attrName>
                                        </p:attrNameLst>
                                      </p:cBhvr>
                                      <p:to>
                                        <p:strVal val="visible"/>
                                      </p:to>
                                    </p:set>
                                    <p:animEffect filter="fade" transition="in">
                                      <p:cBhvr>
                                        <p:cTn dur="1000"/>
                                        <p:tgtEl>
                                          <p:spTgt spid="37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5">
                                            <p:txEl>
                                              <p:pRg end="2" st="2"/>
                                            </p:txEl>
                                          </p:spTgt>
                                        </p:tgtEl>
                                        <p:attrNameLst>
                                          <p:attrName>style.visibility</p:attrName>
                                        </p:attrNameLst>
                                      </p:cBhvr>
                                      <p:to>
                                        <p:strVal val="visible"/>
                                      </p:to>
                                    </p:set>
                                    <p:animEffect filter="fade" transition="in">
                                      <p:cBhvr>
                                        <p:cTn dur="1000"/>
                                        <p:tgtEl>
                                          <p:spTgt spid="377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0" name="Shape 3780"/>
        <p:cNvGrpSpPr/>
        <p:nvPr/>
      </p:nvGrpSpPr>
      <p:grpSpPr>
        <a:xfrm>
          <a:off x="0" y="0"/>
          <a:ext cx="0" cy="0"/>
          <a:chOff x="0" y="0"/>
          <a:chExt cx="0" cy="0"/>
        </a:xfrm>
      </p:grpSpPr>
      <p:sp>
        <p:nvSpPr>
          <p:cNvPr id="3781" name="Google Shape;3781;ged8f07c8ae_0_280"/>
          <p:cNvSpPr txBox="1"/>
          <p:nvPr>
            <p:ph idx="1" type="body"/>
          </p:nvPr>
        </p:nvSpPr>
        <p:spPr>
          <a:xfrm>
            <a:off x="833800" y="1235650"/>
            <a:ext cx="4651200" cy="290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There will be N number of samples, unlike k samples in the linear systematic sampling method.</a:t>
            </a:r>
            <a:endParaRPr sz="1800">
              <a:latin typeface="Montserrat Medium"/>
              <a:ea typeface="Montserrat Medium"/>
              <a:cs typeface="Montserrat Medium"/>
              <a:sym typeface="Montserrat Medium"/>
            </a:endParaRPr>
          </a:p>
        </p:txBody>
      </p:sp>
      <p:sp>
        <p:nvSpPr>
          <p:cNvPr id="3782" name="Google Shape;3782;ged8f07c8ae_0_280"/>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Circular Systematic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1">
                                            <p:txEl>
                                              <p:pRg end="0" st="0"/>
                                            </p:txEl>
                                          </p:spTgt>
                                        </p:tgtEl>
                                        <p:attrNameLst>
                                          <p:attrName>style.visibility</p:attrName>
                                        </p:attrNameLst>
                                      </p:cBhvr>
                                      <p:to>
                                        <p:strVal val="visible"/>
                                      </p:to>
                                    </p:set>
                                    <p:animEffect filter="fade" transition="in">
                                      <p:cBhvr>
                                        <p:cTn dur="1000"/>
                                        <p:tgtEl>
                                          <p:spTgt spid="378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e7f7b7426b_0_12"/>
          <p:cNvSpPr txBox="1"/>
          <p:nvPr>
            <p:ph idx="1" type="body"/>
          </p:nvPr>
        </p:nvSpPr>
        <p:spPr>
          <a:xfrm>
            <a:off x="723300" y="1435900"/>
            <a:ext cx="5203800" cy="281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Empty Set or Null Set.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Singleton Set.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Finite Set.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Infinite Set.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Subset.</a:t>
            </a:r>
            <a:endParaRPr sz="1800">
              <a:latin typeface="Montserrat Medium"/>
              <a:ea typeface="Montserrat Medium"/>
              <a:cs typeface="Montserrat Medium"/>
              <a:sym typeface="Montserrat Medium"/>
            </a:endParaRPr>
          </a:p>
        </p:txBody>
      </p:sp>
      <p:sp>
        <p:nvSpPr>
          <p:cNvPr id="634" name="Google Shape;634;ge7f7b7426b_0_12"/>
          <p:cNvSpPr txBox="1"/>
          <p:nvPr>
            <p:ph type="title"/>
          </p:nvPr>
        </p:nvSpPr>
        <p:spPr>
          <a:xfrm>
            <a:off x="499350" y="475175"/>
            <a:ext cx="5691900" cy="5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2"/>
                </a:solidFill>
                <a:latin typeface="Montserrat ExtraBold"/>
                <a:ea typeface="Montserrat ExtraBold"/>
                <a:cs typeface="Montserrat ExtraBold"/>
                <a:sym typeface="Montserrat ExtraBold"/>
              </a:rPr>
              <a:t>Types </a:t>
            </a:r>
            <a:r>
              <a:rPr lang="en-GB">
                <a:solidFill>
                  <a:schemeClr val="lt2"/>
                </a:solidFill>
                <a:latin typeface="Montserrat ExtraBold"/>
                <a:ea typeface="Montserrat ExtraBold"/>
                <a:cs typeface="Montserrat ExtraBold"/>
                <a:sym typeface="Montserrat ExtraBold"/>
              </a:rPr>
              <a:t>of sets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xEl>
                                              <p:pRg end="0" st="0"/>
                                            </p:txEl>
                                          </p:spTgt>
                                        </p:tgtEl>
                                        <p:attrNameLst>
                                          <p:attrName>style.visibility</p:attrName>
                                        </p:attrNameLst>
                                      </p:cBhvr>
                                      <p:to>
                                        <p:strVal val="visible"/>
                                      </p:to>
                                    </p:set>
                                    <p:animEffect filter="fade" transition="in">
                                      <p:cBhvr>
                                        <p:cTn dur="1000"/>
                                        <p:tgtEl>
                                          <p:spTgt spid="6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xEl>
                                              <p:pRg end="1" st="1"/>
                                            </p:txEl>
                                          </p:spTgt>
                                        </p:tgtEl>
                                        <p:attrNameLst>
                                          <p:attrName>style.visibility</p:attrName>
                                        </p:attrNameLst>
                                      </p:cBhvr>
                                      <p:to>
                                        <p:strVal val="visible"/>
                                      </p:to>
                                    </p:set>
                                    <p:animEffect filter="fade" transition="in">
                                      <p:cBhvr>
                                        <p:cTn dur="1000"/>
                                        <p:tgtEl>
                                          <p:spTgt spid="6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xEl>
                                              <p:pRg end="2" st="2"/>
                                            </p:txEl>
                                          </p:spTgt>
                                        </p:tgtEl>
                                        <p:attrNameLst>
                                          <p:attrName>style.visibility</p:attrName>
                                        </p:attrNameLst>
                                      </p:cBhvr>
                                      <p:to>
                                        <p:strVal val="visible"/>
                                      </p:to>
                                    </p:set>
                                    <p:animEffect filter="fade" transition="in">
                                      <p:cBhvr>
                                        <p:cTn dur="1000"/>
                                        <p:tgtEl>
                                          <p:spTgt spid="6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xEl>
                                              <p:pRg end="3" st="3"/>
                                            </p:txEl>
                                          </p:spTgt>
                                        </p:tgtEl>
                                        <p:attrNameLst>
                                          <p:attrName>style.visibility</p:attrName>
                                        </p:attrNameLst>
                                      </p:cBhvr>
                                      <p:to>
                                        <p:strVal val="visible"/>
                                      </p:to>
                                    </p:set>
                                    <p:animEffect filter="fade" transition="in">
                                      <p:cBhvr>
                                        <p:cTn dur="1000"/>
                                        <p:tgtEl>
                                          <p:spTgt spid="6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xEl>
                                              <p:pRg end="4" st="4"/>
                                            </p:txEl>
                                          </p:spTgt>
                                        </p:tgtEl>
                                        <p:attrNameLst>
                                          <p:attrName>style.visibility</p:attrName>
                                        </p:attrNameLst>
                                      </p:cBhvr>
                                      <p:to>
                                        <p:strVal val="visible"/>
                                      </p:to>
                                    </p:set>
                                    <p:animEffect filter="fade" transition="in">
                                      <p:cBhvr>
                                        <p:cTn dur="1000"/>
                                        <p:tgtEl>
                                          <p:spTgt spid="63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6" name="Shape 3786"/>
        <p:cNvGrpSpPr/>
        <p:nvPr/>
      </p:nvGrpSpPr>
      <p:grpSpPr>
        <a:xfrm>
          <a:off x="0" y="0"/>
          <a:ext cx="0" cy="0"/>
          <a:chOff x="0" y="0"/>
          <a:chExt cx="0" cy="0"/>
        </a:xfrm>
      </p:grpSpPr>
      <p:sp>
        <p:nvSpPr>
          <p:cNvPr id="3787" name="Google Shape;3787;ged8f07c8ae_0_285"/>
          <p:cNvSpPr txBox="1"/>
          <p:nvPr>
            <p:ph idx="1" type="body"/>
          </p:nvPr>
        </p:nvSpPr>
        <p:spPr>
          <a:xfrm>
            <a:off x="602750" y="1095000"/>
            <a:ext cx="6218400" cy="3264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To create, conduct and analyze samples.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Representing a population in a faster and simpler manner.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Avoided in systematic sampling as members are at a fixed distance from one another.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Sampling method is extremely minimal.</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Even distribution of members to form a sample.</a:t>
            </a:r>
            <a:endParaRPr sz="1800">
              <a:latin typeface="Montserrat Medium"/>
              <a:ea typeface="Montserrat Medium"/>
              <a:cs typeface="Montserrat Medium"/>
              <a:sym typeface="Montserrat Medium"/>
            </a:endParaRPr>
          </a:p>
        </p:txBody>
      </p:sp>
      <p:sp>
        <p:nvSpPr>
          <p:cNvPr id="3788" name="Google Shape;3788;ged8f07c8ae_0_285"/>
          <p:cNvSpPr txBox="1"/>
          <p:nvPr>
            <p:ph type="title"/>
          </p:nvPr>
        </p:nvSpPr>
        <p:spPr>
          <a:xfrm>
            <a:off x="486425" y="39480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Advantages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7">
                                            <p:txEl>
                                              <p:pRg end="0" st="0"/>
                                            </p:txEl>
                                          </p:spTgt>
                                        </p:tgtEl>
                                        <p:attrNameLst>
                                          <p:attrName>style.visibility</p:attrName>
                                        </p:attrNameLst>
                                      </p:cBhvr>
                                      <p:to>
                                        <p:strVal val="visible"/>
                                      </p:to>
                                    </p:set>
                                    <p:animEffect filter="fade" transition="in">
                                      <p:cBhvr>
                                        <p:cTn dur="1000"/>
                                        <p:tgtEl>
                                          <p:spTgt spid="37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7">
                                            <p:txEl>
                                              <p:pRg end="1" st="1"/>
                                            </p:txEl>
                                          </p:spTgt>
                                        </p:tgtEl>
                                        <p:attrNameLst>
                                          <p:attrName>style.visibility</p:attrName>
                                        </p:attrNameLst>
                                      </p:cBhvr>
                                      <p:to>
                                        <p:strVal val="visible"/>
                                      </p:to>
                                    </p:set>
                                    <p:animEffect filter="fade" transition="in">
                                      <p:cBhvr>
                                        <p:cTn dur="1000"/>
                                        <p:tgtEl>
                                          <p:spTgt spid="37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7">
                                            <p:txEl>
                                              <p:pRg end="2" st="2"/>
                                            </p:txEl>
                                          </p:spTgt>
                                        </p:tgtEl>
                                        <p:attrNameLst>
                                          <p:attrName>style.visibility</p:attrName>
                                        </p:attrNameLst>
                                      </p:cBhvr>
                                      <p:to>
                                        <p:strVal val="visible"/>
                                      </p:to>
                                    </p:set>
                                    <p:animEffect filter="fade" transition="in">
                                      <p:cBhvr>
                                        <p:cTn dur="1000"/>
                                        <p:tgtEl>
                                          <p:spTgt spid="37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7">
                                            <p:txEl>
                                              <p:pRg end="3" st="3"/>
                                            </p:txEl>
                                          </p:spTgt>
                                        </p:tgtEl>
                                        <p:attrNameLst>
                                          <p:attrName>style.visibility</p:attrName>
                                        </p:attrNameLst>
                                      </p:cBhvr>
                                      <p:to>
                                        <p:strVal val="visible"/>
                                      </p:to>
                                    </p:set>
                                    <p:animEffect filter="fade" transition="in">
                                      <p:cBhvr>
                                        <p:cTn dur="1000"/>
                                        <p:tgtEl>
                                          <p:spTgt spid="37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7">
                                            <p:txEl>
                                              <p:pRg end="4" st="4"/>
                                            </p:txEl>
                                          </p:spTgt>
                                        </p:tgtEl>
                                        <p:attrNameLst>
                                          <p:attrName>style.visibility</p:attrName>
                                        </p:attrNameLst>
                                      </p:cBhvr>
                                      <p:to>
                                        <p:strVal val="visible"/>
                                      </p:to>
                                    </p:set>
                                    <p:animEffect filter="fade" transition="in">
                                      <p:cBhvr>
                                        <p:cTn dur="1000"/>
                                        <p:tgtEl>
                                          <p:spTgt spid="378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2" name="Shape 3792"/>
        <p:cNvGrpSpPr/>
        <p:nvPr/>
      </p:nvGrpSpPr>
      <p:grpSpPr>
        <a:xfrm>
          <a:off x="0" y="0"/>
          <a:ext cx="0" cy="0"/>
          <a:chOff x="0" y="0"/>
          <a:chExt cx="0" cy="0"/>
        </a:xfrm>
      </p:grpSpPr>
      <p:sp>
        <p:nvSpPr>
          <p:cNvPr id="3793" name="Google Shape;3793;ged8f07c8ae_0_643"/>
          <p:cNvSpPr txBox="1"/>
          <p:nvPr>
            <p:ph type="ctrTitle"/>
          </p:nvPr>
        </p:nvSpPr>
        <p:spPr>
          <a:xfrm>
            <a:off x="842800" y="1950100"/>
            <a:ext cx="72504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C01S08L06. Convenience Sampling</a:t>
            </a:r>
            <a:endParaRPr b="0" sz="2400">
              <a:latin typeface="Montserrat ExtraBold"/>
              <a:ea typeface="Montserrat ExtraBold"/>
              <a:cs typeface="Montserrat ExtraBold"/>
              <a:sym typeface="Montserrat ExtraBold"/>
            </a:endParaRPr>
          </a:p>
        </p:txBody>
      </p:sp>
    </p:spTree>
  </p:cSld>
  <p:clrMapOvr>
    <a:masterClrMapping/>
  </p:clrMapOvr>
</p:sld>
</file>

<file path=ppt/slides/slide5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7" name="Shape 3797"/>
        <p:cNvGrpSpPr/>
        <p:nvPr/>
      </p:nvGrpSpPr>
      <p:grpSpPr>
        <a:xfrm>
          <a:off x="0" y="0"/>
          <a:ext cx="0" cy="0"/>
          <a:chOff x="0" y="0"/>
          <a:chExt cx="0" cy="0"/>
        </a:xfrm>
      </p:grpSpPr>
      <p:sp>
        <p:nvSpPr>
          <p:cNvPr id="3798" name="Google Shape;3798;ged8f07c8ae_0_647"/>
          <p:cNvSpPr txBox="1"/>
          <p:nvPr>
            <p:ph idx="1" type="body"/>
          </p:nvPr>
        </p:nvSpPr>
        <p:spPr>
          <a:xfrm>
            <a:off x="622825" y="1105050"/>
            <a:ext cx="5786400" cy="2661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Collect market research data from a pool of respondents.</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It’s incredibly prompt, uncomplicated, and economical.</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Under the non-probability sampling.</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Not easy to reach.</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No criteria required to be a part of the sample.</a:t>
            </a:r>
            <a:endParaRPr sz="1800">
              <a:latin typeface="Montserrat Medium"/>
              <a:ea typeface="Montserrat Medium"/>
              <a:cs typeface="Montserrat Medium"/>
              <a:sym typeface="Montserrat Medium"/>
            </a:endParaRPr>
          </a:p>
        </p:txBody>
      </p:sp>
      <p:sp>
        <p:nvSpPr>
          <p:cNvPr id="3799" name="Google Shape;3799;ged8f07c8ae_0_647"/>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Convenience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8">
                                            <p:txEl>
                                              <p:pRg end="0" st="0"/>
                                            </p:txEl>
                                          </p:spTgt>
                                        </p:tgtEl>
                                        <p:attrNameLst>
                                          <p:attrName>style.visibility</p:attrName>
                                        </p:attrNameLst>
                                      </p:cBhvr>
                                      <p:to>
                                        <p:strVal val="visible"/>
                                      </p:to>
                                    </p:set>
                                    <p:animEffect filter="fade" transition="in">
                                      <p:cBhvr>
                                        <p:cTn dur="1000"/>
                                        <p:tgtEl>
                                          <p:spTgt spid="37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8">
                                            <p:txEl>
                                              <p:pRg end="1" st="1"/>
                                            </p:txEl>
                                          </p:spTgt>
                                        </p:tgtEl>
                                        <p:attrNameLst>
                                          <p:attrName>style.visibility</p:attrName>
                                        </p:attrNameLst>
                                      </p:cBhvr>
                                      <p:to>
                                        <p:strVal val="visible"/>
                                      </p:to>
                                    </p:set>
                                    <p:animEffect filter="fade" transition="in">
                                      <p:cBhvr>
                                        <p:cTn dur="1000"/>
                                        <p:tgtEl>
                                          <p:spTgt spid="37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8">
                                            <p:txEl>
                                              <p:pRg end="2" st="2"/>
                                            </p:txEl>
                                          </p:spTgt>
                                        </p:tgtEl>
                                        <p:attrNameLst>
                                          <p:attrName>style.visibility</p:attrName>
                                        </p:attrNameLst>
                                      </p:cBhvr>
                                      <p:to>
                                        <p:strVal val="visible"/>
                                      </p:to>
                                    </p:set>
                                    <p:animEffect filter="fade" transition="in">
                                      <p:cBhvr>
                                        <p:cTn dur="1000"/>
                                        <p:tgtEl>
                                          <p:spTgt spid="37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8">
                                            <p:txEl>
                                              <p:pRg end="3" st="3"/>
                                            </p:txEl>
                                          </p:spTgt>
                                        </p:tgtEl>
                                        <p:attrNameLst>
                                          <p:attrName>style.visibility</p:attrName>
                                        </p:attrNameLst>
                                      </p:cBhvr>
                                      <p:to>
                                        <p:strVal val="visible"/>
                                      </p:to>
                                    </p:set>
                                    <p:animEffect filter="fade" transition="in">
                                      <p:cBhvr>
                                        <p:cTn dur="1000"/>
                                        <p:tgtEl>
                                          <p:spTgt spid="37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8">
                                            <p:txEl>
                                              <p:pRg end="4" st="4"/>
                                            </p:txEl>
                                          </p:spTgt>
                                        </p:tgtEl>
                                        <p:attrNameLst>
                                          <p:attrName>style.visibility</p:attrName>
                                        </p:attrNameLst>
                                      </p:cBhvr>
                                      <p:to>
                                        <p:strVal val="visible"/>
                                      </p:to>
                                    </p:set>
                                    <p:animEffect filter="fade" transition="in">
                                      <p:cBhvr>
                                        <p:cTn dur="1000"/>
                                        <p:tgtEl>
                                          <p:spTgt spid="379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3" name="Shape 3803"/>
        <p:cNvGrpSpPr/>
        <p:nvPr/>
      </p:nvGrpSpPr>
      <p:grpSpPr>
        <a:xfrm>
          <a:off x="0" y="0"/>
          <a:ext cx="0" cy="0"/>
          <a:chOff x="0" y="0"/>
          <a:chExt cx="0" cy="0"/>
        </a:xfrm>
      </p:grpSpPr>
      <p:sp>
        <p:nvSpPr>
          <p:cNvPr id="3804" name="Google Shape;3804;ged8f07c8ae_0_652"/>
          <p:cNvSpPr txBox="1"/>
          <p:nvPr>
            <p:ph idx="1" type="body"/>
          </p:nvPr>
        </p:nvSpPr>
        <p:spPr>
          <a:xfrm>
            <a:off x="663025" y="1326050"/>
            <a:ext cx="5726100" cy="2380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Simplified to include elements in the sample.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Eligible and dependent on the researcher’s proximity to get involved in the sample.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They can observe habits, opinions, and viewpoints.</a:t>
            </a:r>
            <a:endParaRPr sz="1800">
              <a:latin typeface="Montserrat Medium"/>
              <a:ea typeface="Montserrat Medium"/>
              <a:cs typeface="Montserrat Medium"/>
              <a:sym typeface="Montserrat Medium"/>
            </a:endParaRPr>
          </a:p>
        </p:txBody>
      </p:sp>
      <p:sp>
        <p:nvSpPr>
          <p:cNvPr id="3805" name="Google Shape;3805;ged8f07c8ae_0_652"/>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Convenience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4">
                                            <p:txEl>
                                              <p:pRg end="0" st="0"/>
                                            </p:txEl>
                                          </p:spTgt>
                                        </p:tgtEl>
                                        <p:attrNameLst>
                                          <p:attrName>style.visibility</p:attrName>
                                        </p:attrNameLst>
                                      </p:cBhvr>
                                      <p:to>
                                        <p:strVal val="visible"/>
                                      </p:to>
                                    </p:set>
                                    <p:animEffect filter="fade" transition="in">
                                      <p:cBhvr>
                                        <p:cTn dur="1000"/>
                                        <p:tgtEl>
                                          <p:spTgt spid="38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4">
                                            <p:txEl>
                                              <p:pRg end="1" st="1"/>
                                            </p:txEl>
                                          </p:spTgt>
                                        </p:tgtEl>
                                        <p:attrNameLst>
                                          <p:attrName>style.visibility</p:attrName>
                                        </p:attrNameLst>
                                      </p:cBhvr>
                                      <p:to>
                                        <p:strVal val="visible"/>
                                      </p:to>
                                    </p:set>
                                    <p:animEffect filter="fade" transition="in">
                                      <p:cBhvr>
                                        <p:cTn dur="1000"/>
                                        <p:tgtEl>
                                          <p:spTgt spid="38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4">
                                            <p:txEl>
                                              <p:pRg end="2" st="2"/>
                                            </p:txEl>
                                          </p:spTgt>
                                        </p:tgtEl>
                                        <p:attrNameLst>
                                          <p:attrName>style.visibility</p:attrName>
                                        </p:attrNameLst>
                                      </p:cBhvr>
                                      <p:to>
                                        <p:strVal val="visible"/>
                                      </p:to>
                                    </p:set>
                                    <p:animEffect filter="fade" transition="in">
                                      <p:cBhvr>
                                        <p:cTn dur="1000"/>
                                        <p:tgtEl>
                                          <p:spTgt spid="380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9" name="Shape 3809"/>
        <p:cNvGrpSpPr/>
        <p:nvPr/>
      </p:nvGrpSpPr>
      <p:grpSpPr>
        <a:xfrm>
          <a:off x="0" y="0"/>
          <a:ext cx="0" cy="0"/>
          <a:chOff x="0" y="0"/>
          <a:chExt cx="0" cy="0"/>
        </a:xfrm>
      </p:grpSpPr>
      <p:sp>
        <p:nvSpPr>
          <p:cNvPr id="3810" name="Google Shape;3810;ged8f07c8ae_0_657"/>
          <p:cNvSpPr txBox="1"/>
          <p:nvPr>
            <p:ph idx="1" type="body"/>
          </p:nvPr>
        </p:nvSpPr>
        <p:spPr>
          <a:xfrm>
            <a:off x="974450" y="1145225"/>
            <a:ext cx="5223900" cy="317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 new NGO wants to establish itself in 20 cities.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It selects the top 20 cities to serve based on the proximity to where they’re based.</a:t>
            </a:r>
            <a:endParaRPr sz="1800">
              <a:latin typeface="Montserrat Medium"/>
              <a:ea typeface="Montserrat Medium"/>
              <a:cs typeface="Montserrat Medium"/>
              <a:sym typeface="Montserrat Medium"/>
            </a:endParaRPr>
          </a:p>
        </p:txBody>
      </p:sp>
      <p:sp>
        <p:nvSpPr>
          <p:cNvPr id="3811" name="Google Shape;3811;ged8f07c8ae_0_657"/>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Convenience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0">
                                            <p:txEl>
                                              <p:pRg end="0" st="0"/>
                                            </p:txEl>
                                          </p:spTgt>
                                        </p:tgtEl>
                                        <p:attrNameLst>
                                          <p:attrName>style.visibility</p:attrName>
                                        </p:attrNameLst>
                                      </p:cBhvr>
                                      <p:to>
                                        <p:strVal val="visible"/>
                                      </p:to>
                                    </p:set>
                                    <p:animEffect filter="fade" transition="in">
                                      <p:cBhvr>
                                        <p:cTn dur="1000"/>
                                        <p:tgtEl>
                                          <p:spTgt spid="38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0">
                                            <p:txEl>
                                              <p:pRg end="1" st="1"/>
                                            </p:txEl>
                                          </p:spTgt>
                                        </p:tgtEl>
                                        <p:attrNameLst>
                                          <p:attrName>style.visibility</p:attrName>
                                        </p:attrNameLst>
                                      </p:cBhvr>
                                      <p:to>
                                        <p:strVal val="visible"/>
                                      </p:to>
                                    </p:set>
                                    <p:animEffect filter="fade" transition="in">
                                      <p:cBhvr>
                                        <p:cTn dur="1000"/>
                                        <p:tgtEl>
                                          <p:spTgt spid="38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0">
                                            <p:txEl>
                                              <p:pRg end="2" st="2"/>
                                            </p:txEl>
                                          </p:spTgt>
                                        </p:tgtEl>
                                        <p:attrNameLst>
                                          <p:attrName>style.visibility</p:attrName>
                                        </p:attrNameLst>
                                      </p:cBhvr>
                                      <p:to>
                                        <p:strVal val="visible"/>
                                      </p:to>
                                    </p:set>
                                    <p:animEffect filter="fade" transition="in">
                                      <p:cBhvr>
                                        <p:cTn dur="1000"/>
                                        <p:tgtEl>
                                          <p:spTgt spid="381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5" name="Shape 3815"/>
        <p:cNvGrpSpPr/>
        <p:nvPr/>
      </p:nvGrpSpPr>
      <p:grpSpPr>
        <a:xfrm>
          <a:off x="0" y="0"/>
          <a:ext cx="0" cy="0"/>
          <a:chOff x="0" y="0"/>
          <a:chExt cx="0" cy="0"/>
        </a:xfrm>
      </p:grpSpPr>
      <p:sp>
        <p:nvSpPr>
          <p:cNvPr id="3816" name="Google Shape;3816;ged8f07c8ae_0_662"/>
          <p:cNvSpPr txBox="1"/>
          <p:nvPr>
            <p:ph idx="1" type="body"/>
          </p:nvPr>
        </p:nvSpPr>
        <p:spPr>
          <a:xfrm>
            <a:off x="843850" y="1145225"/>
            <a:ext cx="5796600" cy="3063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By brands and organizations.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Customers to understand specific issues or manage opinions.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Example: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 university student working on a project wants to understand the average consumption of soda.</a:t>
            </a:r>
            <a:endParaRPr sz="1800">
              <a:latin typeface="Montserrat Medium"/>
              <a:ea typeface="Montserrat Medium"/>
              <a:cs typeface="Montserrat Medium"/>
              <a:sym typeface="Montserrat Medium"/>
            </a:endParaRPr>
          </a:p>
        </p:txBody>
      </p:sp>
      <p:sp>
        <p:nvSpPr>
          <p:cNvPr id="3817" name="Google Shape;3817;ged8f07c8ae_0_662"/>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Applications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6">
                                            <p:txEl>
                                              <p:pRg end="0" st="0"/>
                                            </p:txEl>
                                          </p:spTgt>
                                        </p:tgtEl>
                                        <p:attrNameLst>
                                          <p:attrName>style.visibility</p:attrName>
                                        </p:attrNameLst>
                                      </p:cBhvr>
                                      <p:to>
                                        <p:strVal val="visible"/>
                                      </p:to>
                                    </p:set>
                                    <p:animEffect filter="fade" transition="in">
                                      <p:cBhvr>
                                        <p:cTn dur="1000"/>
                                        <p:tgtEl>
                                          <p:spTgt spid="38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6">
                                            <p:txEl>
                                              <p:pRg end="1" st="1"/>
                                            </p:txEl>
                                          </p:spTgt>
                                        </p:tgtEl>
                                        <p:attrNameLst>
                                          <p:attrName>style.visibility</p:attrName>
                                        </p:attrNameLst>
                                      </p:cBhvr>
                                      <p:to>
                                        <p:strVal val="visible"/>
                                      </p:to>
                                    </p:set>
                                    <p:animEffect filter="fade" transition="in">
                                      <p:cBhvr>
                                        <p:cTn dur="1000"/>
                                        <p:tgtEl>
                                          <p:spTgt spid="38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6">
                                            <p:txEl>
                                              <p:pRg end="2" st="2"/>
                                            </p:txEl>
                                          </p:spTgt>
                                        </p:tgtEl>
                                        <p:attrNameLst>
                                          <p:attrName>style.visibility</p:attrName>
                                        </p:attrNameLst>
                                      </p:cBhvr>
                                      <p:to>
                                        <p:strVal val="visible"/>
                                      </p:to>
                                    </p:set>
                                    <p:animEffect filter="fade" transition="in">
                                      <p:cBhvr>
                                        <p:cTn dur="1000"/>
                                        <p:tgtEl>
                                          <p:spTgt spid="38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6">
                                            <p:txEl>
                                              <p:pRg end="3" st="3"/>
                                            </p:txEl>
                                          </p:spTgt>
                                        </p:tgtEl>
                                        <p:attrNameLst>
                                          <p:attrName>style.visibility</p:attrName>
                                        </p:attrNameLst>
                                      </p:cBhvr>
                                      <p:to>
                                        <p:strVal val="visible"/>
                                      </p:to>
                                    </p:set>
                                    <p:animEffect filter="fade" transition="in">
                                      <p:cBhvr>
                                        <p:cTn dur="1000"/>
                                        <p:tgtEl>
                                          <p:spTgt spid="381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1" name="Shape 3821"/>
        <p:cNvGrpSpPr/>
        <p:nvPr/>
      </p:nvGrpSpPr>
      <p:grpSpPr>
        <a:xfrm>
          <a:off x="0" y="0"/>
          <a:ext cx="0" cy="0"/>
          <a:chOff x="0" y="0"/>
          <a:chExt cx="0" cy="0"/>
        </a:xfrm>
      </p:grpSpPr>
      <p:sp>
        <p:nvSpPr>
          <p:cNvPr id="3822" name="Google Shape;3822;ged8f07c8ae_0_667"/>
          <p:cNvSpPr txBox="1"/>
          <p:nvPr>
            <p:ph idx="1" type="body"/>
          </p:nvPr>
        </p:nvSpPr>
        <p:spPr>
          <a:xfrm>
            <a:off x="843850" y="1195450"/>
            <a:ext cx="5796600" cy="3013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Call his or her classmates and friends and ask how many cans of soda they consume.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Go to a party nearby and conduct an easy survey.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Randomly selected population may not accurately represent the population of interest.</a:t>
            </a:r>
            <a:endParaRPr sz="1800">
              <a:latin typeface="Montserrat Medium"/>
              <a:ea typeface="Montserrat Medium"/>
              <a:cs typeface="Montserrat Medium"/>
              <a:sym typeface="Montserrat Medium"/>
            </a:endParaRPr>
          </a:p>
        </p:txBody>
      </p:sp>
      <p:sp>
        <p:nvSpPr>
          <p:cNvPr id="3823" name="Google Shape;3823;ged8f07c8ae_0_667"/>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Applications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2">
                                            <p:txEl>
                                              <p:pRg end="0" st="0"/>
                                            </p:txEl>
                                          </p:spTgt>
                                        </p:tgtEl>
                                        <p:attrNameLst>
                                          <p:attrName>style.visibility</p:attrName>
                                        </p:attrNameLst>
                                      </p:cBhvr>
                                      <p:to>
                                        <p:strVal val="visible"/>
                                      </p:to>
                                    </p:set>
                                    <p:animEffect filter="fade" transition="in">
                                      <p:cBhvr>
                                        <p:cTn dur="1000"/>
                                        <p:tgtEl>
                                          <p:spTgt spid="38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2">
                                            <p:txEl>
                                              <p:pRg end="1" st="1"/>
                                            </p:txEl>
                                          </p:spTgt>
                                        </p:tgtEl>
                                        <p:attrNameLst>
                                          <p:attrName>style.visibility</p:attrName>
                                        </p:attrNameLst>
                                      </p:cBhvr>
                                      <p:to>
                                        <p:strVal val="visible"/>
                                      </p:to>
                                    </p:set>
                                    <p:animEffect filter="fade" transition="in">
                                      <p:cBhvr>
                                        <p:cTn dur="1000"/>
                                        <p:tgtEl>
                                          <p:spTgt spid="38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2">
                                            <p:txEl>
                                              <p:pRg end="2" st="2"/>
                                            </p:txEl>
                                          </p:spTgt>
                                        </p:tgtEl>
                                        <p:attrNameLst>
                                          <p:attrName>style.visibility</p:attrName>
                                        </p:attrNameLst>
                                      </p:cBhvr>
                                      <p:to>
                                        <p:strVal val="visible"/>
                                      </p:to>
                                    </p:set>
                                    <p:animEffect filter="fade" transition="in">
                                      <p:cBhvr>
                                        <p:cTn dur="1000"/>
                                        <p:tgtEl>
                                          <p:spTgt spid="382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7" name="Shape 3827"/>
        <p:cNvGrpSpPr/>
        <p:nvPr/>
      </p:nvGrpSpPr>
      <p:grpSpPr>
        <a:xfrm>
          <a:off x="0" y="0"/>
          <a:ext cx="0" cy="0"/>
          <a:chOff x="0" y="0"/>
          <a:chExt cx="0" cy="0"/>
        </a:xfrm>
      </p:grpSpPr>
      <p:sp>
        <p:nvSpPr>
          <p:cNvPr id="3828" name="Google Shape;3828;ged8f07c8ae_0_672"/>
          <p:cNvSpPr txBox="1"/>
          <p:nvPr>
            <p:ph idx="1" type="body"/>
          </p:nvPr>
        </p:nvSpPr>
        <p:spPr>
          <a:xfrm>
            <a:off x="678075" y="1024650"/>
            <a:ext cx="6117900" cy="3094200"/>
          </a:xfrm>
          <a:prstGeom prst="rect">
            <a:avLst/>
          </a:prstGeom>
          <a:noFill/>
          <a:ln>
            <a:noFill/>
          </a:ln>
        </p:spPr>
        <p:txBody>
          <a:bodyPr anchorCtr="0" anchor="t" bIns="91425" lIns="91425" spcFirstLastPara="1" rIns="91425" wrap="square" tIns="91425">
            <a:noAutofit/>
          </a:bodyPr>
          <a:lstStyle/>
          <a:p>
            <a:pPr indent="-342900" lvl="0" marL="457200" rtl="0" algn="l">
              <a:lnSpc>
                <a:spcPct val="175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Distribute promotional pamphlets and ask questions at a mall or on a crowded street with random selected participants.</a:t>
            </a:r>
            <a:endParaRPr sz="1800">
              <a:latin typeface="Montserrat Medium"/>
              <a:ea typeface="Montserrat Medium"/>
              <a:cs typeface="Montserrat Medium"/>
              <a:sym typeface="Montserrat Medium"/>
            </a:endParaRPr>
          </a:p>
          <a:p>
            <a:pPr indent="-342900" lvl="0" marL="457200" rtl="0" algn="l">
              <a:lnSpc>
                <a:spcPct val="175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Address critical issues arising from the market.</a:t>
            </a:r>
            <a:endParaRPr sz="1800">
              <a:latin typeface="Montserrat Medium"/>
              <a:ea typeface="Montserrat Medium"/>
              <a:cs typeface="Montserrat Medium"/>
              <a:sym typeface="Montserrat Medium"/>
            </a:endParaRPr>
          </a:p>
          <a:p>
            <a:pPr indent="-342900" lvl="0" marL="457200" rtl="0" algn="l">
              <a:lnSpc>
                <a:spcPct val="175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Collecting feedback about a particular feature or a newly launched product.</a:t>
            </a:r>
            <a:endParaRPr sz="1800">
              <a:latin typeface="Montserrat Medium"/>
              <a:ea typeface="Montserrat Medium"/>
              <a:cs typeface="Montserrat Medium"/>
              <a:sym typeface="Montserrat Medium"/>
            </a:endParaRPr>
          </a:p>
        </p:txBody>
      </p:sp>
      <p:sp>
        <p:nvSpPr>
          <p:cNvPr id="3829" name="Google Shape;3829;ged8f07c8ae_0_672"/>
          <p:cNvSpPr txBox="1"/>
          <p:nvPr>
            <p:ph type="title"/>
          </p:nvPr>
        </p:nvSpPr>
        <p:spPr>
          <a:xfrm>
            <a:off x="534525" y="314425"/>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8">
                                            <p:txEl>
                                              <p:pRg end="0" st="0"/>
                                            </p:txEl>
                                          </p:spTgt>
                                        </p:tgtEl>
                                        <p:attrNameLst>
                                          <p:attrName>style.visibility</p:attrName>
                                        </p:attrNameLst>
                                      </p:cBhvr>
                                      <p:to>
                                        <p:strVal val="visible"/>
                                      </p:to>
                                    </p:set>
                                    <p:animEffect filter="fade" transition="in">
                                      <p:cBhvr>
                                        <p:cTn dur="1000"/>
                                        <p:tgtEl>
                                          <p:spTgt spid="38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8">
                                            <p:txEl>
                                              <p:pRg end="1" st="1"/>
                                            </p:txEl>
                                          </p:spTgt>
                                        </p:tgtEl>
                                        <p:attrNameLst>
                                          <p:attrName>style.visibility</p:attrName>
                                        </p:attrNameLst>
                                      </p:cBhvr>
                                      <p:to>
                                        <p:strVal val="visible"/>
                                      </p:to>
                                    </p:set>
                                    <p:animEffect filter="fade" transition="in">
                                      <p:cBhvr>
                                        <p:cTn dur="1000"/>
                                        <p:tgtEl>
                                          <p:spTgt spid="38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8">
                                            <p:txEl>
                                              <p:pRg end="2" st="2"/>
                                            </p:txEl>
                                          </p:spTgt>
                                        </p:tgtEl>
                                        <p:attrNameLst>
                                          <p:attrName>style.visibility</p:attrName>
                                        </p:attrNameLst>
                                      </p:cBhvr>
                                      <p:to>
                                        <p:strVal val="visible"/>
                                      </p:to>
                                    </p:set>
                                    <p:animEffect filter="fade" transition="in">
                                      <p:cBhvr>
                                        <p:cTn dur="1000"/>
                                        <p:tgtEl>
                                          <p:spTgt spid="382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3" name="Shape 3833"/>
        <p:cNvGrpSpPr/>
        <p:nvPr/>
      </p:nvGrpSpPr>
      <p:grpSpPr>
        <a:xfrm>
          <a:off x="0" y="0"/>
          <a:ext cx="0" cy="0"/>
          <a:chOff x="0" y="0"/>
          <a:chExt cx="0" cy="0"/>
        </a:xfrm>
      </p:grpSpPr>
      <p:sp>
        <p:nvSpPr>
          <p:cNvPr id="3834" name="Google Shape;3834;ged8f07c8ae_0_677"/>
          <p:cNvSpPr txBox="1"/>
          <p:nvPr>
            <p:ph idx="1" type="body"/>
          </p:nvPr>
        </p:nvSpPr>
        <p:spPr>
          <a:xfrm>
            <a:off x="678075" y="1024650"/>
            <a:ext cx="6117900" cy="3094200"/>
          </a:xfrm>
          <a:prstGeom prst="rect">
            <a:avLst/>
          </a:prstGeom>
          <a:noFill/>
          <a:ln>
            <a:noFill/>
          </a:ln>
        </p:spPr>
        <p:txBody>
          <a:bodyPr anchorCtr="0" anchor="t" bIns="91425" lIns="91425" spcFirstLastPara="1" rIns="91425" wrap="square" tIns="91425">
            <a:noAutofit/>
          </a:bodyPr>
          <a:lstStyle/>
          <a:p>
            <a:pPr indent="-342900" lvl="0" marL="457200" rtl="0" algn="l">
              <a:lnSpc>
                <a:spcPct val="175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Needs to get feedback on the “scope of content marketing in 2020.”</a:t>
            </a:r>
            <a:endParaRPr sz="1800">
              <a:latin typeface="Montserrat Medium"/>
              <a:ea typeface="Montserrat Medium"/>
              <a:cs typeface="Montserrat Medium"/>
              <a:sym typeface="Montserrat Medium"/>
            </a:endParaRPr>
          </a:p>
          <a:p>
            <a:pPr indent="-342900" lvl="0" marL="457200" rtl="0" algn="l">
              <a:lnSpc>
                <a:spcPct val="175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Create an online survey, send a link to all the contacts on the phone.</a:t>
            </a:r>
            <a:endParaRPr sz="1800">
              <a:latin typeface="Montserrat Medium"/>
              <a:ea typeface="Montserrat Medium"/>
              <a:cs typeface="Montserrat Medium"/>
              <a:sym typeface="Montserrat Medium"/>
            </a:endParaRPr>
          </a:p>
          <a:p>
            <a:pPr indent="-342900" lvl="0" marL="457200" rtl="0" algn="l">
              <a:lnSpc>
                <a:spcPct val="175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Share a link on social media, and talk to people you meet daily, face-to-face.</a:t>
            </a:r>
            <a:endParaRPr sz="1800">
              <a:latin typeface="Montserrat Medium"/>
              <a:ea typeface="Montserrat Medium"/>
              <a:cs typeface="Montserrat Medium"/>
              <a:sym typeface="Montserrat Medium"/>
            </a:endParaRPr>
          </a:p>
        </p:txBody>
      </p:sp>
      <p:sp>
        <p:nvSpPr>
          <p:cNvPr id="3835" name="Google Shape;3835;ged8f07c8ae_0_677"/>
          <p:cNvSpPr txBox="1"/>
          <p:nvPr>
            <p:ph type="title"/>
          </p:nvPr>
        </p:nvSpPr>
        <p:spPr>
          <a:xfrm>
            <a:off x="534525" y="314425"/>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4">
                                            <p:txEl>
                                              <p:pRg end="0" st="0"/>
                                            </p:txEl>
                                          </p:spTgt>
                                        </p:tgtEl>
                                        <p:attrNameLst>
                                          <p:attrName>style.visibility</p:attrName>
                                        </p:attrNameLst>
                                      </p:cBhvr>
                                      <p:to>
                                        <p:strVal val="visible"/>
                                      </p:to>
                                    </p:set>
                                    <p:animEffect filter="fade" transition="in">
                                      <p:cBhvr>
                                        <p:cTn dur="1000"/>
                                        <p:tgtEl>
                                          <p:spTgt spid="38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4">
                                            <p:txEl>
                                              <p:pRg end="1" st="1"/>
                                            </p:txEl>
                                          </p:spTgt>
                                        </p:tgtEl>
                                        <p:attrNameLst>
                                          <p:attrName>style.visibility</p:attrName>
                                        </p:attrNameLst>
                                      </p:cBhvr>
                                      <p:to>
                                        <p:strVal val="visible"/>
                                      </p:to>
                                    </p:set>
                                    <p:animEffect filter="fade" transition="in">
                                      <p:cBhvr>
                                        <p:cTn dur="1000"/>
                                        <p:tgtEl>
                                          <p:spTgt spid="38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4">
                                            <p:txEl>
                                              <p:pRg end="2" st="2"/>
                                            </p:txEl>
                                          </p:spTgt>
                                        </p:tgtEl>
                                        <p:attrNameLst>
                                          <p:attrName>style.visibility</p:attrName>
                                        </p:attrNameLst>
                                      </p:cBhvr>
                                      <p:to>
                                        <p:strVal val="visible"/>
                                      </p:to>
                                    </p:set>
                                    <p:animEffect filter="fade" transition="in">
                                      <p:cBhvr>
                                        <p:cTn dur="1000"/>
                                        <p:tgtEl>
                                          <p:spTgt spid="383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9" name="Shape 3839"/>
        <p:cNvGrpSpPr/>
        <p:nvPr/>
      </p:nvGrpSpPr>
      <p:grpSpPr>
        <a:xfrm>
          <a:off x="0" y="0"/>
          <a:ext cx="0" cy="0"/>
          <a:chOff x="0" y="0"/>
          <a:chExt cx="0" cy="0"/>
        </a:xfrm>
      </p:grpSpPr>
      <p:sp>
        <p:nvSpPr>
          <p:cNvPr id="3840" name="Google Shape;3840;ged8f07c8ae_0_682"/>
          <p:cNvSpPr txBox="1"/>
          <p:nvPr>
            <p:ph idx="1" type="body"/>
          </p:nvPr>
        </p:nvSpPr>
        <p:spPr>
          <a:xfrm>
            <a:off x="652975" y="1185400"/>
            <a:ext cx="5294100" cy="3264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Collects data quickly.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Data collection takes minimal time.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Inexpensive to create samples.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To generate more samples with less or no investment.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Elements are easily accessible by the researchers.</a:t>
            </a:r>
            <a:endParaRPr sz="1800">
              <a:latin typeface="Montserrat Medium"/>
              <a:ea typeface="Montserrat Medium"/>
              <a:cs typeface="Montserrat Medium"/>
              <a:sym typeface="Montserrat Medium"/>
            </a:endParaRPr>
          </a:p>
        </p:txBody>
      </p:sp>
      <p:sp>
        <p:nvSpPr>
          <p:cNvPr id="3841" name="Google Shape;3841;ged8f07c8ae_0_682"/>
          <p:cNvSpPr txBox="1"/>
          <p:nvPr>
            <p:ph type="title"/>
          </p:nvPr>
        </p:nvSpPr>
        <p:spPr>
          <a:xfrm>
            <a:off x="486425" y="39480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Advantages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0">
                                            <p:txEl>
                                              <p:pRg end="0" st="0"/>
                                            </p:txEl>
                                          </p:spTgt>
                                        </p:tgtEl>
                                        <p:attrNameLst>
                                          <p:attrName>style.visibility</p:attrName>
                                        </p:attrNameLst>
                                      </p:cBhvr>
                                      <p:to>
                                        <p:strVal val="visible"/>
                                      </p:to>
                                    </p:set>
                                    <p:animEffect filter="fade" transition="in">
                                      <p:cBhvr>
                                        <p:cTn dur="1000"/>
                                        <p:tgtEl>
                                          <p:spTgt spid="38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0">
                                            <p:txEl>
                                              <p:pRg end="1" st="1"/>
                                            </p:txEl>
                                          </p:spTgt>
                                        </p:tgtEl>
                                        <p:attrNameLst>
                                          <p:attrName>style.visibility</p:attrName>
                                        </p:attrNameLst>
                                      </p:cBhvr>
                                      <p:to>
                                        <p:strVal val="visible"/>
                                      </p:to>
                                    </p:set>
                                    <p:animEffect filter="fade" transition="in">
                                      <p:cBhvr>
                                        <p:cTn dur="1000"/>
                                        <p:tgtEl>
                                          <p:spTgt spid="38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0">
                                            <p:txEl>
                                              <p:pRg end="2" st="2"/>
                                            </p:txEl>
                                          </p:spTgt>
                                        </p:tgtEl>
                                        <p:attrNameLst>
                                          <p:attrName>style.visibility</p:attrName>
                                        </p:attrNameLst>
                                      </p:cBhvr>
                                      <p:to>
                                        <p:strVal val="visible"/>
                                      </p:to>
                                    </p:set>
                                    <p:animEffect filter="fade" transition="in">
                                      <p:cBhvr>
                                        <p:cTn dur="1000"/>
                                        <p:tgtEl>
                                          <p:spTgt spid="38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0">
                                            <p:txEl>
                                              <p:pRg end="3" st="3"/>
                                            </p:txEl>
                                          </p:spTgt>
                                        </p:tgtEl>
                                        <p:attrNameLst>
                                          <p:attrName>style.visibility</p:attrName>
                                        </p:attrNameLst>
                                      </p:cBhvr>
                                      <p:to>
                                        <p:strVal val="visible"/>
                                      </p:to>
                                    </p:set>
                                    <p:animEffect filter="fade" transition="in">
                                      <p:cBhvr>
                                        <p:cTn dur="1000"/>
                                        <p:tgtEl>
                                          <p:spTgt spid="38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0">
                                            <p:txEl>
                                              <p:pRg end="4" st="4"/>
                                            </p:txEl>
                                          </p:spTgt>
                                        </p:tgtEl>
                                        <p:attrNameLst>
                                          <p:attrName>style.visibility</p:attrName>
                                        </p:attrNameLst>
                                      </p:cBhvr>
                                      <p:to>
                                        <p:strVal val="visible"/>
                                      </p:to>
                                    </p:set>
                                    <p:animEffect filter="fade" transition="in">
                                      <p:cBhvr>
                                        <p:cTn dur="1000"/>
                                        <p:tgtEl>
                                          <p:spTgt spid="384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e931ea782f_0_105"/>
          <p:cNvSpPr txBox="1"/>
          <p:nvPr>
            <p:ph idx="1" type="body"/>
          </p:nvPr>
        </p:nvSpPr>
        <p:spPr>
          <a:xfrm>
            <a:off x="723300" y="1435900"/>
            <a:ext cx="5203800" cy="281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Proper Subs</a:t>
            </a:r>
            <a:r>
              <a:rPr lang="en-GB" sz="1800">
                <a:latin typeface="Montserrat Medium"/>
                <a:ea typeface="Montserrat Medium"/>
                <a:cs typeface="Montserrat Medium"/>
                <a:sym typeface="Montserrat Medium"/>
              </a:rPr>
              <a:t>et.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Universal Set.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Power Set.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Equal Set.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Equivalent </a:t>
            </a:r>
            <a:r>
              <a:rPr lang="en-GB" sz="1800">
                <a:latin typeface="Montserrat Medium"/>
                <a:ea typeface="Montserrat Medium"/>
                <a:cs typeface="Montserrat Medium"/>
                <a:sym typeface="Montserrat Medium"/>
              </a:rPr>
              <a:t>set.</a:t>
            </a:r>
            <a:endParaRPr sz="1800">
              <a:latin typeface="Montserrat Medium"/>
              <a:ea typeface="Montserrat Medium"/>
              <a:cs typeface="Montserrat Medium"/>
              <a:sym typeface="Montserrat Medium"/>
            </a:endParaRPr>
          </a:p>
        </p:txBody>
      </p:sp>
      <p:sp>
        <p:nvSpPr>
          <p:cNvPr id="640" name="Google Shape;640;ge931ea782f_0_105"/>
          <p:cNvSpPr txBox="1"/>
          <p:nvPr>
            <p:ph type="title"/>
          </p:nvPr>
        </p:nvSpPr>
        <p:spPr>
          <a:xfrm>
            <a:off x="499350" y="475175"/>
            <a:ext cx="5691900" cy="5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2"/>
                </a:solidFill>
                <a:latin typeface="Montserrat ExtraBold"/>
                <a:ea typeface="Montserrat ExtraBold"/>
                <a:cs typeface="Montserrat ExtraBold"/>
                <a:sym typeface="Montserrat ExtraBold"/>
              </a:rPr>
              <a:t>Types of sets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0" st="0"/>
                                            </p:txEl>
                                          </p:spTgt>
                                        </p:tgtEl>
                                        <p:attrNameLst>
                                          <p:attrName>style.visibility</p:attrName>
                                        </p:attrNameLst>
                                      </p:cBhvr>
                                      <p:to>
                                        <p:strVal val="visible"/>
                                      </p:to>
                                    </p:set>
                                    <p:animEffect filter="fade" transition="in">
                                      <p:cBhvr>
                                        <p:cTn dur="1000"/>
                                        <p:tgtEl>
                                          <p:spTgt spid="6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1" st="1"/>
                                            </p:txEl>
                                          </p:spTgt>
                                        </p:tgtEl>
                                        <p:attrNameLst>
                                          <p:attrName>style.visibility</p:attrName>
                                        </p:attrNameLst>
                                      </p:cBhvr>
                                      <p:to>
                                        <p:strVal val="visible"/>
                                      </p:to>
                                    </p:set>
                                    <p:animEffect filter="fade" transition="in">
                                      <p:cBhvr>
                                        <p:cTn dur="1000"/>
                                        <p:tgtEl>
                                          <p:spTgt spid="6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2" st="2"/>
                                            </p:txEl>
                                          </p:spTgt>
                                        </p:tgtEl>
                                        <p:attrNameLst>
                                          <p:attrName>style.visibility</p:attrName>
                                        </p:attrNameLst>
                                      </p:cBhvr>
                                      <p:to>
                                        <p:strVal val="visible"/>
                                      </p:to>
                                    </p:set>
                                    <p:animEffect filter="fade" transition="in">
                                      <p:cBhvr>
                                        <p:cTn dur="1000"/>
                                        <p:tgtEl>
                                          <p:spTgt spid="6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3" st="3"/>
                                            </p:txEl>
                                          </p:spTgt>
                                        </p:tgtEl>
                                        <p:attrNameLst>
                                          <p:attrName>style.visibility</p:attrName>
                                        </p:attrNameLst>
                                      </p:cBhvr>
                                      <p:to>
                                        <p:strVal val="visible"/>
                                      </p:to>
                                    </p:set>
                                    <p:animEffect filter="fade" transition="in">
                                      <p:cBhvr>
                                        <p:cTn dur="1000"/>
                                        <p:tgtEl>
                                          <p:spTgt spid="6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4" st="4"/>
                                            </p:txEl>
                                          </p:spTgt>
                                        </p:tgtEl>
                                        <p:attrNameLst>
                                          <p:attrName>style.visibility</p:attrName>
                                        </p:attrNameLst>
                                      </p:cBhvr>
                                      <p:to>
                                        <p:strVal val="visible"/>
                                      </p:to>
                                    </p:set>
                                    <p:animEffect filter="fade" transition="in">
                                      <p:cBhvr>
                                        <p:cTn dur="1000"/>
                                        <p:tgtEl>
                                          <p:spTgt spid="63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5" name="Shape 3845"/>
        <p:cNvGrpSpPr/>
        <p:nvPr/>
      </p:nvGrpSpPr>
      <p:grpSpPr>
        <a:xfrm>
          <a:off x="0" y="0"/>
          <a:ext cx="0" cy="0"/>
          <a:chOff x="0" y="0"/>
          <a:chExt cx="0" cy="0"/>
        </a:xfrm>
      </p:grpSpPr>
      <p:sp>
        <p:nvSpPr>
          <p:cNvPr id="3846" name="Google Shape;3846;ged8f07c8ae_0_687"/>
          <p:cNvSpPr txBox="1"/>
          <p:nvPr>
            <p:ph idx="1" type="body"/>
          </p:nvPr>
        </p:nvSpPr>
        <p:spPr>
          <a:xfrm>
            <a:off x="602750" y="1095000"/>
            <a:ext cx="5836800" cy="3264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Collecting members for the sample becomes easy.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Use the budget in other areas of the project.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Data collection is easy and accessible.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Too much for data collection.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Quotas are met quickly, and data collection can commence even within a few hours.</a:t>
            </a:r>
            <a:endParaRPr sz="1800">
              <a:latin typeface="Montserrat Medium"/>
              <a:ea typeface="Montserrat Medium"/>
              <a:cs typeface="Montserrat Medium"/>
              <a:sym typeface="Montserrat Medium"/>
            </a:endParaRPr>
          </a:p>
        </p:txBody>
      </p:sp>
      <p:sp>
        <p:nvSpPr>
          <p:cNvPr id="3847" name="Google Shape;3847;ged8f07c8ae_0_687"/>
          <p:cNvSpPr txBox="1"/>
          <p:nvPr>
            <p:ph type="title"/>
          </p:nvPr>
        </p:nvSpPr>
        <p:spPr>
          <a:xfrm>
            <a:off x="486425" y="39480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Advantages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6">
                                            <p:txEl>
                                              <p:pRg end="0" st="0"/>
                                            </p:txEl>
                                          </p:spTgt>
                                        </p:tgtEl>
                                        <p:attrNameLst>
                                          <p:attrName>style.visibility</p:attrName>
                                        </p:attrNameLst>
                                      </p:cBhvr>
                                      <p:to>
                                        <p:strVal val="visible"/>
                                      </p:to>
                                    </p:set>
                                    <p:animEffect filter="fade" transition="in">
                                      <p:cBhvr>
                                        <p:cTn dur="1000"/>
                                        <p:tgtEl>
                                          <p:spTgt spid="38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6">
                                            <p:txEl>
                                              <p:pRg end="1" st="1"/>
                                            </p:txEl>
                                          </p:spTgt>
                                        </p:tgtEl>
                                        <p:attrNameLst>
                                          <p:attrName>style.visibility</p:attrName>
                                        </p:attrNameLst>
                                      </p:cBhvr>
                                      <p:to>
                                        <p:strVal val="visible"/>
                                      </p:to>
                                    </p:set>
                                    <p:animEffect filter="fade" transition="in">
                                      <p:cBhvr>
                                        <p:cTn dur="1000"/>
                                        <p:tgtEl>
                                          <p:spTgt spid="38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6">
                                            <p:txEl>
                                              <p:pRg end="2" st="2"/>
                                            </p:txEl>
                                          </p:spTgt>
                                        </p:tgtEl>
                                        <p:attrNameLst>
                                          <p:attrName>style.visibility</p:attrName>
                                        </p:attrNameLst>
                                      </p:cBhvr>
                                      <p:to>
                                        <p:strVal val="visible"/>
                                      </p:to>
                                    </p:set>
                                    <p:animEffect filter="fade" transition="in">
                                      <p:cBhvr>
                                        <p:cTn dur="1000"/>
                                        <p:tgtEl>
                                          <p:spTgt spid="38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6">
                                            <p:txEl>
                                              <p:pRg end="3" st="3"/>
                                            </p:txEl>
                                          </p:spTgt>
                                        </p:tgtEl>
                                        <p:attrNameLst>
                                          <p:attrName>style.visibility</p:attrName>
                                        </p:attrNameLst>
                                      </p:cBhvr>
                                      <p:to>
                                        <p:strVal val="visible"/>
                                      </p:to>
                                    </p:set>
                                    <p:animEffect filter="fade" transition="in">
                                      <p:cBhvr>
                                        <p:cTn dur="1000"/>
                                        <p:tgtEl>
                                          <p:spTgt spid="38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6">
                                            <p:txEl>
                                              <p:pRg end="4" st="4"/>
                                            </p:txEl>
                                          </p:spTgt>
                                        </p:tgtEl>
                                        <p:attrNameLst>
                                          <p:attrName>style.visibility</p:attrName>
                                        </p:attrNameLst>
                                      </p:cBhvr>
                                      <p:to>
                                        <p:strVal val="visible"/>
                                      </p:to>
                                    </p:set>
                                    <p:animEffect filter="fade" transition="in">
                                      <p:cBhvr>
                                        <p:cTn dur="1000"/>
                                        <p:tgtEl>
                                          <p:spTgt spid="384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1" name="Shape 3851"/>
        <p:cNvGrpSpPr/>
        <p:nvPr/>
      </p:nvGrpSpPr>
      <p:grpSpPr>
        <a:xfrm>
          <a:off x="0" y="0"/>
          <a:ext cx="0" cy="0"/>
          <a:chOff x="0" y="0"/>
          <a:chExt cx="0" cy="0"/>
        </a:xfrm>
      </p:grpSpPr>
      <p:sp>
        <p:nvSpPr>
          <p:cNvPr id="3852" name="Google Shape;3852;ged8f07c8ae_0_1824"/>
          <p:cNvSpPr txBox="1"/>
          <p:nvPr>
            <p:ph type="ctrTitle"/>
          </p:nvPr>
        </p:nvSpPr>
        <p:spPr>
          <a:xfrm>
            <a:off x="842800" y="1950100"/>
            <a:ext cx="72504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C01S08L07. Judgemental Sampling</a:t>
            </a:r>
            <a:endParaRPr b="0" sz="2400">
              <a:latin typeface="Montserrat ExtraBold"/>
              <a:ea typeface="Montserrat ExtraBold"/>
              <a:cs typeface="Montserrat ExtraBold"/>
              <a:sym typeface="Montserrat ExtraBold"/>
            </a:endParaRPr>
          </a:p>
        </p:txBody>
      </p:sp>
    </p:spTree>
  </p:cSld>
  <p:clrMapOvr>
    <a:masterClrMapping/>
  </p:clrMapOvr>
</p:sld>
</file>

<file path=ppt/slides/slide5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6" name="Shape 3856"/>
        <p:cNvGrpSpPr/>
        <p:nvPr/>
      </p:nvGrpSpPr>
      <p:grpSpPr>
        <a:xfrm>
          <a:off x="0" y="0"/>
          <a:ext cx="0" cy="0"/>
          <a:chOff x="0" y="0"/>
          <a:chExt cx="0" cy="0"/>
        </a:xfrm>
      </p:grpSpPr>
      <p:sp>
        <p:nvSpPr>
          <p:cNvPr id="3857" name="Google Shape;3857;ged8f07c8ae_0_1828"/>
          <p:cNvSpPr txBox="1"/>
          <p:nvPr>
            <p:ph idx="1" type="body"/>
          </p:nvPr>
        </p:nvSpPr>
        <p:spPr>
          <a:xfrm>
            <a:off x="652950" y="1240800"/>
            <a:ext cx="5515200" cy="2661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Purposive sampling or authoritative sampling.</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Knowledge and judgment.</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Highly accurate with a minimum margin of error.</a:t>
            </a:r>
            <a:endParaRPr sz="1800">
              <a:latin typeface="Montserrat Medium"/>
              <a:ea typeface="Montserrat Medium"/>
              <a:cs typeface="Montserrat Medium"/>
              <a:sym typeface="Montserrat Medium"/>
            </a:endParaRPr>
          </a:p>
        </p:txBody>
      </p:sp>
      <p:sp>
        <p:nvSpPr>
          <p:cNvPr id="3858" name="Google Shape;3858;ged8f07c8ae_0_1828"/>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Judgemental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7">
                                            <p:txEl>
                                              <p:pRg end="0" st="0"/>
                                            </p:txEl>
                                          </p:spTgt>
                                        </p:tgtEl>
                                        <p:attrNameLst>
                                          <p:attrName>style.visibility</p:attrName>
                                        </p:attrNameLst>
                                      </p:cBhvr>
                                      <p:to>
                                        <p:strVal val="visible"/>
                                      </p:to>
                                    </p:set>
                                    <p:animEffect filter="fade" transition="in">
                                      <p:cBhvr>
                                        <p:cTn dur="1000"/>
                                        <p:tgtEl>
                                          <p:spTgt spid="38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7">
                                            <p:txEl>
                                              <p:pRg end="1" st="1"/>
                                            </p:txEl>
                                          </p:spTgt>
                                        </p:tgtEl>
                                        <p:attrNameLst>
                                          <p:attrName>style.visibility</p:attrName>
                                        </p:attrNameLst>
                                      </p:cBhvr>
                                      <p:to>
                                        <p:strVal val="visible"/>
                                      </p:to>
                                    </p:set>
                                    <p:animEffect filter="fade" transition="in">
                                      <p:cBhvr>
                                        <p:cTn dur="1000"/>
                                        <p:tgtEl>
                                          <p:spTgt spid="38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7">
                                            <p:txEl>
                                              <p:pRg end="2" st="2"/>
                                            </p:txEl>
                                          </p:spTgt>
                                        </p:tgtEl>
                                        <p:attrNameLst>
                                          <p:attrName>style.visibility</p:attrName>
                                        </p:attrNameLst>
                                      </p:cBhvr>
                                      <p:to>
                                        <p:strVal val="visible"/>
                                      </p:to>
                                    </p:set>
                                    <p:animEffect filter="fade" transition="in">
                                      <p:cBhvr>
                                        <p:cTn dur="1000"/>
                                        <p:tgtEl>
                                          <p:spTgt spid="385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2" name="Shape 3862"/>
        <p:cNvGrpSpPr/>
        <p:nvPr/>
      </p:nvGrpSpPr>
      <p:grpSpPr>
        <a:xfrm>
          <a:off x="0" y="0"/>
          <a:ext cx="0" cy="0"/>
          <a:chOff x="0" y="0"/>
          <a:chExt cx="0" cy="0"/>
        </a:xfrm>
      </p:grpSpPr>
      <p:sp>
        <p:nvSpPr>
          <p:cNvPr id="3863" name="Google Shape;3863;ged8f07c8ae_0_1833"/>
          <p:cNvSpPr txBox="1"/>
          <p:nvPr>
            <p:ph idx="1" type="body"/>
          </p:nvPr>
        </p:nvSpPr>
        <p:spPr>
          <a:xfrm>
            <a:off x="663025" y="1326050"/>
            <a:ext cx="5213700" cy="2380800"/>
          </a:xfrm>
          <a:prstGeom prst="rect">
            <a:avLst/>
          </a:prstGeom>
          <a:noFill/>
          <a:ln>
            <a:noFill/>
          </a:ln>
        </p:spPr>
        <p:txBody>
          <a:bodyPr anchorCtr="0" anchor="t" bIns="91425" lIns="91425" spcFirstLastPara="1" rIns="91425" wrap="square" tIns="91425">
            <a:noAutofit/>
          </a:bodyPr>
          <a:lstStyle/>
          <a:p>
            <a:pPr indent="-342900" lvl="0" marL="457200" rtl="0" algn="l">
              <a:lnSpc>
                <a:spcPct val="175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Picking and choosing each individual to be a part of the sample.</a:t>
            </a:r>
            <a:endParaRPr sz="1800">
              <a:latin typeface="Montserrat Medium"/>
              <a:ea typeface="Montserrat Medium"/>
              <a:cs typeface="Montserrat Medium"/>
              <a:sym typeface="Montserrat Medium"/>
            </a:endParaRPr>
          </a:p>
          <a:p>
            <a:pPr indent="-342900" lvl="0" marL="457200" rtl="0" algn="l">
              <a:lnSpc>
                <a:spcPct val="175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Members of the sample are not randomly chosen.</a:t>
            </a:r>
            <a:endParaRPr sz="1800">
              <a:latin typeface="Montserrat Medium"/>
              <a:ea typeface="Montserrat Medium"/>
              <a:cs typeface="Montserrat Medium"/>
              <a:sym typeface="Montserrat Medium"/>
            </a:endParaRPr>
          </a:p>
        </p:txBody>
      </p:sp>
      <p:sp>
        <p:nvSpPr>
          <p:cNvPr id="3864" name="Google Shape;3864;ged8f07c8ae_0_1833"/>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Judgemental Sampling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3">
                                            <p:txEl>
                                              <p:pRg end="0" st="0"/>
                                            </p:txEl>
                                          </p:spTgt>
                                        </p:tgtEl>
                                        <p:attrNameLst>
                                          <p:attrName>style.visibility</p:attrName>
                                        </p:attrNameLst>
                                      </p:cBhvr>
                                      <p:to>
                                        <p:strVal val="visible"/>
                                      </p:to>
                                    </p:set>
                                    <p:animEffect filter="fade" transition="in">
                                      <p:cBhvr>
                                        <p:cTn dur="1000"/>
                                        <p:tgtEl>
                                          <p:spTgt spid="38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3">
                                            <p:txEl>
                                              <p:pRg end="1" st="1"/>
                                            </p:txEl>
                                          </p:spTgt>
                                        </p:tgtEl>
                                        <p:attrNameLst>
                                          <p:attrName>style.visibility</p:attrName>
                                        </p:attrNameLst>
                                      </p:cBhvr>
                                      <p:to>
                                        <p:strVal val="visible"/>
                                      </p:to>
                                    </p:set>
                                    <p:animEffect filter="fade" transition="in">
                                      <p:cBhvr>
                                        <p:cTn dur="1000"/>
                                        <p:tgtEl>
                                          <p:spTgt spid="386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8" name="Shape 3868"/>
        <p:cNvGrpSpPr/>
        <p:nvPr/>
      </p:nvGrpSpPr>
      <p:grpSpPr>
        <a:xfrm>
          <a:off x="0" y="0"/>
          <a:ext cx="0" cy="0"/>
          <a:chOff x="0" y="0"/>
          <a:chExt cx="0" cy="0"/>
        </a:xfrm>
      </p:grpSpPr>
      <p:sp>
        <p:nvSpPr>
          <p:cNvPr id="3869" name="Google Shape;3869;ged8f07c8ae_0_1838"/>
          <p:cNvSpPr txBox="1"/>
          <p:nvPr>
            <p:ph idx="1" type="body"/>
          </p:nvPr>
        </p:nvSpPr>
        <p:spPr>
          <a:xfrm>
            <a:off x="733375" y="1200500"/>
            <a:ext cx="5213700" cy="2461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Who possess qualities that a researcher expects from the target population.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Consume more time and have confidence in their knowledge.</a:t>
            </a:r>
            <a:endParaRPr sz="1800">
              <a:latin typeface="Montserrat Medium"/>
              <a:ea typeface="Montserrat Medium"/>
              <a:cs typeface="Montserrat Medium"/>
              <a:sym typeface="Montserrat Medium"/>
            </a:endParaRPr>
          </a:p>
        </p:txBody>
      </p:sp>
      <p:sp>
        <p:nvSpPr>
          <p:cNvPr id="3870" name="Google Shape;3870;ged8f07c8ae_0_1838"/>
          <p:cNvSpPr txBox="1"/>
          <p:nvPr>
            <p:ph type="title"/>
          </p:nvPr>
        </p:nvSpPr>
        <p:spPr>
          <a:xfrm>
            <a:off x="526600" y="445025"/>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When to Execute?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9">
                                            <p:txEl>
                                              <p:pRg end="0" st="0"/>
                                            </p:txEl>
                                          </p:spTgt>
                                        </p:tgtEl>
                                        <p:attrNameLst>
                                          <p:attrName>style.visibility</p:attrName>
                                        </p:attrNameLst>
                                      </p:cBhvr>
                                      <p:to>
                                        <p:strVal val="visible"/>
                                      </p:to>
                                    </p:set>
                                    <p:animEffect filter="fade" transition="in">
                                      <p:cBhvr>
                                        <p:cTn dur="1000"/>
                                        <p:tgtEl>
                                          <p:spTgt spid="38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9">
                                            <p:txEl>
                                              <p:pRg end="1" st="1"/>
                                            </p:txEl>
                                          </p:spTgt>
                                        </p:tgtEl>
                                        <p:attrNameLst>
                                          <p:attrName>style.visibility</p:attrName>
                                        </p:attrNameLst>
                                      </p:cBhvr>
                                      <p:to>
                                        <p:strVal val="visible"/>
                                      </p:to>
                                    </p:set>
                                    <p:animEffect filter="fade" transition="in">
                                      <p:cBhvr>
                                        <p:cTn dur="1000"/>
                                        <p:tgtEl>
                                          <p:spTgt spid="386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4" name="Shape 3874"/>
        <p:cNvGrpSpPr/>
        <p:nvPr/>
      </p:nvGrpSpPr>
      <p:grpSpPr>
        <a:xfrm>
          <a:off x="0" y="0"/>
          <a:ext cx="0" cy="0"/>
          <a:chOff x="0" y="0"/>
          <a:chExt cx="0" cy="0"/>
        </a:xfrm>
      </p:grpSpPr>
      <p:sp>
        <p:nvSpPr>
          <p:cNvPr id="3875" name="Google Shape;3875;ged8f07c8ae_0_1843"/>
          <p:cNvSpPr txBox="1"/>
          <p:nvPr>
            <p:ph idx="1" type="body"/>
          </p:nvPr>
        </p:nvSpPr>
        <p:spPr>
          <a:xfrm>
            <a:off x="795700" y="1095000"/>
            <a:ext cx="5332200" cy="2581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Target population comprises highly intellectual individuals.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To handpick members of a sample while ensuring there is no bias involved.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Time-constraint for sample creation.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Involved would prefer relying on their knowledge.</a:t>
            </a:r>
            <a:endParaRPr sz="1800">
              <a:latin typeface="Montserrat Medium"/>
              <a:ea typeface="Montserrat Medium"/>
              <a:cs typeface="Montserrat Medium"/>
              <a:sym typeface="Montserrat Medium"/>
            </a:endParaRPr>
          </a:p>
        </p:txBody>
      </p:sp>
      <p:sp>
        <p:nvSpPr>
          <p:cNvPr id="3876" name="Google Shape;3876;ged8f07c8ae_0_1843"/>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When to Execute?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5">
                                            <p:txEl>
                                              <p:pRg end="0" st="0"/>
                                            </p:txEl>
                                          </p:spTgt>
                                        </p:tgtEl>
                                        <p:attrNameLst>
                                          <p:attrName>style.visibility</p:attrName>
                                        </p:attrNameLst>
                                      </p:cBhvr>
                                      <p:to>
                                        <p:strVal val="visible"/>
                                      </p:to>
                                    </p:set>
                                    <p:animEffect filter="fade" transition="in">
                                      <p:cBhvr>
                                        <p:cTn dur="1000"/>
                                        <p:tgtEl>
                                          <p:spTgt spid="38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5">
                                            <p:txEl>
                                              <p:pRg end="1" st="1"/>
                                            </p:txEl>
                                          </p:spTgt>
                                        </p:tgtEl>
                                        <p:attrNameLst>
                                          <p:attrName>style.visibility</p:attrName>
                                        </p:attrNameLst>
                                      </p:cBhvr>
                                      <p:to>
                                        <p:strVal val="visible"/>
                                      </p:to>
                                    </p:set>
                                    <p:animEffect filter="fade" transition="in">
                                      <p:cBhvr>
                                        <p:cTn dur="1000"/>
                                        <p:tgtEl>
                                          <p:spTgt spid="38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5">
                                            <p:txEl>
                                              <p:pRg end="2" st="2"/>
                                            </p:txEl>
                                          </p:spTgt>
                                        </p:tgtEl>
                                        <p:attrNameLst>
                                          <p:attrName>style.visibility</p:attrName>
                                        </p:attrNameLst>
                                      </p:cBhvr>
                                      <p:to>
                                        <p:strVal val="visible"/>
                                      </p:to>
                                    </p:set>
                                    <p:animEffect filter="fade" transition="in">
                                      <p:cBhvr>
                                        <p:cTn dur="1000"/>
                                        <p:tgtEl>
                                          <p:spTgt spid="38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5">
                                            <p:txEl>
                                              <p:pRg end="3" st="3"/>
                                            </p:txEl>
                                          </p:spTgt>
                                        </p:tgtEl>
                                        <p:attrNameLst>
                                          <p:attrName>style.visibility</p:attrName>
                                        </p:attrNameLst>
                                      </p:cBhvr>
                                      <p:to>
                                        <p:strVal val="visible"/>
                                      </p:to>
                                    </p:set>
                                    <p:animEffect filter="fade" transition="in">
                                      <p:cBhvr>
                                        <p:cTn dur="1000"/>
                                        <p:tgtEl>
                                          <p:spTgt spid="387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0" name="Shape 3880"/>
        <p:cNvGrpSpPr/>
        <p:nvPr/>
      </p:nvGrpSpPr>
      <p:grpSpPr>
        <a:xfrm>
          <a:off x="0" y="0"/>
          <a:ext cx="0" cy="0"/>
          <a:chOff x="0" y="0"/>
          <a:chExt cx="0" cy="0"/>
        </a:xfrm>
      </p:grpSpPr>
      <p:sp>
        <p:nvSpPr>
          <p:cNvPr id="3881" name="Google Shape;3881;ged8f07c8ae_0_1848"/>
          <p:cNvSpPr txBox="1"/>
          <p:nvPr>
            <p:ph idx="1" type="body"/>
          </p:nvPr>
        </p:nvSpPr>
        <p:spPr>
          <a:xfrm>
            <a:off x="765550" y="1215475"/>
            <a:ext cx="5412600" cy="2471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To conduct an effective sampling process.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Responsibility of creating a sample using expert sampling.</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Extremely confident.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Understanding of the subject.</a:t>
            </a:r>
            <a:endParaRPr sz="1800">
              <a:latin typeface="Montserrat Medium"/>
              <a:ea typeface="Montserrat Medium"/>
              <a:cs typeface="Montserrat Medium"/>
              <a:sym typeface="Montserrat Medium"/>
            </a:endParaRPr>
          </a:p>
        </p:txBody>
      </p:sp>
      <p:sp>
        <p:nvSpPr>
          <p:cNvPr id="3882" name="Google Shape;3882;ged8f07c8ae_0_1848"/>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When to Execute?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1">
                                            <p:txEl>
                                              <p:pRg end="0" st="0"/>
                                            </p:txEl>
                                          </p:spTgt>
                                        </p:tgtEl>
                                        <p:attrNameLst>
                                          <p:attrName>style.visibility</p:attrName>
                                        </p:attrNameLst>
                                      </p:cBhvr>
                                      <p:to>
                                        <p:strVal val="visible"/>
                                      </p:to>
                                    </p:set>
                                    <p:animEffect filter="fade" transition="in">
                                      <p:cBhvr>
                                        <p:cTn dur="1000"/>
                                        <p:tgtEl>
                                          <p:spTgt spid="38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1">
                                            <p:txEl>
                                              <p:pRg end="1" st="1"/>
                                            </p:txEl>
                                          </p:spTgt>
                                        </p:tgtEl>
                                        <p:attrNameLst>
                                          <p:attrName>style.visibility</p:attrName>
                                        </p:attrNameLst>
                                      </p:cBhvr>
                                      <p:to>
                                        <p:strVal val="visible"/>
                                      </p:to>
                                    </p:set>
                                    <p:animEffect filter="fade" transition="in">
                                      <p:cBhvr>
                                        <p:cTn dur="1000"/>
                                        <p:tgtEl>
                                          <p:spTgt spid="38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1">
                                            <p:txEl>
                                              <p:pRg end="2" st="2"/>
                                            </p:txEl>
                                          </p:spTgt>
                                        </p:tgtEl>
                                        <p:attrNameLst>
                                          <p:attrName>style.visibility</p:attrName>
                                        </p:attrNameLst>
                                      </p:cBhvr>
                                      <p:to>
                                        <p:strVal val="visible"/>
                                      </p:to>
                                    </p:set>
                                    <p:animEffect filter="fade" transition="in">
                                      <p:cBhvr>
                                        <p:cTn dur="1000"/>
                                        <p:tgtEl>
                                          <p:spTgt spid="38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1">
                                            <p:txEl>
                                              <p:pRg end="3" st="3"/>
                                            </p:txEl>
                                          </p:spTgt>
                                        </p:tgtEl>
                                        <p:attrNameLst>
                                          <p:attrName>style.visibility</p:attrName>
                                        </p:attrNameLst>
                                      </p:cBhvr>
                                      <p:to>
                                        <p:strVal val="visible"/>
                                      </p:to>
                                    </p:set>
                                    <p:animEffect filter="fade" transition="in">
                                      <p:cBhvr>
                                        <p:cTn dur="1000"/>
                                        <p:tgtEl>
                                          <p:spTgt spid="388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6" name="Shape 3886"/>
        <p:cNvGrpSpPr/>
        <p:nvPr/>
      </p:nvGrpSpPr>
      <p:grpSpPr>
        <a:xfrm>
          <a:off x="0" y="0"/>
          <a:ext cx="0" cy="0"/>
          <a:chOff x="0" y="0"/>
          <a:chExt cx="0" cy="0"/>
        </a:xfrm>
      </p:grpSpPr>
      <p:sp>
        <p:nvSpPr>
          <p:cNvPr id="3887" name="Google Shape;3887;ged8f07c8ae_0_1853"/>
          <p:cNvSpPr txBox="1"/>
          <p:nvPr>
            <p:ph idx="1" type="body"/>
          </p:nvPr>
        </p:nvSpPr>
        <p:spPr>
          <a:xfrm>
            <a:off x="843850" y="1039800"/>
            <a:ext cx="5424900" cy="3063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What are the factors which lead a person to select ethical hacking as a profession.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Attracting youth.</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Who should form the sample to learn about it as a profession.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Eligible to be a part of the research sample.</a:t>
            </a:r>
            <a:endParaRPr sz="1800">
              <a:latin typeface="Montserrat Medium"/>
              <a:ea typeface="Montserrat Medium"/>
              <a:cs typeface="Montserrat Medium"/>
              <a:sym typeface="Montserrat Medium"/>
            </a:endParaRPr>
          </a:p>
        </p:txBody>
      </p:sp>
      <p:sp>
        <p:nvSpPr>
          <p:cNvPr id="3888" name="Google Shape;3888;ged8f07c8ae_0_1853"/>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7">
                                            <p:txEl>
                                              <p:pRg end="0" st="0"/>
                                            </p:txEl>
                                          </p:spTgt>
                                        </p:tgtEl>
                                        <p:attrNameLst>
                                          <p:attrName>style.visibility</p:attrName>
                                        </p:attrNameLst>
                                      </p:cBhvr>
                                      <p:to>
                                        <p:strVal val="visible"/>
                                      </p:to>
                                    </p:set>
                                    <p:animEffect filter="fade" transition="in">
                                      <p:cBhvr>
                                        <p:cTn dur="1000"/>
                                        <p:tgtEl>
                                          <p:spTgt spid="38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7">
                                            <p:txEl>
                                              <p:pRg end="1" st="1"/>
                                            </p:txEl>
                                          </p:spTgt>
                                        </p:tgtEl>
                                        <p:attrNameLst>
                                          <p:attrName>style.visibility</p:attrName>
                                        </p:attrNameLst>
                                      </p:cBhvr>
                                      <p:to>
                                        <p:strVal val="visible"/>
                                      </p:to>
                                    </p:set>
                                    <p:animEffect filter="fade" transition="in">
                                      <p:cBhvr>
                                        <p:cTn dur="1000"/>
                                        <p:tgtEl>
                                          <p:spTgt spid="38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7">
                                            <p:txEl>
                                              <p:pRg end="2" st="2"/>
                                            </p:txEl>
                                          </p:spTgt>
                                        </p:tgtEl>
                                        <p:attrNameLst>
                                          <p:attrName>style.visibility</p:attrName>
                                        </p:attrNameLst>
                                      </p:cBhvr>
                                      <p:to>
                                        <p:strVal val="visible"/>
                                      </p:to>
                                    </p:set>
                                    <p:animEffect filter="fade" transition="in">
                                      <p:cBhvr>
                                        <p:cTn dur="1000"/>
                                        <p:tgtEl>
                                          <p:spTgt spid="38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7">
                                            <p:txEl>
                                              <p:pRg end="3" st="3"/>
                                            </p:txEl>
                                          </p:spTgt>
                                        </p:tgtEl>
                                        <p:attrNameLst>
                                          <p:attrName>style.visibility</p:attrName>
                                        </p:attrNameLst>
                                      </p:cBhvr>
                                      <p:to>
                                        <p:strVal val="visible"/>
                                      </p:to>
                                    </p:set>
                                    <p:animEffect filter="fade" transition="in">
                                      <p:cBhvr>
                                        <p:cTn dur="1000"/>
                                        <p:tgtEl>
                                          <p:spTgt spid="388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2" name="Shape 3892"/>
        <p:cNvGrpSpPr/>
        <p:nvPr/>
      </p:nvGrpSpPr>
      <p:grpSpPr>
        <a:xfrm>
          <a:off x="0" y="0"/>
          <a:ext cx="0" cy="0"/>
          <a:chOff x="0" y="0"/>
          <a:chExt cx="0" cy="0"/>
        </a:xfrm>
      </p:grpSpPr>
      <p:sp>
        <p:nvSpPr>
          <p:cNvPr id="3893" name="Google Shape;3893;ged8f07c8ae_0_1858"/>
          <p:cNvSpPr txBox="1"/>
          <p:nvPr>
            <p:ph idx="1" type="body"/>
          </p:nvPr>
        </p:nvSpPr>
        <p:spPr>
          <a:xfrm>
            <a:off x="843850" y="1145225"/>
            <a:ext cx="5846700" cy="3063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Balinese people follow syncretism.</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Mixture of Hinduism and Buddhism.</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Study the culture of Southeast Asian countries.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Highly sensitive in this part of the world.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Results will be highly accurate.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Often produce altered results.</a:t>
            </a:r>
            <a:endParaRPr sz="1800">
              <a:latin typeface="Montserrat Medium"/>
              <a:ea typeface="Montserrat Medium"/>
              <a:cs typeface="Montserrat Medium"/>
              <a:sym typeface="Montserrat Medium"/>
            </a:endParaRPr>
          </a:p>
        </p:txBody>
      </p:sp>
      <p:sp>
        <p:nvSpPr>
          <p:cNvPr id="3894" name="Google Shape;3894;ged8f07c8ae_0_1858"/>
          <p:cNvSpPr txBox="1"/>
          <p:nvPr>
            <p:ph type="title"/>
          </p:nvPr>
        </p:nvSpPr>
        <p:spPr>
          <a:xfrm>
            <a:off x="526600" y="384750"/>
            <a:ext cx="6405000" cy="4992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3">
                                            <p:txEl>
                                              <p:pRg end="0" st="0"/>
                                            </p:txEl>
                                          </p:spTgt>
                                        </p:tgtEl>
                                        <p:attrNameLst>
                                          <p:attrName>style.visibility</p:attrName>
                                        </p:attrNameLst>
                                      </p:cBhvr>
                                      <p:to>
                                        <p:strVal val="visible"/>
                                      </p:to>
                                    </p:set>
                                    <p:animEffect filter="fade" transition="in">
                                      <p:cBhvr>
                                        <p:cTn dur="1000"/>
                                        <p:tgtEl>
                                          <p:spTgt spid="38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3">
                                            <p:txEl>
                                              <p:pRg end="1" st="1"/>
                                            </p:txEl>
                                          </p:spTgt>
                                        </p:tgtEl>
                                        <p:attrNameLst>
                                          <p:attrName>style.visibility</p:attrName>
                                        </p:attrNameLst>
                                      </p:cBhvr>
                                      <p:to>
                                        <p:strVal val="visible"/>
                                      </p:to>
                                    </p:set>
                                    <p:animEffect filter="fade" transition="in">
                                      <p:cBhvr>
                                        <p:cTn dur="1000"/>
                                        <p:tgtEl>
                                          <p:spTgt spid="38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3">
                                            <p:txEl>
                                              <p:pRg end="2" st="2"/>
                                            </p:txEl>
                                          </p:spTgt>
                                        </p:tgtEl>
                                        <p:attrNameLst>
                                          <p:attrName>style.visibility</p:attrName>
                                        </p:attrNameLst>
                                      </p:cBhvr>
                                      <p:to>
                                        <p:strVal val="visible"/>
                                      </p:to>
                                    </p:set>
                                    <p:animEffect filter="fade" transition="in">
                                      <p:cBhvr>
                                        <p:cTn dur="1000"/>
                                        <p:tgtEl>
                                          <p:spTgt spid="38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3">
                                            <p:txEl>
                                              <p:pRg end="3" st="3"/>
                                            </p:txEl>
                                          </p:spTgt>
                                        </p:tgtEl>
                                        <p:attrNameLst>
                                          <p:attrName>style.visibility</p:attrName>
                                        </p:attrNameLst>
                                      </p:cBhvr>
                                      <p:to>
                                        <p:strVal val="visible"/>
                                      </p:to>
                                    </p:set>
                                    <p:animEffect filter="fade" transition="in">
                                      <p:cBhvr>
                                        <p:cTn dur="1000"/>
                                        <p:tgtEl>
                                          <p:spTgt spid="38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3">
                                            <p:txEl>
                                              <p:pRg end="4" st="4"/>
                                            </p:txEl>
                                          </p:spTgt>
                                        </p:tgtEl>
                                        <p:attrNameLst>
                                          <p:attrName>style.visibility</p:attrName>
                                        </p:attrNameLst>
                                      </p:cBhvr>
                                      <p:to>
                                        <p:strVal val="visible"/>
                                      </p:to>
                                    </p:set>
                                    <p:animEffect filter="fade" transition="in">
                                      <p:cBhvr>
                                        <p:cTn dur="1000"/>
                                        <p:tgtEl>
                                          <p:spTgt spid="38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3">
                                            <p:txEl>
                                              <p:pRg end="5" st="5"/>
                                            </p:txEl>
                                          </p:spTgt>
                                        </p:tgtEl>
                                        <p:attrNameLst>
                                          <p:attrName>style.visibility</p:attrName>
                                        </p:attrNameLst>
                                      </p:cBhvr>
                                      <p:to>
                                        <p:strVal val="visible"/>
                                      </p:to>
                                    </p:set>
                                    <p:animEffect filter="fade" transition="in">
                                      <p:cBhvr>
                                        <p:cTn dur="1000"/>
                                        <p:tgtEl>
                                          <p:spTgt spid="389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8" name="Shape 3898"/>
        <p:cNvGrpSpPr/>
        <p:nvPr/>
      </p:nvGrpSpPr>
      <p:grpSpPr>
        <a:xfrm>
          <a:off x="0" y="0"/>
          <a:ext cx="0" cy="0"/>
          <a:chOff x="0" y="0"/>
          <a:chExt cx="0" cy="0"/>
        </a:xfrm>
      </p:grpSpPr>
      <p:sp>
        <p:nvSpPr>
          <p:cNvPr id="3899" name="Google Shape;3899;gebe1d2d615_1_3333"/>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C01S09L01. Simple Random Walk</a:t>
            </a:r>
            <a:endParaRPr b="0" sz="2400">
              <a:latin typeface="Montserrat ExtraBold"/>
              <a:ea typeface="Montserrat ExtraBold"/>
              <a:cs typeface="Montserrat ExtraBold"/>
              <a:sym typeface="Montserrat ExtraBo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e7f7b7426b_0_17"/>
          <p:cNvSpPr txBox="1"/>
          <p:nvPr>
            <p:ph idx="1" type="body"/>
          </p:nvPr>
        </p:nvSpPr>
        <p:spPr>
          <a:xfrm>
            <a:off x="723300" y="1435900"/>
            <a:ext cx="5203800" cy="281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No elements.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As if set doesn’t have any elements, it is known as an empty set.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It is represented by ϕ (phi) or { }.</a:t>
            </a:r>
            <a:endParaRPr sz="1800">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{X|X ∈ N and 7&lt; x &lt;8}.</a:t>
            </a:r>
            <a:endParaRPr sz="1800">
              <a:latin typeface="Montserrat Medium"/>
              <a:ea typeface="Montserrat Medium"/>
              <a:cs typeface="Montserrat Medium"/>
              <a:sym typeface="Montserrat Medium"/>
            </a:endParaRPr>
          </a:p>
        </p:txBody>
      </p:sp>
      <p:sp>
        <p:nvSpPr>
          <p:cNvPr id="646" name="Google Shape;646;ge7f7b7426b_0_17"/>
          <p:cNvSpPr txBox="1"/>
          <p:nvPr>
            <p:ph type="title"/>
          </p:nvPr>
        </p:nvSpPr>
        <p:spPr>
          <a:xfrm>
            <a:off x="499350" y="475175"/>
            <a:ext cx="5691900" cy="5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2"/>
                </a:solidFill>
                <a:latin typeface="Montserrat ExtraBold"/>
                <a:ea typeface="Montserrat ExtraBold"/>
                <a:cs typeface="Montserrat ExtraBold"/>
                <a:sym typeface="Montserrat ExtraBold"/>
              </a:rPr>
              <a:t>Empty Set or Null Set</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xEl>
                                              <p:pRg end="0" st="0"/>
                                            </p:txEl>
                                          </p:spTgt>
                                        </p:tgtEl>
                                        <p:attrNameLst>
                                          <p:attrName>style.visibility</p:attrName>
                                        </p:attrNameLst>
                                      </p:cBhvr>
                                      <p:to>
                                        <p:strVal val="visible"/>
                                      </p:to>
                                    </p:set>
                                    <p:animEffect filter="fade" transition="in">
                                      <p:cBhvr>
                                        <p:cTn dur="1000"/>
                                        <p:tgtEl>
                                          <p:spTgt spid="6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xEl>
                                              <p:pRg end="1" st="1"/>
                                            </p:txEl>
                                          </p:spTgt>
                                        </p:tgtEl>
                                        <p:attrNameLst>
                                          <p:attrName>style.visibility</p:attrName>
                                        </p:attrNameLst>
                                      </p:cBhvr>
                                      <p:to>
                                        <p:strVal val="visible"/>
                                      </p:to>
                                    </p:set>
                                    <p:animEffect filter="fade" transition="in">
                                      <p:cBhvr>
                                        <p:cTn dur="1000"/>
                                        <p:tgtEl>
                                          <p:spTgt spid="6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xEl>
                                              <p:pRg end="2" st="2"/>
                                            </p:txEl>
                                          </p:spTgt>
                                        </p:tgtEl>
                                        <p:attrNameLst>
                                          <p:attrName>style.visibility</p:attrName>
                                        </p:attrNameLst>
                                      </p:cBhvr>
                                      <p:to>
                                        <p:strVal val="visible"/>
                                      </p:to>
                                    </p:set>
                                    <p:animEffect filter="fade" transition="in">
                                      <p:cBhvr>
                                        <p:cTn dur="1000"/>
                                        <p:tgtEl>
                                          <p:spTgt spid="6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xEl>
                                              <p:pRg end="3" st="3"/>
                                            </p:txEl>
                                          </p:spTgt>
                                        </p:tgtEl>
                                        <p:attrNameLst>
                                          <p:attrName>style.visibility</p:attrName>
                                        </p:attrNameLst>
                                      </p:cBhvr>
                                      <p:to>
                                        <p:strVal val="visible"/>
                                      </p:to>
                                    </p:set>
                                    <p:animEffect filter="fade" transition="in">
                                      <p:cBhvr>
                                        <p:cTn dur="1000"/>
                                        <p:tgtEl>
                                          <p:spTgt spid="6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xEl>
                                              <p:pRg end="4" st="4"/>
                                            </p:txEl>
                                          </p:spTgt>
                                        </p:tgtEl>
                                        <p:attrNameLst>
                                          <p:attrName>style.visibility</p:attrName>
                                        </p:attrNameLst>
                                      </p:cBhvr>
                                      <p:to>
                                        <p:strVal val="visible"/>
                                      </p:to>
                                    </p:set>
                                    <p:animEffect filter="fade" transition="in">
                                      <p:cBhvr>
                                        <p:cTn dur="1000"/>
                                        <p:tgtEl>
                                          <p:spTgt spid="64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3" name="Shape 3903"/>
        <p:cNvGrpSpPr/>
        <p:nvPr/>
      </p:nvGrpSpPr>
      <p:grpSpPr>
        <a:xfrm>
          <a:off x="0" y="0"/>
          <a:ext cx="0" cy="0"/>
          <a:chOff x="0" y="0"/>
          <a:chExt cx="0" cy="0"/>
        </a:xfrm>
      </p:grpSpPr>
      <p:sp>
        <p:nvSpPr>
          <p:cNvPr id="3904" name="Google Shape;3904;gebe1d2d615_1_3337"/>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Stochastic Modelling</a:t>
            </a:r>
            <a:endParaRPr>
              <a:solidFill>
                <a:schemeClr val="lt2"/>
              </a:solidFill>
              <a:latin typeface="Montserrat ExtraBold"/>
              <a:ea typeface="Montserrat ExtraBold"/>
              <a:cs typeface="Montserrat ExtraBold"/>
              <a:sym typeface="Montserrat ExtraBold"/>
            </a:endParaRPr>
          </a:p>
        </p:txBody>
      </p:sp>
      <p:sp>
        <p:nvSpPr>
          <p:cNvPr id="3905" name="Google Shape;3905;gebe1d2d615_1_3337"/>
          <p:cNvSpPr txBox="1"/>
          <p:nvPr/>
        </p:nvSpPr>
        <p:spPr>
          <a:xfrm>
            <a:off x="365875" y="1131125"/>
            <a:ext cx="62397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Interesting and challenging area.</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Process that involves the operation of chance </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i="1" lang="en-GB" sz="1800">
                <a:solidFill>
                  <a:schemeClr val="lt1"/>
                </a:solidFill>
                <a:latin typeface="Montserrat"/>
                <a:ea typeface="Montserrat"/>
                <a:cs typeface="Montserrat"/>
                <a:sym typeface="Montserrat"/>
              </a:rPr>
              <a:t>Example:</a:t>
            </a:r>
            <a:r>
              <a:rPr lang="en-GB" sz="1800">
                <a:solidFill>
                  <a:schemeClr val="lt1"/>
                </a:solidFill>
                <a:latin typeface="Montserrat Medium"/>
                <a:ea typeface="Montserrat Medium"/>
                <a:cs typeface="Montserrat Medium"/>
                <a:sym typeface="Montserrat Medium"/>
              </a:rPr>
              <a:t>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In radioactive decay, every atom is subject to a fixed probability of breaking down in any given time interval.</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5">
                                            <p:txEl>
                                              <p:pRg end="0" st="0"/>
                                            </p:txEl>
                                          </p:spTgt>
                                        </p:tgtEl>
                                        <p:attrNameLst>
                                          <p:attrName>style.visibility</p:attrName>
                                        </p:attrNameLst>
                                      </p:cBhvr>
                                      <p:to>
                                        <p:strVal val="visible"/>
                                      </p:to>
                                    </p:set>
                                    <p:animEffect filter="fade" transition="in">
                                      <p:cBhvr>
                                        <p:cTn dur="1500"/>
                                        <p:tgtEl>
                                          <p:spTgt spid="39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5">
                                            <p:txEl>
                                              <p:pRg end="1" st="1"/>
                                            </p:txEl>
                                          </p:spTgt>
                                        </p:tgtEl>
                                        <p:attrNameLst>
                                          <p:attrName>style.visibility</p:attrName>
                                        </p:attrNameLst>
                                      </p:cBhvr>
                                      <p:to>
                                        <p:strVal val="visible"/>
                                      </p:to>
                                    </p:set>
                                    <p:animEffect filter="fade" transition="in">
                                      <p:cBhvr>
                                        <p:cTn dur="1500"/>
                                        <p:tgtEl>
                                          <p:spTgt spid="39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5">
                                            <p:txEl>
                                              <p:pRg end="2" st="2"/>
                                            </p:txEl>
                                          </p:spTgt>
                                        </p:tgtEl>
                                        <p:attrNameLst>
                                          <p:attrName>style.visibility</p:attrName>
                                        </p:attrNameLst>
                                      </p:cBhvr>
                                      <p:to>
                                        <p:strVal val="visible"/>
                                      </p:to>
                                    </p:set>
                                    <p:animEffect filter="fade" transition="in">
                                      <p:cBhvr>
                                        <p:cTn dur="1500"/>
                                        <p:tgtEl>
                                          <p:spTgt spid="39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5">
                                            <p:txEl>
                                              <p:pRg end="3" st="3"/>
                                            </p:txEl>
                                          </p:spTgt>
                                        </p:tgtEl>
                                        <p:attrNameLst>
                                          <p:attrName>style.visibility</p:attrName>
                                        </p:attrNameLst>
                                      </p:cBhvr>
                                      <p:to>
                                        <p:strVal val="visible"/>
                                      </p:to>
                                    </p:set>
                                    <p:animEffect filter="fade" transition="in">
                                      <p:cBhvr>
                                        <p:cTn dur="1500"/>
                                        <p:tgtEl>
                                          <p:spTgt spid="390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9" name="Shape 3909"/>
        <p:cNvGrpSpPr/>
        <p:nvPr/>
      </p:nvGrpSpPr>
      <p:grpSpPr>
        <a:xfrm>
          <a:off x="0" y="0"/>
          <a:ext cx="0" cy="0"/>
          <a:chOff x="0" y="0"/>
          <a:chExt cx="0" cy="0"/>
        </a:xfrm>
      </p:grpSpPr>
      <p:sp>
        <p:nvSpPr>
          <p:cNvPr id="3910" name="Google Shape;3910;gebe1d2d615_1_3342"/>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Stochastic Modelling</a:t>
            </a:r>
            <a:endParaRPr>
              <a:solidFill>
                <a:schemeClr val="lt2"/>
              </a:solidFill>
              <a:latin typeface="Montserrat ExtraBold"/>
              <a:ea typeface="Montserrat ExtraBold"/>
              <a:cs typeface="Montserrat ExtraBold"/>
              <a:sym typeface="Montserrat ExtraBold"/>
            </a:endParaRPr>
          </a:p>
        </p:txBody>
      </p:sp>
      <p:sp>
        <p:nvSpPr>
          <p:cNvPr id="3911" name="Google Shape;3911;gebe1d2d615_1_3342"/>
          <p:cNvSpPr txBox="1"/>
          <p:nvPr/>
        </p:nvSpPr>
        <p:spPr>
          <a:xfrm>
            <a:off x="365875" y="1161275"/>
            <a:ext cx="62397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Refers to a family of random variables indexed against some other variable or set of variables.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Objects of study in probability. </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800">
                <a:solidFill>
                  <a:schemeClr val="lt1"/>
                </a:solidFill>
                <a:latin typeface="Montserrat Medium"/>
                <a:ea typeface="Montserrat Medium"/>
                <a:cs typeface="Montserrat Medium"/>
                <a:sym typeface="Montserrat Medium"/>
              </a:rPr>
              <a:t>Types of stochastic processes:</a:t>
            </a:r>
            <a:endParaRPr sz="1800">
              <a:solidFill>
                <a:schemeClr val="lt1"/>
              </a:solidFill>
              <a:latin typeface="Montserrat Medium"/>
              <a:ea typeface="Montserrat Medium"/>
              <a:cs typeface="Montserrat Medium"/>
              <a:sym typeface="Montserrat Medium"/>
            </a:endParaRPr>
          </a:p>
          <a:p>
            <a:pPr indent="-342900" lvl="0"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Markov processes.</a:t>
            </a:r>
            <a:endParaRPr sz="1800">
              <a:solidFill>
                <a:schemeClr val="lt1"/>
              </a:solidFill>
              <a:latin typeface="Montserrat Medium"/>
              <a:ea typeface="Montserrat Medium"/>
              <a:cs typeface="Montserrat Medium"/>
              <a:sym typeface="Montserrat Medium"/>
            </a:endParaRPr>
          </a:p>
          <a:p>
            <a:pPr indent="-342900" lvl="0"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Poisson processes.</a:t>
            </a:r>
            <a:endParaRPr sz="1800">
              <a:solidFill>
                <a:schemeClr val="lt1"/>
              </a:solidFill>
              <a:latin typeface="Montserrat Medium"/>
              <a:ea typeface="Montserrat Medium"/>
              <a:cs typeface="Montserrat Medium"/>
              <a:sym typeface="Montserrat Medium"/>
            </a:endParaRPr>
          </a:p>
          <a:p>
            <a:pPr indent="-342900" lvl="0"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Time series.</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1">
                                            <p:txEl>
                                              <p:pRg end="0" st="0"/>
                                            </p:txEl>
                                          </p:spTgt>
                                        </p:tgtEl>
                                        <p:attrNameLst>
                                          <p:attrName>style.visibility</p:attrName>
                                        </p:attrNameLst>
                                      </p:cBhvr>
                                      <p:to>
                                        <p:strVal val="visible"/>
                                      </p:to>
                                    </p:set>
                                    <p:animEffect filter="fade" transition="in">
                                      <p:cBhvr>
                                        <p:cTn dur="1000"/>
                                        <p:tgtEl>
                                          <p:spTgt spid="39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1">
                                            <p:txEl>
                                              <p:pRg end="1" st="1"/>
                                            </p:txEl>
                                          </p:spTgt>
                                        </p:tgtEl>
                                        <p:attrNameLst>
                                          <p:attrName>style.visibility</p:attrName>
                                        </p:attrNameLst>
                                      </p:cBhvr>
                                      <p:to>
                                        <p:strVal val="visible"/>
                                      </p:to>
                                    </p:set>
                                    <p:animEffect filter="fade" transition="in">
                                      <p:cBhvr>
                                        <p:cTn dur="1000"/>
                                        <p:tgtEl>
                                          <p:spTgt spid="39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1">
                                            <p:txEl>
                                              <p:pRg end="2" st="2"/>
                                            </p:txEl>
                                          </p:spTgt>
                                        </p:tgtEl>
                                        <p:attrNameLst>
                                          <p:attrName>style.visibility</p:attrName>
                                        </p:attrNameLst>
                                      </p:cBhvr>
                                      <p:to>
                                        <p:strVal val="visible"/>
                                      </p:to>
                                    </p:set>
                                    <p:animEffect filter="fade" transition="in">
                                      <p:cBhvr>
                                        <p:cTn dur="1000"/>
                                        <p:tgtEl>
                                          <p:spTgt spid="39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1">
                                            <p:txEl>
                                              <p:pRg end="3" st="3"/>
                                            </p:txEl>
                                          </p:spTgt>
                                        </p:tgtEl>
                                        <p:attrNameLst>
                                          <p:attrName>style.visibility</p:attrName>
                                        </p:attrNameLst>
                                      </p:cBhvr>
                                      <p:to>
                                        <p:strVal val="visible"/>
                                      </p:to>
                                    </p:set>
                                    <p:animEffect filter="fade" transition="in">
                                      <p:cBhvr>
                                        <p:cTn dur="1000"/>
                                        <p:tgtEl>
                                          <p:spTgt spid="39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1">
                                            <p:txEl>
                                              <p:pRg end="4" st="4"/>
                                            </p:txEl>
                                          </p:spTgt>
                                        </p:tgtEl>
                                        <p:attrNameLst>
                                          <p:attrName>style.visibility</p:attrName>
                                        </p:attrNameLst>
                                      </p:cBhvr>
                                      <p:to>
                                        <p:strVal val="visible"/>
                                      </p:to>
                                    </p:set>
                                    <p:animEffect filter="fade" transition="in">
                                      <p:cBhvr>
                                        <p:cTn dur="1000"/>
                                        <p:tgtEl>
                                          <p:spTgt spid="391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1">
                                            <p:txEl>
                                              <p:pRg end="5" st="5"/>
                                            </p:txEl>
                                          </p:spTgt>
                                        </p:tgtEl>
                                        <p:attrNameLst>
                                          <p:attrName>style.visibility</p:attrName>
                                        </p:attrNameLst>
                                      </p:cBhvr>
                                      <p:to>
                                        <p:strVal val="visible"/>
                                      </p:to>
                                    </p:set>
                                    <p:animEffect filter="fade" transition="in">
                                      <p:cBhvr>
                                        <p:cTn dur="1000"/>
                                        <p:tgtEl>
                                          <p:spTgt spid="391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5" name="Shape 3915"/>
        <p:cNvGrpSpPr/>
        <p:nvPr/>
      </p:nvGrpSpPr>
      <p:grpSpPr>
        <a:xfrm>
          <a:off x="0" y="0"/>
          <a:ext cx="0" cy="0"/>
          <a:chOff x="0" y="0"/>
          <a:chExt cx="0" cy="0"/>
        </a:xfrm>
      </p:grpSpPr>
      <p:sp>
        <p:nvSpPr>
          <p:cNvPr id="3916" name="Google Shape;3916;gebe1d2d615_1_3347"/>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Simple Random Walk</a:t>
            </a:r>
            <a:endParaRPr>
              <a:solidFill>
                <a:schemeClr val="lt2"/>
              </a:solidFill>
              <a:latin typeface="Montserrat ExtraBold"/>
              <a:ea typeface="Montserrat ExtraBold"/>
              <a:cs typeface="Montserrat ExtraBold"/>
              <a:sym typeface="Montserrat ExtraBold"/>
            </a:endParaRPr>
          </a:p>
        </p:txBody>
      </p:sp>
      <p:sp>
        <p:nvSpPr>
          <p:cNvPr id="3917" name="Google Shape;3917;gebe1d2d615_1_3347"/>
          <p:cNvSpPr txBox="1"/>
          <p:nvPr/>
        </p:nvSpPr>
        <p:spPr>
          <a:xfrm>
            <a:off x="365875" y="1151225"/>
            <a:ext cx="61038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Random walk is a mathematical object.</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Stochastic or random process.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Path that consists of a succession of random steps.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Process that determines the probable location of a point subject to random motion.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b="1" i="1" lang="en-GB" sz="1800">
                <a:solidFill>
                  <a:schemeClr val="lt1"/>
                </a:solidFill>
                <a:latin typeface="Montserrat"/>
                <a:ea typeface="Montserrat"/>
                <a:cs typeface="Montserrat"/>
                <a:sym typeface="Montserrat"/>
              </a:rPr>
              <a:t>Note:</a:t>
            </a:r>
            <a:r>
              <a:rPr lang="en-GB" sz="1800">
                <a:solidFill>
                  <a:schemeClr val="lt1"/>
                </a:solidFill>
                <a:latin typeface="Montserrat Medium"/>
                <a:ea typeface="Montserrat Medium"/>
                <a:cs typeface="Montserrat Medium"/>
                <a:sym typeface="Montserrat Medium"/>
              </a:rPr>
              <a:t> Probabilities are the same at each step.</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7">
                                            <p:txEl>
                                              <p:pRg end="0" st="0"/>
                                            </p:txEl>
                                          </p:spTgt>
                                        </p:tgtEl>
                                        <p:attrNameLst>
                                          <p:attrName>style.visibility</p:attrName>
                                        </p:attrNameLst>
                                      </p:cBhvr>
                                      <p:to>
                                        <p:strVal val="visible"/>
                                      </p:to>
                                    </p:set>
                                    <p:animEffect filter="fade" transition="in">
                                      <p:cBhvr>
                                        <p:cTn dur="1000"/>
                                        <p:tgtEl>
                                          <p:spTgt spid="39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7">
                                            <p:txEl>
                                              <p:pRg end="1" st="1"/>
                                            </p:txEl>
                                          </p:spTgt>
                                        </p:tgtEl>
                                        <p:attrNameLst>
                                          <p:attrName>style.visibility</p:attrName>
                                        </p:attrNameLst>
                                      </p:cBhvr>
                                      <p:to>
                                        <p:strVal val="visible"/>
                                      </p:to>
                                    </p:set>
                                    <p:animEffect filter="fade" transition="in">
                                      <p:cBhvr>
                                        <p:cTn dur="1000"/>
                                        <p:tgtEl>
                                          <p:spTgt spid="39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7">
                                            <p:txEl>
                                              <p:pRg end="2" st="2"/>
                                            </p:txEl>
                                          </p:spTgt>
                                        </p:tgtEl>
                                        <p:attrNameLst>
                                          <p:attrName>style.visibility</p:attrName>
                                        </p:attrNameLst>
                                      </p:cBhvr>
                                      <p:to>
                                        <p:strVal val="visible"/>
                                      </p:to>
                                    </p:set>
                                    <p:animEffect filter="fade" transition="in">
                                      <p:cBhvr>
                                        <p:cTn dur="1000"/>
                                        <p:tgtEl>
                                          <p:spTgt spid="39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7">
                                            <p:txEl>
                                              <p:pRg end="3" st="3"/>
                                            </p:txEl>
                                          </p:spTgt>
                                        </p:tgtEl>
                                        <p:attrNameLst>
                                          <p:attrName>style.visibility</p:attrName>
                                        </p:attrNameLst>
                                      </p:cBhvr>
                                      <p:to>
                                        <p:strVal val="visible"/>
                                      </p:to>
                                    </p:set>
                                    <p:animEffect filter="fade" transition="in">
                                      <p:cBhvr>
                                        <p:cTn dur="1000"/>
                                        <p:tgtEl>
                                          <p:spTgt spid="39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7">
                                            <p:txEl>
                                              <p:pRg end="4" st="4"/>
                                            </p:txEl>
                                          </p:spTgt>
                                        </p:tgtEl>
                                        <p:attrNameLst>
                                          <p:attrName>style.visibility</p:attrName>
                                        </p:attrNameLst>
                                      </p:cBhvr>
                                      <p:to>
                                        <p:strVal val="visible"/>
                                      </p:to>
                                    </p:set>
                                    <p:animEffect filter="fade" transition="in">
                                      <p:cBhvr>
                                        <p:cTn dur="1000"/>
                                        <p:tgtEl>
                                          <p:spTgt spid="391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1" name="Shape 3921"/>
        <p:cNvGrpSpPr/>
        <p:nvPr/>
      </p:nvGrpSpPr>
      <p:grpSpPr>
        <a:xfrm>
          <a:off x="0" y="0"/>
          <a:ext cx="0" cy="0"/>
          <a:chOff x="0" y="0"/>
          <a:chExt cx="0" cy="0"/>
        </a:xfrm>
      </p:grpSpPr>
      <p:sp>
        <p:nvSpPr>
          <p:cNvPr id="3922" name="Google Shape;3922;gebe1d2d615_1_3352"/>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Simple Random Walk</a:t>
            </a:r>
            <a:endParaRPr>
              <a:solidFill>
                <a:schemeClr val="lt2"/>
              </a:solidFill>
              <a:latin typeface="Montserrat ExtraBold"/>
              <a:ea typeface="Montserrat ExtraBold"/>
              <a:cs typeface="Montserrat ExtraBold"/>
              <a:sym typeface="Montserrat ExtraBold"/>
            </a:endParaRPr>
          </a:p>
        </p:txBody>
      </p:sp>
      <p:sp>
        <p:nvSpPr>
          <p:cNvPr id="3923" name="Google Shape;3923;gebe1d2d615_1_3352"/>
          <p:cNvSpPr txBox="1"/>
          <p:nvPr/>
        </p:nvSpPr>
        <p:spPr>
          <a:xfrm>
            <a:off x="307625" y="1094100"/>
            <a:ext cx="62397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Integer number line, standing at zero.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Heads you move one step right to +1.</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Tails you move one step left to -1.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Moving one step right or left for each coin toss until you have returned to your starting position or have taken a predetermined number of steps.</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3">
                                            <p:txEl>
                                              <p:pRg end="0" st="0"/>
                                            </p:txEl>
                                          </p:spTgt>
                                        </p:tgtEl>
                                        <p:attrNameLst>
                                          <p:attrName>style.visibility</p:attrName>
                                        </p:attrNameLst>
                                      </p:cBhvr>
                                      <p:to>
                                        <p:strVal val="visible"/>
                                      </p:to>
                                    </p:set>
                                    <p:animEffect filter="fade" transition="in">
                                      <p:cBhvr>
                                        <p:cTn dur="1000"/>
                                        <p:tgtEl>
                                          <p:spTgt spid="39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3">
                                            <p:txEl>
                                              <p:pRg end="1" st="1"/>
                                            </p:txEl>
                                          </p:spTgt>
                                        </p:tgtEl>
                                        <p:attrNameLst>
                                          <p:attrName>style.visibility</p:attrName>
                                        </p:attrNameLst>
                                      </p:cBhvr>
                                      <p:to>
                                        <p:strVal val="visible"/>
                                      </p:to>
                                    </p:set>
                                    <p:animEffect filter="fade" transition="in">
                                      <p:cBhvr>
                                        <p:cTn dur="1000"/>
                                        <p:tgtEl>
                                          <p:spTgt spid="39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3">
                                            <p:txEl>
                                              <p:pRg end="2" st="2"/>
                                            </p:txEl>
                                          </p:spTgt>
                                        </p:tgtEl>
                                        <p:attrNameLst>
                                          <p:attrName>style.visibility</p:attrName>
                                        </p:attrNameLst>
                                      </p:cBhvr>
                                      <p:to>
                                        <p:strVal val="visible"/>
                                      </p:to>
                                    </p:set>
                                    <p:animEffect filter="fade" transition="in">
                                      <p:cBhvr>
                                        <p:cTn dur="1000"/>
                                        <p:tgtEl>
                                          <p:spTgt spid="39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3">
                                            <p:txEl>
                                              <p:pRg end="3" st="3"/>
                                            </p:txEl>
                                          </p:spTgt>
                                        </p:tgtEl>
                                        <p:attrNameLst>
                                          <p:attrName>style.visibility</p:attrName>
                                        </p:attrNameLst>
                                      </p:cBhvr>
                                      <p:to>
                                        <p:strVal val="visible"/>
                                      </p:to>
                                    </p:set>
                                    <p:animEffect filter="fade" transition="in">
                                      <p:cBhvr>
                                        <p:cTn dur="1000"/>
                                        <p:tgtEl>
                                          <p:spTgt spid="392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7" name="Shape 3927"/>
        <p:cNvGrpSpPr/>
        <p:nvPr/>
      </p:nvGrpSpPr>
      <p:grpSpPr>
        <a:xfrm>
          <a:off x="0" y="0"/>
          <a:ext cx="0" cy="0"/>
          <a:chOff x="0" y="0"/>
          <a:chExt cx="0" cy="0"/>
        </a:xfrm>
      </p:grpSpPr>
      <p:sp>
        <p:nvSpPr>
          <p:cNvPr id="3928" name="Google Shape;3928;gebe1d2d615_1_3357"/>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0"/>
              </a:spcAft>
              <a:buNone/>
            </a:pPr>
            <a:r>
              <a:rPr lang="en-GB">
                <a:solidFill>
                  <a:schemeClr val="lt2"/>
                </a:solidFill>
                <a:latin typeface="Montserrat ExtraBold"/>
                <a:ea typeface="Montserrat ExtraBold"/>
                <a:cs typeface="Montserrat ExtraBold"/>
                <a:sym typeface="Montserrat ExtraBold"/>
              </a:rPr>
              <a:t>Simple Random Walk</a:t>
            </a:r>
            <a:endParaRPr>
              <a:solidFill>
                <a:schemeClr val="lt2"/>
              </a:solidFill>
              <a:latin typeface="Montserrat ExtraBold"/>
              <a:ea typeface="Montserrat ExtraBold"/>
              <a:cs typeface="Montserrat ExtraBold"/>
              <a:sym typeface="Montserrat ExtraBold"/>
            </a:endParaRPr>
          </a:p>
          <a:p>
            <a:pPr indent="0" lvl="0" marL="0" rtl="0" algn="l">
              <a:spcBef>
                <a:spcPts val="100"/>
              </a:spcBef>
              <a:spcAft>
                <a:spcPts val="100"/>
              </a:spcAft>
              <a:buNone/>
            </a:pPr>
            <a:r>
              <a:t/>
            </a:r>
            <a:endParaRPr>
              <a:solidFill>
                <a:schemeClr val="lt2"/>
              </a:solidFill>
              <a:latin typeface="Montserrat ExtraBold"/>
              <a:ea typeface="Montserrat ExtraBold"/>
              <a:cs typeface="Montserrat ExtraBold"/>
              <a:sym typeface="Montserrat ExtraBold"/>
            </a:endParaRPr>
          </a:p>
        </p:txBody>
      </p:sp>
      <p:sp>
        <p:nvSpPr>
          <p:cNvPr id="3929" name="Google Shape;3929;gebe1d2d615_1_3357"/>
          <p:cNvSpPr txBox="1"/>
          <p:nvPr/>
        </p:nvSpPr>
        <p:spPr>
          <a:xfrm>
            <a:off x="307625" y="1181375"/>
            <a:ext cx="62925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1 turn there is a ½ probability of standing on +1 and ½ probability of standing at -1.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2 turns, there is a ¼ chance of standing on -2.</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¼ chance of standing on +2 and ½ chance of standing on 0.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Four turns, the odds of 1/16 it’s -4,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1/16+4, ¼-2, ¼+2 and 3/8 it’s 0.</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9">
                                            <p:txEl>
                                              <p:pRg end="0" st="0"/>
                                            </p:txEl>
                                          </p:spTgt>
                                        </p:tgtEl>
                                        <p:attrNameLst>
                                          <p:attrName>style.visibility</p:attrName>
                                        </p:attrNameLst>
                                      </p:cBhvr>
                                      <p:to>
                                        <p:strVal val="visible"/>
                                      </p:to>
                                    </p:set>
                                    <p:animEffect filter="fade" transition="in">
                                      <p:cBhvr>
                                        <p:cTn dur="1000"/>
                                        <p:tgtEl>
                                          <p:spTgt spid="39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9">
                                            <p:txEl>
                                              <p:pRg end="1" st="1"/>
                                            </p:txEl>
                                          </p:spTgt>
                                        </p:tgtEl>
                                        <p:attrNameLst>
                                          <p:attrName>style.visibility</p:attrName>
                                        </p:attrNameLst>
                                      </p:cBhvr>
                                      <p:to>
                                        <p:strVal val="visible"/>
                                      </p:to>
                                    </p:set>
                                    <p:animEffect filter="fade" transition="in">
                                      <p:cBhvr>
                                        <p:cTn dur="1000"/>
                                        <p:tgtEl>
                                          <p:spTgt spid="39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9">
                                            <p:txEl>
                                              <p:pRg end="2" st="2"/>
                                            </p:txEl>
                                          </p:spTgt>
                                        </p:tgtEl>
                                        <p:attrNameLst>
                                          <p:attrName>style.visibility</p:attrName>
                                        </p:attrNameLst>
                                      </p:cBhvr>
                                      <p:to>
                                        <p:strVal val="visible"/>
                                      </p:to>
                                    </p:set>
                                    <p:animEffect filter="fade" transition="in">
                                      <p:cBhvr>
                                        <p:cTn dur="1000"/>
                                        <p:tgtEl>
                                          <p:spTgt spid="39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9">
                                            <p:txEl>
                                              <p:pRg end="3" st="3"/>
                                            </p:txEl>
                                          </p:spTgt>
                                        </p:tgtEl>
                                        <p:attrNameLst>
                                          <p:attrName>style.visibility</p:attrName>
                                        </p:attrNameLst>
                                      </p:cBhvr>
                                      <p:to>
                                        <p:strVal val="visible"/>
                                      </p:to>
                                    </p:set>
                                    <p:animEffect filter="fade" transition="in">
                                      <p:cBhvr>
                                        <p:cTn dur="1000"/>
                                        <p:tgtEl>
                                          <p:spTgt spid="39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9">
                                            <p:txEl>
                                              <p:pRg end="4" st="4"/>
                                            </p:txEl>
                                          </p:spTgt>
                                        </p:tgtEl>
                                        <p:attrNameLst>
                                          <p:attrName>style.visibility</p:attrName>
                                        </p:attrNameLst>
                                      </p:cBhvr>
                                      <p:to>
                                        <p:strVal val="visible"/>
                                      </p:to>
                                    </p:set>
                                    <p:animEffect filter="fade" transition="in">
                                      <p:cBhvr>
                                        <p:cTn dur="1000"/>
                                        <p:tgtEl>
                                          <p:spTgt spid="392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3" name="Shape 3933"/>
        <p:cNvGrpSpPr/>
        <p:nvPr/>
      </p:nvGrpSpPr>
      <p:grpSpPr>
        <a:xfrm>
          <a:off x="0" y="0"/>
          <a:ext cx="0" cy="0"/>
          <a:chOff x="0" y="0"/>
          <a:chExt cx="0" cy="0"/>
        </a:xfrm>
      </p:grpSpPr>
      <p:sp>
        <p:nvSpPr>
          <p:cNvPr id="3934" name="Google Shape;3934;gebe1d2d615_1_3362"/>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Observations</a:t>
            </a:r>
            <a:endParaRPr>
              <a:solidFill>
                <a:schemeClr val="lt2"/>
              </a:solidFill>
              <a:latin typeface="Montserrat ExtraBold"/>
              <a:ea typeface="Montserrat ExtraBold"/>
              <a:cs typeface="Montserrat ExtraBold"/>
              <a:sym typeface="Montserrat ExtraBold"/>
            </a:endParaRPr>
          </a:p>
        </p:txBody>
      </p:sp>
      <p:sp>
        <p:nvSpPr>
          <p:cNvPr id="3935" name="Google Shape;3935;gebe1d2d615_1_3362"/>
          <p:cNvSpPr txBox="1"/>
          <p:nvPr/>
        </p:nvSpPr>
        <p:spPr>
          <a:xfrm>
            <a:off x="307625" y="1181375"/>
            <a:ext cx="55392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On odd numbers and on the even turns, it can only be on even numbers.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Mostly hovers around the middle, the number 0.</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Longer you flip the coin for, the more it can spread out.</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5">
                                            <p:txEl>
                                              <p:pRg end="0" st="0"/>
                                            </p:txEl>
                                          </p:spTgt>
                                        </p:tgtEl>
                                        <p:attrNameLst>
                                          <p:attrName>style.visibility</p:attrName>
                                        </p:attrNameLst>
                                      </p:cBhvr>
                                      <p:to>
                                        <p:strVal val="visible"/>
                                      </p:to>
                                    </p:set>
                                    <p:animEffect filter="fade" transition="in">
                                      <p:cBhvr>
                                        <p:cTn dur="1000"/>
                                        <p:tgtEl>
                                          <p:spTgt spid="39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5">
                                            <p:txEl>
                                              <p:pRg end="1" st="1"/>
                                            </p:txEl>
                                          </p:spTgt>
                                        </p:tgtEl>
                                        <p:attrNameLst>
                                          <p:attrName>style.visibility</p:attrName>
                                        </p:attrNameLst>
                                      </p:cBhvr>
                                      <p:to>
                                        <p:strVal val="visible"/>
                                      </p:to>
                                    </p:set>
                                    <p:animEffect filter="fade" transition="in">
                                      <p:cBhvr>
                                        <p:cTn dur="1000"/>
                                        <p:tgtEl>
                                          <p:spTgt spid="39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5">
                                            <p:txEl>
                                              <p:pRg end="2" st="2"/>
                                            </p:txEl>
                                          </p:spTgt>
                                        </p:tgtEl>
                                        <p:attrNameLst>
                                          <p:attrName>style.visibility</p:attrName>
                                        </p:attrNameLst>
                                      </p:cBhvr>
                                      <p:to>
                                        <p:strVal val="visible"/>
                                      </p:to>
                                    </p:set>
                                    <p:animEffect filter="fade" transition="in">
                                      <p:cBhvr>
                                        <p:cTn dur="1000"/>
                                        <p:tgtEl>
                                          <p:spTgt spid="393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9" name="Shape 3939"/>
        <p:cNvGrpSpPr/>
        <p:nvPr/>
      </p:nvGrpSpPr>
      <p:grpSpPr>
        <a:xfrm>
          <a:off x="0" y="0"/>
          <a:ext cx="0" cy="0"/>
          <a:chOff x="0" y="0"/>
          <a:chExt cx="0" cy="0"/>
        </a:xfrm>
      </p:grpSpPr>
      <p:sp>
        <p:nvSpPr>
          <p:cNvPr id="3940" name="Google Shape;3940;gebe1d2d615_1_3367"/>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Simple Random Walk</a:t>
            </a:r>
            <a:endParaRPr>
              <a:solidFill>
                <a:schemeClr val="lt2"/>
              </a:solidFill>
              <a:latin typeface="Montserrat ExtraBold"/>
              <a:ea typeface="Montserrat ExtraBold"/>
              <a:cs typeface="Montserrat ExtraBold"/>
              <a:sym typeface="Montserrat ExtraBold"/>
            </a:endParaRPr>
          </a:p>
        </p:txBody>
      </p:sp>
      <p:sp>
        <p:nvSpPr>
          <p:cNvPr id="3941" name="Google Shape;3941;gebe1d2d615_1_3367"/>
          <p:cNvSpPr txBox="1"/>
          <p:nvPr/>
        </p:nvSpPr>
        <p:spPr>
          <a:xfrm>
            <a:off x="365875" y="1301850"/>
            <a:ext cx="62397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Location begins to form a bell curve.</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Location can only jump to neighbouring sites of the lattice, forming a lattice path.</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Locally finite lattice, </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location jumping to each one of its immediate neighbours.</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1">
                                            <p:txEl>
                                              <p:pRg end="0" st="0"/>
                                            </p:txEl>
                                          </p:spTgt>
                                        </p:tgtEl>
                                        <p:attrNameLst>
                                          <p:attrName>style.visibility</p:attrName>
                                        </p:attrNameLst>
                                      </p:cBhvr>
                                      <p:to>
                                        <p:strVal val="visible"/>
                                      </p:to>
                                    </p:set>
                                    <p:animEffect filter="fade" transition="in">
                                      <p:cBhvr>
                                        <p:cTn dur="1000"/>
                                        <p:tgtEl>
                                          <p:spTgt spid="39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1">
                                            <p:txEl>
                                              <p:pRg end="1" st="1"/>
                                            </p:txEl>
                                          </p:spTgt>
                                        </p:tgtEl>
                                        <p:attrNameLst>
                                          <p:attrName>style.visibility</p:attrName>
                                        </p:attrNameLst>
                                      </p:cBhvr>
                                      <p:to>
                                        <p:strVal val="visible"/>
                                      </p:to>
                                    </p:set>
                                    <p:animEffect filter="fade" transition="in">
                                      <p:cBhvr>
                                        <p:cTn dur="1000"/>
                                        <p:tgtEl>
                                          <p:spTgt spid="39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1">
                                            <p:txEl>
                                              <p:pRg end="2" st="2"/>
                                            </p:txEl>
                                          </p:spTgt>
                                        </p:tgtEl>
                                        <p:attrNameLst>
                                          <p:attrName>style.visibility</p:attrName>
                                        </p:attrNameLst>
                                      </p:cBhvr>
                                      <p:to>
                                        <p:strVal val="visible"/>
                                      </p:to>
                                    </p:set>
                                    <p:animEffect filter="fade" transition="in">
                                      <p:cBhvr>
                                        <p:cTn dur="1000"/>
                                        <p:tgtEl>
                                          <p:spTgt spid="39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1">
                                            <p:txEl>
                                              <p:pRg end="3" st="3"/>
                                            </p:txEl>
                                          </p:spTgt>
                                        </p:tgtEl>
                                        <p:attrNameLst>
                                          <p:attrName>style.visibility</p:attrName>
                                        </p:attrNameLst>
                                      </p:cBhvr>
                                      <p:to>
                                        <p:strVal val="visible"/>
                                      </p:to>
                                    </p:set>
                                    <p:animEffect filter="fade" transition="in">
                                      <p:cBhvr>
                                        <p:cTn dur="1000"/>
                                        <p:tgtEl>
                                          <p:spTgt spid="394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5" name="Shape 3945"/>
        <p:cNvGrpSpPr/>
        <p:nvPr/>
      </p:nvGrpSpPr>
      <p:grpSpPr>
        <a:xfrm>
          <a:off x="0" y="0"/>
          <a:ext cx="0" cy="0"/>
          <a:chOff x="0" y="0"/>
          <a:chExt cx="0" cy="0"/>
        </a:xfrm>
      </p:grpSpPr>
      <p:sp>
        <p:nvSpPr>
          <p:cNvPr id="3946" name="Google Shape;3946;gebe1d2d615_1_3372"/>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
        <p:nvSpPr>
          <p:cNvPr id="3947" name="Google Shape;3947;gebe1d2d615_1_3372"/>
          <p:cNvSpPr txBox="1"/>
          <p:nvPr/>
        </p:nvSpPr>
        <p:spPr>
          <a:xfrm>
            <a:off x="177025" y="1040725"/>
            <a:ext cx="6363000" cy="3370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U = (U1, U2, …) is a sequence of independent random variables, each taking values 1 and -1 with probabilities p belongs to [0,1] and 1-p respectively.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X = (X0, X1 and X2) be partial sum process associated with U.</a:t>
            </a:r>
            <a:endParaRPr sz="1800">
              <a:solidFill>
                <a:schemeClr val="lt1"/>
              </a:solidFill>
              <a:latin typeface="Montserrat Medium"/>
              <a:ea typeface="Montserrat Medium"/>
              <a:cs typeface="Montserrat Medium"/>
              <a:sym typeface="Montserrat Medium"/>
            </a:endParaRPr>
          </a:p>
        </p:txBody>
      </p:sp>
      <p:pic>
        <p:nvPicPr>
          <p:cNvPr id="3948" name="Google Shape;3948;gebe1d2d615_1_3372"/>
          <p:cNvPicPr preferRelativeResize="0"/>
          <p:nvPr/>
        </p:nvPicPr>
        <p:blipFill rotWithShape="1">
          <a:blip r:embed="rId3">
            <a:alphaModFix/>
          </a:blip>
          <a:srcRect b="8604" l="6318" r="6292" t="9521"/>
          <a:stretch/>
        </p:blipFill>
        <p:spPr>
          <a:xfrm>
            <a:off x="1436550" y="944475"/>
            <a:ext cx="2672200" cy="82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7">
                                            <p:txEl>
                                              <p:pRg end="0" st="0"/>
                                            </p:txEl>
                                          </p:spTgt>
                                        </p:tgtEl>
                                        <p:attrNameLst>
                                          <p:attrName>style.visibility</p:attrName>
                                        </p:attrNameLst>
                                      </p:cBhvr>
                                      <p:to>
                                        <p:strVal val="visible"/>
                                      </p:to>
                                    </p:set>
                                    <p:animEffect filter="fade" transition="in">
                                      <p:cBhvr>
                                        <p:cTn dur="1000"/>
                                        <p:tgtEl>
                                          <p:spTgt spid="39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7">
                                            <p:txEl>
                                              <p:pRg end="1" st="1"/>
                                            </p:txEl>
                                          </p:spTgt>
                                        </p:tgtEl>
                                        <p:attrNameLst>
                                          <p:attrName>style.visibility</p:attrName>
                                        </p:attrNameLst>
                                      </p:cBhvr>
                                      <p:to>
                                        <p:strVal val="visible"/>
                                      </p:to>
                                    </p:set>
                                    <p:animEffect filter="fade" transition="in">
                                      <p:cBhvr>
                                        <p:cTn dur="1000"/>
                                        <p:tgtEl>
                                          <p:spTgt spid="39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7">
                                            <p:txEl>
                                              <p:pRg end="2" st="2"/>
                                            </p:txEl>
                                          </p:spTgt>
                                        </p:tgtEl>
                                        <p:attrNameLst>
                                          <p:attrName>style.visibility</p:attrName>
                                        </p:attrNameLst>
                                      </p:cBhvr>
                                      <p:to>
                                        <p:strVal val="visible"/>
                                      </p:to>
                                    </p:set>
                                    <p:animEffect filter="fade" transition="in">
                                      <p:cBhvr>
                                        <p:cTn dur="1000"/>
                                        <p:tgtEl>
                                          <p:spTgt spid="39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7">
                                            <p:txEl>
                                              <p:pRg end="3" st="3"/>
                                            </p:txEl>
                                          </p:spTgt>
                                        </p:tgtEl>
                                        <p:attrNameLst>
                                          <p:attrName>style.visibility</p:attrName>
                                        </p:attrNameLst>
                                      </p:cBhvr>
                                      <p:to>
                                        <p:strVal val="visible"/>
                                      </p:to>
                                    </p:set>
                                    <p:animEffect filter="fade" transition="in">
                                      <p:cBhvr>
                                        <p:cTn dur="1000"/>
                                        <p:tgtEl>
                                          <p:spTgt spid="394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2" name="Shape 3952"/>
        <p:cNvGrpSpPr/>
        <p:nvPr/>
      </p:nvGrpSpPr>
      <p:grpSpPr>
        <a:xfrm>
          <a:off x="0" y="0"/>
          <a:ext cx="0" cy="0"/>
          <a:chOff x="0" y="0"/>
          <a:chExt cx="0" cy="0"/>
        </a:xfrm>
      </p:grpSpPr>
      <p:sp>
        <p:nvSpPr>
          <p:cNvPr id="3953" name="Google Shape;3953;gebe1d2d615_1_3378"/>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
        <p:nvSpPr>
          <p:cNvPr id="3954" name="Google Shape;3954;gebe1d2d615_1_3378"/>
          <p:cNvSpPr txBox="1"/>
          <p:nvPr/>
        </p:nvSpPr>
        <p:spPr>
          <a:xfrm>
            <a:off x="522575" y="1221550"/>
            <a:ext cx="49224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Xn = Summation of Ui from i equal to 1 to 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n belongs to natural numbers.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Sequence X is simple random walk with parameter p.</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4">
                                            <p:txEl>
                                              <p:pRg end="0" st="0"/>
                                            </p:txEl>
                                          </p:spTgt>
                                        </p:tgtEl>
                                        <p:attrNameLst>
                                          <p:attrName>style.visibility</p:attrName>
                                        </p:attrNameLst>
                                      </p:cBhvr>
                                      <p:to>
                                        <p:strVal val="visible"/>
                                      </p:to>
                                    </p:set>
                                    <p:animEffect filter="fade" transition="in">
                                      <p:cBhvr>
                                        <p:cTn dur="1000"/>
                                        <p:tgtEl>
                                          <p:spTgt spid="39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4">
                                            <p:txEl>
                                              <p:pRg end="1" st="1"/>
                                            </p:txEl>
                                          </p:spTgt>
                                        </p:tgtEl>
                                        <p:attrNameLst>
                                          <p:attrName>style.visibility</p:attrName>
                                        </p:attrNameLst>
                                      </p:cBhvr>
                                      <p:to>
                                        <p:strVal val="visible"/>
                                      </p:to>
                                    </p:set>
                                    <p:animEffect filter="fade" transition="in">
                                      <p:cBhvr>
                                        <p:cTn dur="1000"/>
                                        <p:tgtEl>
                                          <p:spTgt spid="39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4">
                                            <p:txEl>
                                              <p:pRg end="2" st="2"/>
                                            </p:txEl>
                                          </p:spTgt>
                                        </p:tgtEl>
                                        <p:attrNameLst>
                                          <p:attrName>style.visibility</p:attrName>
                                        </p:attrNameLst>
                                      </p:cBhvr>
                                      <p:to>
                                        <p:strVal val="visible"/>
                                      </p:to>
                                    </p:set>
                                    <p:animEffect filter="fade" transition="in">
                                      <p:cBhvr>
                                        <p:cTn dur="1000"/>
                                        <p:tgtEl>
                                          <p:spTgt spid="395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8" name="Shape 3958"/>
        <p:cNvGrpSpPr/>
        <p:nvPr/>
      </p:nvGrpSpPr>
      <p:grpSpPr>
        <a:xfrm>
          <a:off x="0" y="0"/>
          <a:ext cx="0" cy="0"/>
          <a:chOff x="0" y="0"/>
          <a:chExt cx="0" cy="0"/>
        </a:xfrm>
      </p:grpSpPr>
      <p:sp>
        <p:nvSpPr>
          <p:cNvPr id="3959" name="Google Shape;3959;gebe1d2d615_1_3383"/>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
        <p:nvSpPr>
          <p:cNvPr id="3960" name="Google Shape;3960;gebe1d2d615_1_3383"/>
          <p:cNvSpPr txBox="1"/>
          <p:nvPr/>
        </p:nvSpPr>
        <p:spPr>
          <a:xfrm>
            <a:off x="365875" y="1094100"/>
            <a:ext cx="64353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Walker moves either one unit to the right or one unit to the left, independently from step to step.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By tossing a coin with a probability of heads up at each step, to determine whether to move right or move left.</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Mean of step U = 2p-1.</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Standard deviation of step U = 4p(1-p).</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0">
                                            <p:txEl>
                                              <p:pRg end="0" st="0"/>
                                            </p:txEl>
                                          </p:spTgt>
                                        </p:tgtEl>
                                        <p:attrNameLst>
                                          <p:attrName>style.visibility</p:attrName>
                                        </p:attrNameLst>
                                      </p:cBhvr>
                                      <p:to>
                                        <p:strVal val="visible"/>
                                      </p:to>
                                    </p:set>
                                    <p:animEffect filter="fade" transition="in">
                                      <p:cBhvr>
                                        <p:cTn dur="1000"/>
                                        <p:tgtEl>
                                          <p:spTgt spid="39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0">
                                            <p:txEl>
                                              <p:pRg end="1" st="1"/>
                                            </p:txEl>
                                          </p:spTgt>
                                        </p:tgtEl>
                                        <p:attrNameLst>
                                          <p:attrName>style.visibility</p:attrName>
                                        </p:attrNameLst>
                                      </p:cBhvr>
                                      <p:to>
                                        <p:strVal val="visible"/>
                                      </p:to>
                                    </p:set>
                                    <p:animEffect filter="fade" transition="in">
                                      <p:cBhvr>
                                        <p:cTn dur="1000"/>
                                        <p:tgtEl>
                                          <p:spTgt spid="39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0">
                                            <p:txEl>
                                              <p:pRg end="2" st="2"/>
                                            </p:txEl>
                                          </p:spTgt>
                                        </p:tgtEl>
                                        <p:attrNameLst>
                                          <p:attrName>style.visibility</p:attrName>
                                        </p:attrNameLst>
                                      </p:cBhvr>
                                      <p:to>
                                        <p:strVal val="visible"/>
                                      </p:to>
                                    </p:set>
                                    <p:animEffect filter="fade" transition="in">
                                      <p:cBhvr>
                                        <p:cTn dur="1000"/>
                                        <p:tgtEl>
                                          <p:spTgt spid="39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0">
                                            <p:txEl>
                                              <p:pRg end="3" st="3"/>
                                            </p:txEl>
                                          </p:spTgt>
                                        </p:tgtEl>
                                        <p:attrNameLst>
                                          <p:attrName>style.visibility</p:attrName>
                                        </p:attrNameLst>
                                      </p:cBhvr>
                                      <p:to>
                                        <p:strVal val="visible"/>
                                      </p:to>
                                    </p:set>
                                    <p:animEffect filter="fade" transition="in">
                                      <p:cBhvr>
                                        <p:cTn dur="1000"/>
                                        <p:tgtEl>
                                          <p:spTgt spid="396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ge7f7b7426b_0_34"/>
          <p:cNvSpPr txBox="1"/>
          <p:nvPr>
            <p:ph idx="1" type="body"/>
          </p:nvPr>
        </p:nvSpPr>
        <p:spPr>
          <a:xfrm>
            <a:off x="723300" y="1435900"/>
            <a:ext cx="5203800" cy="281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If a set contains only one element, then it is called the singleton set.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 singleton set is denoted by { s }.</a:t>
            </a:r>
            <a:endParaRPr sz="1800">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i="1" lang="en-GB" sz="1800">
                <a:latin typeface="Montserrat"/>
                <a:ea typeface="Montserrat"/>
                <a:cs typeface="Montserrat"/>
                <a:sym typeface="Montserrat"/>
              </a:rPr>
              <a:t>Example: </a:t>
            </a:r>
            <a:endParaRPr b="1" i="1" sz="1800">
              <a:latin typeface="Montserrat"/>
              <a:ea typeface="Montserrat"/>
              <a:cs typeface="Montserrat"/>
              <a:sym typeface="Montserrat"/>
            </a:endParaRPr>
          </a:p>
          <a:p>
            <a:pPr indent="0" lvl="0" marL="0" rtl="0" algn="l">
              <a:lnSpc>
                <a:spcPct val="150000"/>
              </a:lnSpc>
              <a:spcBef>
                <a:spcPts val="0"/>
              </a:spcBef>
              <a:spcAft>
                <a:spcPts val="0"/>
              </a:spcAft>
              <a:buNone/>
            </a:pPr>
            <a:r>
              <a:rPr lang="en-GB" sz="1800">
                <a:latin typeface="Montserrat Medium"/>
                <a:ea typeface="Montserrat Medium"/>
                <a:cs typeface="Montserrat Medium"/>
                <a:sym typeface="Montserrat Medium"/>
              </a:rPr>
              <a:t>S = {X:X is an even prime number} = {2}.</a:t>
            </a:r>
            <a:endParaRPr sz="1800">
              <a:latin typeface="Montserrat Medium"/>
              <a:ea typeface="Montserrat Medium"/>
              <a:cs typeface="Montserrat Medium"/>
              <a:sym typeface="Montserrat Medium"/>
            </a:endParaRPr>
          </a:p>
        </p:txBody>
      </p:sp>
      <p:sp>
        <p:nvSpPr>
          <p:cNvPr id="652" name="Google Shape;652;ge7f7b7426b_0_34"/>
          <p:cNvSpPr txBox="1"/>
          <p:nvPr>
            <p:ph type="title"/>
          </p:nvPr>
        </p:nvSpPr>
        <p:spPr>
          <a:xfrm>
            <a:off x="499350" y="475175"/>
            <a:ext cx="5691900" cy="5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2"/>
                </a:solidFill>
                <a:latin typeface="Montserrat ExtraBold"/>
                <a:ea typeface="Montserrat ExtraBold"/>
                <a:cs typeface="Montserrat ExtraBold"/>
                <a:sym typeface="Montserrat ExtraBold"/>
              </a:rPr>
              <a:t>Singleton Set</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0" st="0"/>
                                            </p:txEl>
                                          </p:spTgt>
                                        </p:tgtEl>
                                        <p:attrNameLst>
                                          <p:attrName>style.visibility</p:attrName>
                                        </p:attrNameLst>
                                      </p:cBhvr>
                                      <p:to>
                                        <p:strVal val="visible"/>
                                      </p:to>
                                    </p:set>
                                    <p:animEffect filter="fade" transition="in">
                                      <p:cBhvr>
                                        <p:cTn dur="1000"/>
                                        <p:tgtEl>
                                          <p:spTgt spid="6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1" st="1"/>
                                            </p:txEl>
                                          </p:spTgt>
                                        </p:tgtEl>
                                        <p:attrNameLst>
                                          <p:attrName>style.visibility</p:attrName>
                                        </p:attrNameLst>
                                      </p:cBhvr>
                                      <p:to>
                                        <p:strVal val="visible"/>
                                      </p:to>
                                    </p:set>
                                    <p:animEffect filter="fade" transition="in">
                                      <p:cBhvr>
                                        <p:cTn dur="1000"/>
                                        <p:tgtEl>
                                          <p:spTgt spid="6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2" st="2"/>
                                            </p:txEl>
                                          </p:spTgt>
                                        </p:tgtEl>
                                        <p:attrNameLst>
                                          <p:attrName>style.visibility</p:attrName>
                                        </p:attrNameLst>
                                      </p:cBhvr>
                                      <p:to>
                                        <p:strVal val="visible"/>
                                      </p:to>
                                    </p:set>
                                    <p:animEffect filter="fade" transition="in">
                                      <p:cBhvr>
                                        <p:cTn dur="1000"/>
                                        <p:tgtEl>
                                          <p:spTgt spid="6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3" st="3"/>
                                            </p:txEl>
                                          </p:spTgt>
                                        </p:tgtEl>
                                        <p:attrNameLst>
                                          <p:attrName>style.visibility</p:attrName>
                                        </p:attrNameLst>
                                      </p:cBhvr>
                                      <p:to>
                                        <p:strVal val="visible"/>
                                      </p:to>
                                    </p:set>
                                    <p:animEffect filter="fade" transition="in">
                                      <p:cBhvr>
                                        <p:cTn dur="1000"/>
                                        <p:tgtEl>
                                          <p:spTgt spid="65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4" name="Shape 3964"/>
        <p:cNvGrpSpPr/>
        <p:nvPr/>
      </p:nvGrpSpPr>
      <p:grpSpPr>
        <a:xfrm>
          <a:off x="0" y="0"/>
          <a:ext cx="0" cy="0"/>
          <a:chOff x="0" y="0"/>
          <a:chExt cx="0" cy="0"/>
        </a:xfrm>
      </p:grpSpPr>
      <p:sp>
        <p:nvSpPr>
          <p:cNvPr id="3965" name="Google Shape;3965;gebe1d2d615_1_3388"/>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
        <p:nvSpPr>
          <p:cNvPr id="3966" name="Google Shape;3966;gebe1d2d615_1_3388"/>
          <p:cNvSpPr txBox="1"/>
          <p:nvPr/>
        </p:nvSpPr>
        <p:spPr>
          <a:xfrm>
            <a:off x="456300" y="1365325"/>
            <a:ext cx="54408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Path traced by a molecule as it travels in a liquid or a gas.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Search path of a foraging animal.</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Price of a fluctuating stock and the financial status of a gambler.</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6">
                                            <p:txEl>
                                              <p:pRg end="0" st="0"/>
                                            </p:txEl>
                                          </p:spTgt>
                                        </p:tgtEl>
                                        <p:attrNameLst>
                                          <p:attrName>style.visibility</p:attrName>
                                        </p:attrNameLst>
                                      </p:cBhvr>
                                      <p:to>
                                        <p:strVal val="visible"/>
                                      </p:to>
                                    </p:set>
                                    <p:animEffect filter="fade" transition="in">
                                      <p:cBhvr>
                                        <p:cTn dur="1000"/>
                                        <p:tgtEl>
                                          <p:spTgt spid="39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6">
                                            <p:txEl>
                                              <p:pRg end="1" st="1"/>
                                            </p:txEl>
                                          </p:spTgt>
                                        </p:tgtEl>
                                        <p:attrNameLst>
                                          <p:attrName>style.visibility</p:attrName>
                                        </p:attrNameLst>
                                      </p:cBhvr>
                                      <p:to>
                                        <p:strVal val="visible"/>
                                      </p:to>
                                    </p:set>
                                    <p:animEffect filter="fade" transition="in">
                                      <p:cBhvr>
                                        <p:cTn dur="1000"/>
                                        <p:tgtEl>
                                          <p:spTgt spid="39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6">
                                            <p:txEl>
                                              <p:pRg end="2" st="2"/>
                                            </p:txEl>
                                          </p:spTgt>
                                        </p:tgtEl>
                                        <p:attrNameLst>
                                          <p:attrName>style.visibility</p:attrName>
                                        </p:attrNameLst>
                                      </p:cBhvr>
                                      <p:to>
                                        <p:strVal val="visible"/>
                                      </p:to>
                                    </p:set>
                                    <p:animEffect filter="fade" transition="in">
                                      <p:cBhvr>
                                        <p:cTn dur="1000"/>
                                        <p:tgtEl>
                                          <p:spTgt spid="396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0" name="Shape 3970"/>
        <p:cNvGrpSpPr/>
        <p:nvPr/>
      </p:nvGrpSpPr>
      <p:grpSpPr>
        <a:xfrm>
          <a:off x="0" y="0"/>
          <a:ext cx="0" cy="0"/>
          <a:chOff x="0" y="0"/>
          <a:chExt cx="0" cy="0"/>
        </a:xfrm>
      </p:grpSpPr>
      <p:sp>
        <p:nvSpPr>
          <p:cNvPr id="3971" name="Google Shape;3971;geec81f0862_0_1287"/>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C01S09L02. Introduction to Markov Chains</a:t>
            </a:r>
            <a:endParaRPr b="0" sz="2400">
              <a:latin typeface="Montserrat ExtraBold"/>
              <a:ea typeface="Montserrat ExtraBold"/>
              <a:cs typeface="Montserrat ExtraBold"/>
              <a:sym typeface="Montserrat ExtraBold"/>
            </a:endParaRPr>
          </a:p>
        </p:txBody>
      </p:sp>
    </p:spTree>
  </p:cSld>
  <p:clrMapOvr>
    <a:masterClrMapping/>
  </p:clrMapOvr>
</p:sld>
</file>

<file path=ppt/slides/slide5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5" name="Shape 3975"/>
        <p:cNvGrpSpPr/>
        <p:nvPr/>
      </p:nvGrpSpPr>
      <p:grpSpPr>
        <a:xfrm>
          <a:off x="0" y="0"/>
          <a:ext cx="0" cy="0"/>
          <a:chOff x="0" y="0"/>
          <a:chExt cx="0" cy="0"/>
        </a:xfrm>
      </p:grpSpPr>
      <p:sp>
        <p:nvSpPr>
          <p:cNvPr id="3976" name="Google Shape;3976;geec81f0862_0_1291"/>
          <p:cNvSpPr txBox="1"/>
          <p:nvPr>
            <p:ph idx="1" type="body"/>
          </p:nvPr>
        </p:nvSpPr>
        <p:spPr>
          <a:xfrm>
            <a:off x="411875" y="1245700"/>
            <a:ext cx="57069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Introduced in 1906 by Andrei Andreyevich Markov.</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Named in his honor.</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Markov Property and Markov Process:</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Value taken by the process at a given time.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Additional information about the future behavior.</a:t>
            </a:r>
            <a:endParaRPr sz="1800">
              <a:latin typeface="Montserrat Medium"/>
              <a:ea typeface="Montserrat Medium"/>
              <a:cs typeface="Montserrat Medium"/>
              <a:sym typeface="Montserrat Medium"/>
            </a:endParaRPr>
          </a:p>
        </p:txBody>
      </p:sp>
      <p:sp>
        <p:nvSpPr>
          <p:cNvPr id="3977" name="Google Shape;3977;geec81f0862_0_129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Introduction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6">
                                            <p:txEl>
                                              <p:pRg end="0" st="0"/>
                                            </p:txEl>
                                          </p:spTgt>
                                        </p:tgtEl>
                                        <p:attrNameLst>
                                          <p:attrName>style.visibility</p:attrName>
                                        </p:attrNameLst>
                                      </p:cBhvr>
                                      <p:to>
                                        <p:strVal val="visible"/>
                                      </p:to>
                                    </p:set>
                                    <p:animEffect filter="fade" transition="in">
                                      <p:cBhvr>
                                        <p:cTn dur="1000"/>
                                        <p:tgtEl>
                                          <p:spTgt spid="39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6">
                                            <p:txEl>
                                              <p:pRg end="1" st="1"/>
                                            </p:txEl>
                                          </p:spTgt>
                                        </p:tgtEl>
                                        <p:attrNameLst>
                                          <p:attrName>style.visibility</p:attrName>
                                        </p:attrNameLst>
                                      </p:cBhvr>
                                      <p:to>
                                        <p:strVal val="visible"/>
                                      </p:to>
                                    </p:set>
                                    <p:animEffect filter="fade" transition="in">
                                      <p:cBhvr>
                                        <p:cTn dur="1000"/>
                                        <p:tgtEl>
                                          <p:spTgt spid="39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6">
                                            <p:txEl>
                                              <p:pRg end="2" st="2"/>
                                            </p:txEl>
                                          </p:spTgt>
                                        </p:tgtEl>
                                        <p:attrNameLst>
                                          <p:attrName>style.visibility</p:attrName>
                                        </p:attrNameLst>
                                      </p:cBhvr>
                                      <p:to>
                                        <p:strVal val="visible"/>
                                      </p:to>
                                    </p:set>
                                    <p:animEffect filter="fade" transition="in">
                                      <p:cBhvr>
                                        <p:cTn dur="1000"/>
                                        <p:tgtEl>
                                          <p:spTgt spid="39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6">
                                            <p:txEl>
                                              <p:pRg end="3" st="3"/>
                                            </p:txEl>
                                          </p:spTgt>
                                        </p:tgtEl>
                                        <p:attrNameLst>
                                          <p:attrName>style.visibility</p:attrName>
                                        </p:attrNameLst>
                                      </p:cBhvr>
                                      <p:to>
                                        <p:strVal val="visible"/>
                                      </p:to>
                                    </p:set>
                                    <p:animEffect filter="fade" transition="in">
                                      <p:cBhvr>
                                        <p:cTn dur="1000"/>
                                        <p:tgtEl>
                                          <p:spTgt spid="39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6">
                                            <p:txEl>
                                              <p:pRg end="4" st="4"/>
                                            </p:txEl>
                                          </p:spTgt>
                                        </p:tgtEl>
                                        <p:attrNameLst>
                                          <p:attrName>style.visibility</p:attrName>
                                        </p:attrNameLst>
                                      </p:cBhvr>
                                      <p:to>
                                        <p:strVal val="visible"/>
                                      </p:to>
                                    </p:set>
                                    <p:animEffect filter="fade" transition="in">
                                      <p:cBhvr>
                                        <p:cTn dur="1000"/>
                                        <p:tgtEl>
                                          <p:spTgt spid="397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1" name="Shape 3981"/>
        <p:cNvGrpSpPr/>
        <p:nvPr/>
      </p:nvGrpSpPr>
      <p:grpSpPr>
        <a:xfrm>
          <a:off x="0" y="0"/>
          <a:ext cx="0" cy="0"/>
          <a:chOff x="0" y="0"/>
          <a:chExt cx="0" cy="0"/>
        </a:xfrm>
      </p:grpSpPr>
      <p:sp>
        <p:nvSpPr>
          <p:cNvPr id="3982" name="Google Shape;3982;geec81f0862_0_1296"/>
          <p:cNvSpPr txBox="1"/>
          <p:nvPr>
            <p:ph idx="1" type="body"/>
          </p:nvPr>
        </p:nvSpPr>
        <p:spPr>
          <a:xfrm>
            <a:off x="411875" y="1245700"/>
            <a:ext cx="57069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Depends only on the present state and not at all on the past states.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 random process with the Markov property is called Markov process.</a:t>
            </a:r>
            <a:endParaRPr sz="1800">
              <a:latin typeface="Montserrat Medium"/>
              <a:ea typeface="Montserrat Medium"/>
              <a:cs typeface="Montserrat Medium"/>
              <a:sym typeface="Montserrat Medium"/>
            </a:endParaRPr>
          </a:p>
        </p:txBody>
      </p:sp>
      <p:sp>
        <p:nvSpPr>
          <p:cNvPr id="3983" name="Google Shape;3983;geec81f0862_0_129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Introduction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2">
                                            <p:txEl>
                                              <p:pRg end="0" st="0"/>
                                            </p:txEl>
                                          </p:spTgt>
                                        </p:tgtEl>
                                        <p:attrNameLst>
                                          <p:attrName>style.visibility</p:attrName>
                                        </p:attrNameLst>
                                      </p:cBhvr>
                                      <p:to>
                                        <p:strVal val="visible"/>
                                      </p:to>
                                    </p:set>
                                    <p:animEffect filter="fade" transition="in">
                                      <p:cBhvr>
                                        <p:cTn dur="1000"/>
                                        <p:tgtEl>
                                          <p:spTgt spid="39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2">
                                            <p:txEl>
                                              <p:pRg end="1" st="1"/>
                                            </p:txEl>
                                          </p:spTgt>
                                        </p:tgtEl>
                                        <p:attrNameLst>
                                          <p:attrName>style.visibility</p:attrName>
                                        </p:attrNameLst>
                                      </p:cBhvr>
                                      <p:to>
                                        <p:strVal val="visible"/>
                                      </p:to>
                                    </p:set>
                                    <p:animEffect filter="fade" transition="in">
                                      <p:cBhvr>
                                        <p:cTn dur="1000"/>
                                        <p:tgtEl>
                                          <p:spTgt spid="398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7" name="Shape 3987"/>
        <p:cNvGrpSpPr/>
        <p:nvPr/>
      </p:nvGrpSpPr>
      <p:grpSpPr>
        <a:xfrm>
          <a:off x="0" y="0"/>
          <a:ext cx="0" cy="0"/>
          <a:chOff x="0" y="0"/>
          <a:chExt cx="0" cy="0"/>
        </a:xfrm>
      </p:grpSpPr>
      <p:sp>
        <p:nvSpPr>
          <p:cNvPr id="3988" name="Google Shape;3988;geec81f0862_0_1301"/>
          <p:cNvSpPr txBox="1"/>
          <p:nvPr>
            <p:ph idx="1" type="body"/>
          </p:nvPr>
        </p:nvSpPr>
        <p:spPr>
          <a:xfrm>
            <a:off x="411875" y="1245700"/>
            <a:ext cx="57069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Discrete sequence of states.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Be finite or not, and follows the Markov property.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Fully captures all the information.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Could influence the future evolution of the process.</a:t>
            </a:r>
            <a:endParaRPr sz="1800">
              <a:latin typeface="Montserrat Medium"/>
              <a:ea typeface="Montserrat Medium"/>
              <a:cs typeface="Montserrat Medium"/>
              <a:sym typeface="Montserrat Medium"/>
            </a:endParaRPr>
          </a:p>
        </p:txBody>
      </p:sp>
      <p:sp>
        <p:nvSpPr>
          <p:cNvPr id="3989" name="Google Shape;3989;geec81f0862_0_130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Markov Chains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8">
                                            <p:txEl>
                                              <p:pRg end="0" st="0"/>
                                            </p:txEl>
                                          </p:spTgt>
                                        </p:tgtEl>
                                        <p:attrNameLst>
                                          <p:attrName>style.visibility</p:attrName>
                                        </p:attrNameLst>
                                      </p:cBhvr>
                                      <p:to>
                                        <p:strVal val="visible"/>
                                      </p:to>
                                    </p:set>
                                    <p:animEffect filter="fade" transition="in">
                                      <p:cBhvr>
                                        <p:cTn dur="1000"/>
                                        <p:tgtEl>
                                          <p:spTgt spid="39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8">
                                            <p:txEl>
                                              <p:pRg end="1" st="1"/>
                                            </p:txEl>
                                          </p:spTgt>
                                        </p:tgtEl>
                                        <p:attrNameLst>
                                          <p:attrName>style.visibility</p:attrName>
                                        </p:attrNameLst>
                                      </p:cBhvr>
                                      <p:to>
                                        <p:strVal val="visible"/>
                                      </p:to>
                                    </p:set>
                                    <p:animEffect filter="fade" transition="in">
                                      <p:cBhvr>
                                        <p:cTn dur="1000"/>
                                        <p:tgtEl>
                                          <p:spTgt spid="39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8">
                                            <p:txEl>
                                              <p:pRg end="2" st="2"/>
                                            </p:txEl>
                                          </p:spTgt>
                                        </p:tgtEl>
                                        <p:attrNameLst>
                                          <p:attrName>style.visibility</p:attrName>
                                        </p:attrNameLst>
                                      </p:cBhvr>
                                      <p:to>
                                        <p:strVal val="visible"/>
                                      </p:to>
                                    </p:set>
                                    <p:animEffect filter="fade" transition="in">
                                      <p:cBhvr>
                                        <p:cTn dur="1000"/>
                                        <p:tgtEl>
                                          <p:spTgt spid="39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8">
                                            <p:txEl>
                                              <p:pRg end="3" st="3"/>
                                            </p:txEl>
                                          </p:spTgt>
                                        </p:tgtEl>
                                        <p:attrNameLst>
                                          <p:attrName>style.visibility</p:attrName>
                                        </p:attrNameLst>
                                      </p:cBhvr>
                                      <p:to>
                                        <p:strVal val="visible"/>
                                      </p:to>
                                    </p:set>
                                    <p:animEffect filter="fade" transition="in">
                                      <p:cBhvr>
                                        <p:cTn dur="1000"/>
                                        <p:tgtEl>
                                          <p:spTgt spid="398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3" name="Shape 3993"/>
        <p:cNvGrpSpPr/>
        <p:nvPr/>
      </p:nvGrpSpPr>
      <p:grpSpPr>
        <a:xfrm>
          <a:off x="0" y="0"/>
          <a:ext cx="0" cy="0"/>
          <a:chOff x="0" y="0"/>
          <a:chExt cx="0" cy="0"/>
        </a:xfrm>
      </p:grpSpPr>
      <p:sp>
        <p:nvSpPr>
          <p:cNvPr id="3994" name="Google Shape;3994;geec81f0862_0_1306"/>
          <p:cNvSpPr txBox="1"/>
          <p:nvPr>
            <p:ph idx="1" type="body"/>
          </p:nvPr>
        </p:nvSpPr>
        <p:spPr>
          <a:xfrm>
            <a:off x="411875" y="1245700"/>
            <a:ext cx="59748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Describing a sequence of possible events.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Depends only on the state attained in the previous event.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Transitions from one state to another.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No matter how the process arrived at its present state.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 future states are fixed.</a:t>
            </a:r>
            <a:endParaRPr sz="1800">
              <a:latin typeface="Montserrat Medium"/>
              <a:ea typeface="Montserrat Medium"/>
              <a:cs typeface="Montserrat Medium"/>
              <a:sym typeface="Montserrat Medium"/>
            </a:endParaRPr>
          </a:p>
        </p:txBody>
      </p:sp>
      <p:sp>
        <p:nvSpPr>
          <p:cNvPr id="3995" name="Google Shape;3995;geec81f0862_0_130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Markov Chains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4">
                                            <p:txEl>
                                              <p:pRg end="0" st="0"/>
                                            </p:txEl>
                                          </p:spTgt>
                                        </p:tgtEl>
                                        <p:attrNameLst>
                                          <p:attrName>style.visibility</p:attrName>
                                        </p:attrNameLst>
                                      </p:cBhvr>
                                      <p:to>
                                        <p:strVal val="visible"/>
                                      </p:to>
                                    </p:set>
                                    <p:animEffect filter="fade" transition="in">
                                      <p:cBhvr>
                                        <p:cTn dur="1000"/>
                                        <p:tgtEl>
                                          <p:spTgt spid="39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4">
                                            <p:txEl>
                                              <p:pRg end="1" st="1"/>
                                            </p:txEl>
                                          </p:spTgt>
                                        </p:tgtEl>
                                        <p:attrNameLst>
                                          <p:attrName>style.visibility</p:attrName>
                                        </p:attrNameLst>
                                      </p:cBhvr>
                                      <p:to>
                                        <p:strVal val="visible"/>
                                      </p:to>
                                    </p:set>
                                    <p:animEffect filter="fade" transition="in">
                                      <p:cBhvr>
                                        <p:cTn dur="1000"/>
                                        <p:tgtEl>
                                          <p:spTgt spid="39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4">
                                            <p:txEl>
                                              <p:pRg end="2" st="2"/>
                                            </p:txEl>
                                          </p:spTgt>
                                        </p:tgtEl>
                                        <p:attrNameLst>
                                          <p:attrName>style.visibility</p:attrName>
                                        </p:attrNameLst>
                                      </p:cBhvr>
                                      <p:to>
                                        <p:strVal val="visible"/>
                                      </p:to>
                                    </p:set>
                                    <p:animEffect filter="fade" transition="in">
                                      <p:cBhvr>
                                        <p:cTn dur="1000"/>
                                        <p:tgtEl>
                                          <p:spTgt spid="39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4">
                                            <p:txEl>
                                              <p:pRg end="3" st="3"/>
                                            </p:txEl>
                                          </p:spTgt>
                                        </p:tgtEl>
                                        <p:attrNameLst>
                                          <p:attrName>style.visibility</p:attrName>
                                        </p:attrNameLst>
                                      </p:cBhvr>
                                      <p:to>
                                        <p:strVal val="visible"/>
                                      </p:to>
                                    </p:set>
                                    <p:animEffect filter="fade" transition="in">
                                      <p:cBhvr>
                                        <p:cTn dur="1000"/>
                                        <p:tgtEl>
                                          <p:spTgt spid="39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4">
                                            <p:txEl>
                                              <p:pRg end="4" st="4"/>
                                            </p:txEl>
                                          </p:spTgt>
                                        </p:tgtEl>
                                        <p:attrNameLst>
                                          <p:attrName>style.visibility</p:attrName>
                                        </p:attrNameLst>
                                      </p:cBhvr>
                                      <p:to>
                                        <p:strVal val="visible"/>
                                      </p:to>
                                    </p:set>
                                    <p:animEffect filter="fade" transition="in">
                                      <p:cBhvr>
                                        <p:cTn dur="1000"/>
                                        <p:tgtEl>
                                          <p:spTgt spid="399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9" name="Shape 3999"/>
        <p:cNvGrpSpPr/>
        <p:nvPr/>
      </p:nvGrpSpPr>
      <p:grpSpPr>
        <a:xfrm>
          <a:off x="0" y="0"/>
          <a:ext cx="0" cy="0"/>
          <a:chOff x="0" y="0"/>
          <a:chExt cx="0" cy="0"/>
        </a:xfrm>
      </p:grpSpPr>
      <p:sp>
        <p:nvSpPr>
          <p:cNvPr id="4000" name="Google Shape;4000;geec81f0862_0_1311"/>
          <p:cNvSpPr txBox="1"/>
          <p:nvPr>
            <p:ph idx="1" type="body"/>
          </p:nvPr>
        </p:nvSpPr>
        <p:spPr>
          <a:xfrm>
            <a:off x="411875" y="1103700"/>
            <a:ext cx="5974800" cy="3075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Dependent solely on the current state and time elapsed.</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Set of all possible states:</a:t>
            </a:r>
            <a:endParaRPr b="1" i="1" sz="1800">
              <a:latin typeface="Montserrat"/>
              <a:ea typeface="Montserrat"/>
              <a:cs typeface="Montserrat"/>
              <a:sym typeface="Montserrat"/>
            </a:endParaRPr>
          </a:p>
          <a:p>
            <a:pPr indent="-342900" lvl="1" marL="9144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Letters.</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Numbers.</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Weather conditions.</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Baseball scores.</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Stock performances.</a:t>
            </a:r>
            <a:endParaRPr sz="1800">
              <a:latin typeface="Montserrat Medium"/>
              <a:ea typeface="Montserrat Medium"/>
              <a:cs typeface="Montserrat Medium"/>
              <a:sym typeface="Montserrat Medium"/>
            </a:endParaRPr>
          </a:p>
        </p:txBody>
      </p:sp>
      <p:sp>
        <p:nvSpPr>
          <p:cNvPr id="4001" name="Google Shape;4001;geec81f0862_0_131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Markov Chains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0">
                                            <p:txEl>
                                              <p:pRg end="0" st="0"/>
                                            </p:txEl>
                                          </p:spTgt>
                                        </p:tgtEl>
                                        <p:attrNameLst>
                                          <p:attrName>style.visibility</p:attrName>
                                        </p:attrNameLst>
                                      </p:cBhvr>
                                      <p:to>
                                        <p:strVal val="visible"/>
                                      </p:to>
                                    </p:set>
                                    <p:animEffect filter="fade" transition="in">
                                      <p:cBhvr>
                                        <p:cTn dur="1000"/>
                                        <p:tgtEl>
                                          <p:spTgt spid="40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0">
                                            <p:txEl>
                                              <p:pRg end="1" st="1"/>
                                            </p:txEl>
                                          </p:spTgt>
                                        </p:tgtEl>
                                        <p:attrNameLst>
                                          <p:attrName>style.visibility</p:attrName>
                                        </p:attrNameLst>
                                      </p:cBhvr>
                                      <p:to>
                                        <p:strVal val="visible"/>
                                      </p:to>
                                    </p:set>
                                    <p:animEffect filter="fade" transition="in">
                                      <p:cBhvr>
                                        <p:cTn dur="1000"/>
                                        <p:tgtEl>
                                          <p:spTgt spid="40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0">
                                            <p:txEl>
                                              <p:pRg end="2" st="2"/>
                                            </p:txEl>
                                          </p:spTgt>
                                        </p:tgtEl>
                                        <p:attrNameLst>
                                          <p:attrName>style.visibility</p:attrName>
                                        </p:attrNameLst>
                                      </p:cBhvr>
                                      <p:to>
                                        <p:strVal val="visible"/>
                                      </p:to>
                                    </p:set>
                                    <p:animEffect filter="fade" transition="in">
                                      <p:cBhvr>
                                        <p:cTn dur="1000"/>
                                        <p:tgtEl>
                                          <p:spTgt spid="40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0">
                                            <p:txEl>
                                              <p:pRg end="3" st="3"/>
                                            </p:txEl>
                                          </p:spTgt>
                                        </p:tgtEl>
                                        <p:attrNameLst>
                                          <p:attrName>style.visibility</p:attrName>
                                        </p:attrNameLst>
                                      </p:cBhvr>
                                      <p:to>
                                        <p:strVal val="visible"/>
                                      </p:to>
                                    </p:set>
                                    <p:animEffect filter="fade" transition="in">
                                      <p:cBhvr>
                                        <p:cTn dur="1000"/>
                                        <p:tgtEl>
                                          <p:spTgt spid="40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0">
                                            <p:txEl>
                                              <p:pRg end="4" st="4"/>
                                            </p:txEl>
                                          </p:spTgt>
                                        </p:tgtEl>
                                        <p:attrNameLst>
                                          <p:attrName>style.visibility</p:attrName>
                                        </p:attrNameLst>
                                      </p:cBhvr>
                                      <p:to>
                                        <p:strVal val="visible"/>
                                      </p:to>
                                    </p:set>
                                    <p:animEffect filter="fade" transition="in">
                                      <p:cBhvr>
                                        <p:cTn dur="1000"/>
                                        <p:tgtEl>
                                          <p:spTgt spid="40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0">
                                            <p:txEl>
                                              <p:pRg end="5" st="5"/>
                                            </p:txEl>
                                          </p:spTgt>
                                        </p:tgtEl>
                                        <p:attrNameLst>
                                          <p:attrName>style.visibility</p:attrName>
                                        </p:attrNameLst>
                                      </p:cBhvr>
                                      <p:to>
                                        <p:strVal val="visible"/>
                                      </p:to>
                                    </p:set>
                                    <p:animEffect filter="fade" transition="in">
                                      <p:cBhvr>
                                        <p:cTn dur="1000"/>
                                        <p:tgtEl>
                                          <p:spTgt spid="40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0">
                                            <p:txEl>
                                              <p:pRg end="6" st="6"/>
                                            </p:txEl>
                                          </p:spTgt>
                                        </p:tgtEl>
                                        <p:attrNameLst>
                                          <p:attrName>style.visibility</p:attrName>
                                        </p:attrNameLst>
                                      </p:cBhvr>
                                      <p:to>
                                        <p:strVal val="visible"/>
                                      </p:to>
                                    </p:set>
                                    <p:animEffect filter="fade" transition="in">
                                      <p:cBhvr>
                                        <p:cTn dur="1000"/>
                                        <p:tgtEl>
                                          <p:spTgt spid="400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5" name="Shape 4005"/>
        <p:cNvGrpSpPr/>
        <p:nvPr/>
      </p:nvGrpSpPr>
      <p:grpSpPr>
        <a:xfrm>
          <a:off x="0" y="0"/>
          <a:ext cx="0" cy="0"/>
          <a:chOff x="0" y="0"/>
          <a:chExt cx="0" cy="0"/>
        </a:xfrm>
      </p:grpSpPr>
      <p:sp>
        <p:nvSpPr>
          <p:cNvPr id="4006" name="Google Shape;4006;geec81f0862_0_1316"/>
          <p:cNvSpPr txBox="1"/>
          <p:nvPr>
            <p:ph idx="1" type="body"/>
          </p:nvPr>
        </p:nvSpPr>
        <p:spPr>
          <a:xfrm>
            <a:off x="411875" y="1245700"/>
            <a:ext cx="59748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Predicting traffic flows.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Communications networks.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Senetic issues.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Queues.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Differs in a Markov chain must be "memory-less."</a:t>
            </a:r>
            <a:endParaRPr sz="1800">
              <a:latin typeface="Montserrat Medium"/>
              <a:ea typeface="Montserrat Medium"/>
              <a:cs typeface="Montserrat Medium"/>
              <a:sym typeface="Montserrat Medium"/>
            </a:endParaRPr>
          </a:p>
        </p:txBody>
      </p:sp>
      <p:sp>
        <p:nvSpPr>
          <p:cNvPr id="4007" name="Google Shape;4007;geec81f0862_0_131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Markov Chains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6">
                                            <p:txEl>
                                              <p:pRg end="0" st="0"/>
                                            </p:txEl>
                                          </p:spTgt>
                                        </p:tgtEl>
                                        <p:attrNameLst>
                                          <p:attrName>style.visibility</p:attrName>
                                        </p:attrNameLst>
                                      </p:cBhvr>
                                      <p:to>
                                        <p:strVal val="visible"/>
                                      </p:to>
                                    </p:set>
                                    <p:animEffect filter="fade" transition="in">
                                      <p:cBhvr>
                                        <p:cTn dur="1000"/>
                                        <p:tgtEl>
                                          <p:spTgt spid="40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6">
                                            <p:txEl>
                                              <p:pRg end="1" st="1"/>
                                            </p:txEl>
                                          </p:spTgt>
                                        </p:tgtEl>
                                        <p:attrNameLst>
                                          <p:attrName>style.visibility</p:attrName>
                                        </p:attrNameLst>
                                      </p:cBhvr>
                                      <p:to>
                                        <p:strVal val="visible"/>
                                      </p:to>
                                    </p:set>
                                    <p:animEffect filter="fade" transition="in">
                                      <p:cBhvr>
                                        <p:cTn dur="1000"/>
                                        <p:tgtEl>
                                          <p:spTgt spid="40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6">
                                            <p:txEl>
                                              <p:pRg end="2" st="2"/>
                                            </p:txEl>
                                          </p:spTgt>
                                        </p:tgtEl>
                                        <p:attrNameLst>
                                          <p:attrName>style.visibility</p:attrName>
                                        </p:attrNameLst>
                                      </p:cBhvr>
                                      <p:to>
                                        <p:strVal val="visible"/>
                                      </p:to>
                                    </p:set>
                                    <p:animEffect filter="fade" transition="in">
                                      <p:cBhvr>
                                        <p:cTn dur="1000"/>
                                        <p:tgtEl>
                                          <p:spTgt spid="40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6">
                                            <p:txEl>
                                              <p:pRg end="3" st="3"/>
                                            </p:txEl>
                                          </p:spTgt>
                                        </p:tgtEl>
                                        <p:attrNameLst>
                                          <p:attrName>style.visibility</p:attrName>
                                        </p:attrNameLst>
                                      </p:cBhvr>
                                      <p:to>
                                        <p:strVal val="visible"/>
                                      </p:to>
                                    </p:set>
                                    <p:animEffect filter="fade" transition="in">
                                      <p:cBhvr>
                                        <p:cTn dur="1000"/>
                                        <p:tgtEl>
                                          <p:spTgt spid="40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6">
                                            <p:txEl>
                                              <p:pRg end="4" st="4"/>
                                            </p:txEl>
                                          </p:spTgt>
                                        </p:tgtEl>
                                        <p:attrNameLst>
                                          <p:attrName>style.visibility</p:attrName>
                                        </p:attrNameLst>
                                      </p:cBhvr>
                                      <p:to>
                                        <p:strVal val="visible"/>
                                      </p:to>
                                    </p:set>
                                    <p:animEffect filter="fade" transition="in">
                                      <p:cBhvr>
                                        <p:cTn dur="1000"/>
                                        <p:tgtEl>
                                          <p:spTgt spid="400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1" name="Shape 4011"/>
        <p:cNvGrpSpPr/>
        <p:nvPr/>
      </p:nvGrpSpPr>
      <p:grpSpPr>
        <a:xfrm>
          <a:off x="0" y="0"/>
          <a:ext cx="0" cy="0"/>
          <a:chOff x="0" y="0"/>
          <a:chExt cx="0" cy="0"/>
        </a:xfrm>
      </p:grpSpPr>
      <p:sp>
        <p:nvSpPr>
          <p:cNvPr id="4012" name="Google Shape;4012;geec81f0862_0_1321"/>
          <p:cNvSpPr txBox="1"/>
          <p:nvPr>
            <p:ph idx="1" type="body"/>
          </p:nvPr>
        </p:nvSpPr>
        <p:spPr>
          <a:xfrm>
            <a:off x="411875" y="1245700"/>
            <a:ext cx="5974800" cy="1818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Not dependent upon the steps.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Called the Markov property.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Satisfy the Markov property.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Do not satisfy the Markov property.</a:t>
            </a:r>
            <a:endParaRPr sz="1800">
              <a:latin typeface="Montserrat Medium"/>
              <a:ea typeface="Montserrat Medium"/>
              <a:cs typeface="Montserrat Medium"/>
              <a:sym typeface="Montserrat Medium"/>
            </a:endParaRPr>
          </a:p>
        </p:txBody>
      </p:sp>
      <p:sp>
        <p:nvSpPr>
          <p:cNvPr id="4013" name="Google Shape;4013;geec81f0862_0_132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Markov Chains</a:t>
            </a:r>
            <a:endParaRPr>
              <a:solidFill>
                <a:schemeClr val="lt2"/>
              </a:solidFill>
              <a:latin typeface="Montserrat ExtraBold"/>
              <a:ea typeface="Montserrat ExtraBold"/>
              <a:cs typeface="Montserrat ExtraBold"/>
              <a:sym typeface="Montserrat ExtraBold"/>
            </a:endParaRPr>
          </a:p>
        </p:txBody>
      </p:sp>
      <p:pic>
        <p:nvPicPr>
          <p:cNvPr id="4014" name="Google Shape;4014;geec81f0862_0_1321"/>
          <p:cNvPicPr preferRelativeResize="0"/>
          <p:nvPr/>
        </p:nvPicPr>
        <p:blipFill>
          <a:blip r:embed="rId3">
            <a:alphaModFix/>
          </a:blip>
          <a:stretch>
            <a:fillRect/>
          </a:stretch>
        </p:blipFill>
        <p:spPr>
          <a:xfrm>
            <a:off x="532250" y="3249150"/>
            <a:ext cx="5734050" cy="428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2">
                                            <p:txEl>
                                              <p:pRg end="0" st="0"/>
                                            </p:txEl>
                                          </p:spTgt>
                                        </p:tgtEl>
                                        <p:attrNameLst>
                                          <p:attrName>style.visibility</p:attrName>
                                        </p:attrNameLst>
                                      </p:cBhvr>
                                      <p:to>
                                        <p:strVal val="visible"/>
                                      </p:to>
                                    </p:set>
                                    <p:animEffect filter="fade" transition="in">
                                      <p:cBhvr>
                                        <p:cTn dur="1000"/>
                                        <p:tgtEl>
                                          <p:spTgt spid="40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2">
                                            <p:txEl>
                                              <p:pRg end="1" st="1"/>
                                            </p:txEl>
                                          </p:spTgt>
                                        </p:tgtEl>
                                        <p:attrNameLst>
                                          <p:attrName>style.visibility</p:attrName>
                                        </p:attrNameLst>
                                      </p:cBhvr>
                                      <p:to>
                                        <p:strVal val="visible"/>
                                      </p:to>
                                    </p:set>
                                    <p:animEffect filter="fade" transition="in">
                                      <p:cBhvr>
                                        <p:cTn dur="1000"/>
                                        <p:tgtEl>
                                          <p:spTgt spid="40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2">
                                            <p:txEl>
                                              <p:pRg end="2" st="2"/>
                                            </p:txEl>
                                          </p:spTgt>
                                        </p:tgtEl>
                                        <p:attrNameLst>
                                          <p:attrName>style.visibility</p:attrName>
                                        </p:attrNameLst>
                                      </p:cBhvr>
                                      <p:to>
                                        <p:strVal val="visible"/>
                                      </p:to>
                                    </p:set>
                                    <p:animEffect filter="fade" transition="in">
                                      <p:cBhvr>
                                        <p:cTn dur="1000"/>
                                        <p:tgtEl>
                                          <p:spTgt spid="40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2">
                                            <p:txEl>
                                              <p:pRg end="3" st="3"/>
                                            </p:txEl>
                                          </p:spTgt>
                                        </p:tgtEl>
                                        <p:attrNameLst>
                                          <p:attrName>style.visibility</p:attrName>
                                        </p:attrNameLst>
                                      </p:cBhvr>
                                      <p:to>
                                        <p:strVal val="visible"/>
                                      </p:to>
                                    </p:set>
                                    <p:animEffect filter="fade" transition="in">
                                      <p:cBhvr>
                                        <p:cTn dur="1000"/>
                                        <p:tgtEl>
                                          <p:spTgt spid="40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4"/>
                                        </p:tgtEl>
                                        <p:attrNameLst>
                                          <p:attrName>style.visibility</p:attrName>
                                        </p:attrNameLst>
                                      </p:cBhvr>
                                      <p:to>
                                        <p:strVal val="visible"/>
                                      </p:to>
                                    </p:set>
                                    <p:animEffect filter="fade" transition="in">
                                      <p:cBhvr>
                                        <p:cTn dur="1000"/>
                                        <p:tgtEl>
                                          <p:spTgt spid="40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8" name="Shape 4018"/>
        <p:cNvGrpSpPr/>
        <p:nvPr/>
      </p:nvGrpSpPr>
      <p:grpSpPr>
        <a:xfrm>
          <a:off x="0" y="0"/>
          <a:ext cx="0" cy="0"/>
          <a:chOff x="0" y="0"/>
          <a:chExt cx="0" cy="0"/>
        </a:xfrm>
      </p:grpSpPr>
      <p:sp>
        <p:nvSpPr>
          <p:cNvPr id="4019" name="Google Shape;4019;geec81f0862_0_1327"/>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Markov Chains</a:t>
            </a:r>
            <a:endParaRPr>
              <a:solidFill>
                <a:schemeClr val="lt2"/>
              </a:solidFill>
              <a:latin typeface="Montserrat ExtraBold"/>
              <a:ea typeface="Montserrat ExtraBold"/>
              <a:cs typeface="Montserrat ExtraBold"/>
              <a:sym typeface="Montserrat ExtraBold"/>
            </a:endParaRPr>
          </a:p>
        </p:txBody>
      </p:sp>
      <p:pic>
        <p:nvPicPr>
          <p:cNvPr id="4020" name="Google Shape;4020;geec81f0862_0_1327"/>
          <p:cNvPicPr preferRelativeResize="0"/>
          <p:nvPr/>
        </p:nvPicPr>
        <p:blipFill rotWithShape="1">
          <a:blip r:embed="rId3">
            <a:alphaModFix/>
          </a:blip>
          <a:srcRect b="0" l="0" r="58394" t="0"/>
          <a:stretch/>
        </p:blipFill>
        <p:spPr>
          <a:xfrm>
            <a:off x="1009650" y="1137125"/>
            <a:ext cx="1604975" cy="371475"/>
          </a:xfrm>
          <a:prstGeom prst="rect">
            <a:avLst/>
          </a:prstGeom>
          <a:noFill/>
          <a:ln>
            <a:noFill/>
          </a:ln>
        </p:spPr>
      </p:pic>
      <p:pic>
        <p:nvPicPr>
          <p:cNvPr descr="\begin{displaymath}&#10;\left(&#10;\begin{array}{ccc}&#10;0 &amp; 0.5 &amp; 0.5 \\&#10;1 &amp; 0 &amp; 0 \\&#10;1 &amp; 0 &amp; 0 \\&#10;\end{array}\right)&#10;\end{displaymath}" id="4021" name="Google Shape;4021;geec81f0862_0_1327"/>
          <p:cNvPicPr preferRelativeResize="0"/>
          <p:nvPr/>
        </p:nvPicPr>
        <p:blipFill>
          <a:blip r:embed="rId4">
            <a:alphaModFix/>
          </a:blip>
          <a:stretch>
            <a:fillRect/>
          </a:stretch>
        </p:blipFill>
        <p:spPr>
          <a:xfrm>
            <a:off x="1526338" y="2988468"/>
            <a:ext cx="2055025" cy="1149183"/>
          </a:xfrm>
          <a:prstGeom prst="rect">
            <a:avLst/>
          </a:prstGeom>
          <a:noFill/>
          <a:ln>
            <a:noFill/>
          </a:ln>
        </p:spPr>
      </p:pic>
      <p:pic>
        <p:nvPicPr>
          <p:cNvPr id="4022" name="Google Shape;4022;geec81f0862_0_1327"/>
          <p:cNvPicPr preferRelativeResize="0"/>
          <p:nvPr/>
        </p:nvPicPr>
        <p:blipFill rotWithShape="1">
          <a:blip r:embed="rId3">
            <a:alphaModFix/>
          </a:blip>
          <a:srcRect b="0" l="63889" r="0" t="0"/>
          <a:stretch/>
        </p:blipFill>
        <p:spPr>
          <a:xfrm>
            <a:off x="2658638" y="1127563"/>
            <a:ext cx="1393000" cy="371475"/>
          </a:xfrm>
          <a:prstGeom prst="rect">
            <a:avLst/>
          </a:prstGeom>
          <a:noFill/>
          <a:ln>
            <a:noFill/>
          </a:ln>
        </p:spPr>
      </p:pic>
      <p:pic>
        <p:nvPicPr>
          <p:cNvPr descr="\begin{figure}\begin{picture}(700,80)\thicklines&#10;\put(150,40){\circle{25}}&#10;\p...&#10;...{0.5}&#10;\put(190,35){\vector(-1,0){30}}&#10;\put(175,25){1}&#10;\end{picture}&#10;\end{figure}" id="4023" name="Google Shape;4023;geec81f0862_0_1327"/>
          <p:cNvPicPr preferRelativeResize="0"/>
          <p:nvPr/>
        </p:nvPicPr>
        <p:blipFill>
          <a:blip r:embed="rId5">
            <a:alphaModFix/>
          </a:blip>
          <a:stretch>
            <a:fillRect/>
          </a:stretch>
        </p:blipFill>
        <p:spPr>
          <a:xfrm>
            <a:off x="1056098" y="1865650"/>
            <a:ext cx="2995525" cy="7657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0"/>
                                        </p:tgtEl>
                                        <p:attrNameLst>
                                          <p:attrName>style.visibility</p:attrName>
                                        </p:attrNameLst>
                                      </p:cBhvr>
                                      <p:to>
                                        <p:strVal val="visible"/>
                                      </p:to>
                                    </p:set>
                                    <p:animEffect filter="fade" transition="in">
                                      <p:cBhvr>
                                        <p:cTn dur="1000"/>
                                        <p:tgtEl>
                                          <p:spTgt spid="40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2"/>
                                        </p:tgtEl>
                                        <p:attrNameLst>
                                          <p:attrName>style.visibility</p:attrName>
                                        </p:attrNameLst>
                                      </p:cBhvr>
                                      <p:to>
                                        <p:strVal val="visible"/>
                                      </p:to>
                                    </p:set>
                                    <p:animEffect filter="fade" transition="in">
                                      <p:cBhvr>
                                        <p:cTn dur="1000"/>
                                        <p:tgtEl>
                                          <p:spTgt spid="40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3"/>
                                        </p:tgtEl>
                                        <p:attrNameLst>
                                          <p:attrName>style.visibility</p:attrName>
                                        </p:attrNameLst>
                                      </p:cBhvr>
                                      <p:to>
                                        <p:strVal val="visible"/>
                                      </p:to>
                                    </p:set>
                                    <p:animEffect filter="fade" transition="in">
                                      <p:cBhvr>
                                        <p:cTn dur="1000"/>
                                        <p:tgtEl>
                                          <p:spTgt spid="40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1"/>
                                        </p:tgtEl>
                                        <p:attrNameLst>
                                          <p:attrName>style.visibility</p:attrName>
                                        </p:attrNameLst>
                                      </p:cBhvr>
                                      <p:to>
                                        <p:strVal val="visible"/>
                                      </p:to>
                                    </p:set>
                                    <p:animEffect filter="fade" transition="in">
                                      <p:cBhvr>
                                        <p:cTn dur="1000"/>
                                        <p:tgtEl>
                                          <p:spTgt spid="40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e7f7b7426b_0_27"/>
          <p:cNvSpPr txBox="1"/>
          <p:nvPr>
            <p:ph idx="1" type="body"/>
          </p:nvPr>
        </p:nvSpPr>
        <p:spPr>
          <a:xfrm>
            <a:off x="723300" y="1435900"/>
            <a:ext cx="5203800" cy="281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Number of elements is finite is called the finite set.</a:t>
            </a:r>
            <a:endParaRPr sz="1800">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i="1" lang="en-GB" sz="1800">
                <a:latin typeface="Montserrat"/>
                <a:ea typeface="Montserrat"/>
                <a:cs typeface="Montserrat"/>
                <a:sym typeface="Montserrat"/>
              </a:rPr>
              <a:t>Example: </a:t>
            </a:r>
            <a:endParaRPr b="1" i="1"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a:t>
            </a:r>
            <a:r>
              <a:rPr lang="en-GB" sz="1800">
                <a:latin typeface="Montserrat Medium"/>
                <a:ea typeface="Montserrat Medium"/>
                <a:cs typeface="Montserrat Medium"/>
                <a:sym typeface="Montserrat Medium"/>
              </a:rPr>
              <a:t>et B = {1, 2, 3} is the finite set.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As it contains the limited number of elements.</a:t>
            </a:r>
            <a:endParaRPr sz="1800">
              <a:latin typeface="Montserrat Medium"/>
              <a:ea typeface="Montserrat Medium"/>
              <a:cs typeface="Montserrat Medium"/>
              <a:sym typeface="Montserrat Medium"/>
            </a:endParaRPr>
          </a:p>
        </p:txBody>
      </p:sp>
      <p:sp>
        <p:nvSpPr>
          <p:cNvPr id="658" name="Google Shape;658;ge7f7b7426b_0_27"/>
          <p:cNvSpPr txBox="1"/>
          <p:nvPr>
            <p:ph type="title"/>
          </p:nvPr>
        </p:nvSpPr>
        <p:spPr>
          <a:xfrm>
            <a:off x="499350" y="475175"/>
            <a:ext cx="5691900" cy="5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2"/>
                </a:solidFill>
                <a:latin typeface="Montserrat ExtraBold"/>
                <a:ea typeface="Montserrat ExtraBold"/>
                <a:cs typeface="Montserrat ExtraBold"/>
                <a:sym typeface="Montserrat ExtraBold"/>
              </a:rPr>
              <a:t>Finite Set</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0" st="0"/>
                                            </p:txEl>
                                          </p:spTgt>
                                        </p:tgtEl>
                                        <p:attrNameLst>
                                          <p:attrName>style.visibility</p:attrName>
                                        </p:attrNameLst>
                                      </p:cBhvr>
                                      <p:to>
                                        <p:strVal val="visible"/>
                                      </p:to>
                                    </p:set>
                                    <p:animEffect filter="fade" transition="in">
                                      <p:cBhvr>
                                        <p:cTn dur="1000"/>
                                        <p:tgtEl>
                                          <p:spTgt spid="6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1" st="1"/>
                                            </p:txEl>
                                          </p:spTgt>
                                        </p:tgtEl>
                                        <p:attrNameLst>
                                          <p:attrName>style.visibility</p:attrName>
                                        </p:attrNameLst>
                                      </p:cBhvr>
                                      <p:to>
                                        <p:strVal val="visible"/>
                                      </p:to>
                                    </p:set>
                                    <p:animEffect filter="fade" transition="in">
                                      <p:cBhvr>
                                        <p:cTn dur="1000"/>
                                        <p:tgtEl>
                                          <p:spTgt spid="6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2" st="2"/>
                                            </p:txEl>
                                          </p:spTgt>
                                        </p:tgtEl>
                                        <p:attrNameLst>
                                          <p:attrName>style.visibility</p:attrName>
                                        </p:attrNameLst>
                                      </p:cBhvr>
                                      <p:to>
                                        <p:strVal val="visible"/>
                                      </p:to>
                                    </p:set>
                                    <p:animEffect filter="fade" transition="in">
                                      <p:cBhvr>
                                        <p:cTn dur="1000"/>
                                        <p:tgtEl>
                                          <p:spTgt spid="6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xEl>
                                              <p:pRg end="3" st="3"/>
                                            </p:txEl>
                                          </p:spTgt>
                                        </p:tgtEl>
                                        <p:attrNameLst>
                                          <p:attrName>style.visibility</p:attrName>
                                        </p:attrNameLst>
                                      </p:cBhvr>
                                      <p:to>
                                        <p:strVal val="visible"/>
                                      </p:to>
                                    </p:set>
                                    <p:animEffect filter="fade" transition="in">
                                      <p:cBhvr>
                                        <p:cTn dur="1000"/>
                                        <p:tgtEl>
                                          <p:spTgt spid="65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7" name="Shape 4027"/>
        <p:cNvGrpSpPr/>
        <p:nvPr/>
      </p:nvGrpSpPr>
      <p:grpSpPr>
        <a:xfrm>
          <a:off x="0" y="0"/>
          <a:ext cx="0" cy="0"/>
          <a:chOff x="0" y="0"/>
          <a:chExt cx="0" cy="0"/>
        </a:xfrm>
      </p:grpSpPr>
      <p:sp>
        <p:nvSpPr>
          <p:cNvPr id="4028" name="Google Shape;4028;geec81f0862_0_1335"/>
          <p:cNvSpPr txBox="1"/>
          <p:nvPr>
            <p:ph idx="1" type="body"/>
          </p:nvPr>
        </p:nvSpPr>
        <p:spPr>
          <a:xfrm>
            <a:off x="501650" y="1128500"/>
            <a:ext cx="5884800" cy="3147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Board games played with dice.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 game of snakes and ladders.</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Determined entirely by dice is a Markov chain.</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Card games such as blackjack.</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Consider the probability for a certain event in the game.</a:t>
            </a:r>
            <a:endParaRPr sz="1800">
              <a:latin typeface="Montserrat Medium"/>
              <a:ea typeface="Montserrat Medium"/>
              <a:cs typeface="Montserrat Medium"/>
              <a:sym typeface="Montserrat Medium"/>
            </a:endParaRPr>
          </a:p>
        </p:txBody>
      </p:sp>
      <p:sp>
        <p:nvSpPr>
          <p:cNvPr id="4029" name="Google Shape;4029;geec81f0862_0_133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8">
                                            <p:txEl>
                                              <p:pRg end="0" st="0"/>
                                            </p:txEl>
                                          </p:spTgt>
                                        </p:tgtEl>
                                        <p:attrNameLst>
                                          <p:attrName>style.visibility</p:attrName>
                                        </p:attrNameLst>
                                      </p:cBhvr>
                                      <p:to>
                                        <p:strVal val="visible"/>
                                      </p:to>
                                    </p:set>
                                    <p:animEffect filter="fade" transition="in">
                                      <p:cBhvr>
                                        <p:cTn dur="1000"/>
                                        <p:tgtEl>
                                          <p:spTgt spid="40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8">
                                            <p:txEl>
                                              <p:pRg end="1" st="1"/>
                                            </p:txEl>
                                          </p:spTgt>
                                        </p:tgtEl>
                                        <p:attrNameLst>
                                          <p:attrName>style.visibility</p:attrName>
                                        </p:attrNameLst>
                                      </p:cBhvr>
                                      <p:to>
                                        <p:strVal val="visible"/>
                                      </p:to>
                                    </p:set>
                                    <p:animEffect filter="fade" transition="in">
                                      <p:cBhvr>
                                        <p:cTn dur="1000"/>
                                        <p:tgtEl>
                                          <p:spTgt spid="40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8">
                                            <p:txEl>
                                              <p:pRg end="2" st="2"/>
                                            </p:txEl>
                                          </p:spTgt>
                                        </p:tgtEl>
                                        <p:attrNameLst>
                                          <p:attrName>style.visibility</p:attrName>
                                        </p:attrNameLst>
                                      </p:cBhvr>
                                      <p:to>
                                        <p:strVal val="visible"/>
                                      </p:to>
                                    </p:set>
                                    <p:animEffect filter="fade" transition="in">
                                      <p:cBhvr>
                                        <p:cTn dur="1000"/>
                                        <p:tgtEl>
                                          <p:spTgt spid="40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8">
                                            <p:txEl>
                                              <p:pRg end="3" st="3"/>
                                            </p:txEl>
                                          </p:spTgt>
                                        </p:tgtEl>
                                        <p:attrNameLst>
                                          <p:attrName>style.visibility</p:attrName>
                                        </p:attrNameLst>
                                      </p:cBhvr>
                                      <p:to>
                                        <p:strVal val="visible"/>
                                      </p:to>
                                    </p:set>
                                    <p:animEffect filter="fade" transition="in">
                                      <p:cBhvr>
                                        <p:cTn dur="1000"/>
                                        <p:tgtEl>
                                          <p:spTgt spid="40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8">
                                            <p:txEl>
                                              <p:pRg end="4" st="4"/>
                                            </p:txEl>
                                          </p:spTgt>
                                        </p:tgtEl>
                                        <p:attrNameLst>
                                          <p:attrName>style.visibility</p:attrName>
                                        </p:attrNameLst>
                                      </p:cBhvr>
                                      <p:to>
                                        <p:strVal val="visible"/>
                                      </p:to>
                                    </p:set>
                                    <p:animEffect filter="fade" transition="in">
                                      <p:cBhvr>
                                        <p:cTn dur="1000"/>
                                        <p:tgtEl>
                                          <p:spTgt spid="402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3" name="Shape 4033"/>
        <p:cNvGrpSpPr/>
        <p:nvPr/>
      </p:nvGrpSpPr>
      <p:grpSpPr>
        <a:xfrm>
          <a:off x="0" y="0"/>
          <a:ext cx="0" cy="0"/>
          <a:chOff x="0" y="0"/>
          <a:chExt cx="0" cy="0"/>
        </a:xfrm>
      </p:grpSpPr>
      <p:sp>
        <p:nvSpPr>
          <p:cNvPr id="4034" name="Google Shape;4034;geec81f0862_0_1340"/>
          <p:cNvSpPr txBox="1"/>
          <p:nvPr>
            <p:ph idx="1" type="body"/>
          </p:nvPr>
        </p:nvSpPr>
        <p:spPr>
          <a:xfrm>
            <a:off x="501650" y="1128500"/>
            <a:ext cx="5884800" cy="3147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Current state of the board.</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Depends on the current state, and the next roll of the dice.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Doesn't depend on how things got to their current state.</a:t>
            </a:r>
            <a:endParaRPr sz="1800">
              <a:latin typeface="Montserrat Medium"/>
              <a:ea typeface="Montserrat Medium"/>
              <a:cs typeface="Montserrat Medium"/>
              <a:sym typeface="Montserrat Medium"/>
            </a:endParaRPr>
          </a:p>
        </p:txBody>
      </p:sp>
      <p:sp>
        <p:nvSpPr>
          <p:cNvPr id="4035" name="Google Shape;4035;geec81f0862_0_134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4">
                                            <p:txEl>
                                              <p:pRg end="0" st="0"/>
                                            </p:txEl>
                                          </p:spTgt>
                                        </p:tgtEl>
                                        <p:attrNameLst>
                                          <p:attrName>style.visibility</p:attrName>
                                        </p:attrNameLst>
                                      </p:cBhvr>
                                      <p:to>
                                        <p:strVal val="visible"/>
                                      </p:to>
                                    </p:set>
                                    <p:animEffect filter="fade" transition="in">
                                      <p:cBhvr>
                                        <p:cTn dur="1000"/>
                                        <p:tgtEl>
                                          <p:spTgt spid="40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4">
                                            <p:txEl>
                                              <p:pRg end="1" st="1"/>
                                            </p:txEl>
                                          </p:spTgt>
                                        </p:tgtEl>
                                        <p:attrNameLst>
                                          <p:attrName>style.visibility</p:attrName>
                                        </p:attrNameLst>
                                      </p:cBhvr>
                                      <p:to>
                                        <p:strVal val="visible"/>
                                      </p:to>
                                    </p:set>
                                    <p:animEffect filter="fade" transition="in">
                                      <p:cBhvr>
                                        <p:cTn dur="1000"/>
                                        <p:tgtEl>
                                          <p:spTgt spid="40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4">
                                            <p:txEl>
                                              <p:pRg end="2" st="2"/>
                                            </p:txEl>
                                          </p:spTgt>
                                        </p:tgtEl>
                                        <p:attrNameLst>
                                          <p:attrName>style.visibility</p:attrName>
                                        </p:attrNameLst>
                                      </p:cBhvr>
                                      <p:to>
                                        <p:strVal val="visible"/>
                                      </p:to>
                                    </p:set>
                                    <p:animEffect filter="fade" transition="in">
                                      <p:cBhvr>
                                        <p:cTn dur="1000"/>
                                        <p:tgtEl>
                                          <p:spTgt spid="403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9" name="Shape 4039"/>
        <p:cNvGrpSpPr/>
        <p:nvPr/>
      </p:nvGrpSpPr>
      <p:grpSpPr>
        <a:xfrm>
          <a:off x="0" y="0"/>
          <a:ext cx="0" cy="0"/>
          <a:chOff x="0" y="0"/>
          <a:chExt cx="0" cy="0"/>
        </a:xfrm>
      </p:grpSpPr>
      <p:sp>
        <p:nvSpPr>
          <p:cNvPr id="4040" name="Google Shape;4040;gebe1d2d615_1_3139"/>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C01S09L03. Stationary Distributions</a:t>
            </a:r>
            <a:endParaRPr b="0" sz="2400">
              <a:latin typeface="Montserrat ExtraBold"/>
              <a:ea typeface="Montserrat ExtraBold"/>
              <a:cs typeface="Montserrat ExtraBold"/>
              <a:sym typeface="Montserrat ExtraBold"/>
            </a:endParaRPr>
          </a:p>
        </p:txBody>
      </p:sp>
    </p:spTree>
  </p:cSld>
  <p:clrMapOvr>
    <a:masterClrMapping/>
  </p:clrMapOvr>
</p:sld>
</file>

<file path=ppt/slides/slide5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4" name="Shape 4044"/>
        <p:cNvGrpSpPr/>
        <p:nvPr/>
      </p:nvGrpSpPr>
      <p:grpSpPr>
        <a:xfrm>
          <a:off x="0" y="0"/>
          <a:ext cx="0" cy="0"/>
          <a:chOff x="0" y="0"/>
          <a:chExt cx="0" cy="0"/>
        </a:xfrm>
      </p:grpSpPr>
      <p:sp>
        <p:nvSpPr>
          <p:cNvPr id="4045" name="Google Shape;4045;gebe1d2d615_1_3143"/>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Stationary Distribution</a:t>
            </a:r>
            <a:endParaRPr>
              <a:solidFill>
                <a:schemeClr val="lt2"/>
              </a:solidFill>
              <a:latin typeface="Montserrat ExtraBold"/>
              <a:ea typeface="Montserrat ExtraBold"/>
              <a:cs typeface="Montserrat ExtraBold"/>
              <a:sym typeface="Montserrat ExtraBold"/>
            </a:endParaRPr>
          </a:p>
        </p:txBody>
      </p:sp>
      <p:sp>
        <p:nvSpPr>
          <p:cNvPr id="4046" name="Google Shape;4046;gebe1d2d615_1_3143"/>
          <p:cNvSpPr txBox="1"/>
          <p:nvPr/>
        </p:nvSpPr>
        <p:spPr>
          <a:xfrm>
            <a:off x="456300" y="1365325"/>
            <a:ext cx="7198800" cy="1708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The stationary distribution of a Markov chain.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An eigendecomposition.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Compute matrix powers like Pn.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Rate of convergence to a stationary distribution.</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6">
                                            <p:txEl>
                                              <p:pRg end="0" st="0"/>
                                            </p:txEl>
                                          </p:spTgt>
                                        </p:tgtEl>
                                        <p:attrNameLst>
                                          <p:attrName>style.visibility</p:attrName>
                                        </p:attrNameLst>
                                      </p:cBhvr>
                                      <p:to>
                                        <p:strVal val="visible"/>
                                      </p:to>
                                    </p:set>
                                    <p:animEffect filter="fade" transition="in">
                                      <p:cBhvr>
                                        <p:cTn dur="1000"/>
                                        <p:tgtEl>
                                          <p:spTgt spid="40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6">
                                            <p:txEl>
                                              <p:pRg end="1" st="1"/>
                                            </p:txEl>
                                          </p:spTgt>
                                        </p:tgtEl>
                                        <p:attrNameLst>
                                          <p:attrName>style.visibility</p:attrName>
                                        </p:attrNameLst>
                                      </p:cBhvr>
                                      <p:to>
                                        <p:strVal val="visible"/>
                                      </p:to>
                                    </p:set>
                                    <p:animEffect filter="fade" transition="in">
                                      <p:cBhvr>
                                        <p:cTn dur="1000"/>
                                        <p:tgtEl>
                                          <p:spTgt spid="40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6">
                                            <p:txEl>
                                              <p:pRg end="2" st="2"/>
                                            </p:txEl>
                                          </p:spTgt>
                                        </p:tgtEl>
                                        <p:attrNameLst>
                                          <p:attrName>style.visibility</p:attrName>
                                        </p:attrNameLst>
                                      </p:cBhvr>
                                      <p:to>
                                        <p:strVal val="visible"/>
                                      </p:to>
                                    </p:set>
                                    <p:animEffect filter="fade" transition="in">
                                      <p:cBhvr>
                                        <p:cTn dur="1000"/>
                                        <p:tgtEl>
                                          <p:spTgt spid="40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6">
                                            <p:txEl>
                                              <p:pRg end="3" st="3"/>
                                            </p:txEl>
                                          </p:spTgt>
                                        </p:tgtEl>
                                        <p:attrNameLst>
                                          <p:attrName>style.visibility</p:attrName>
                                        </p:attrNameLst>
                                      </p:cBhvr>
                                      <p:to>
                                        <p:strVal val="visible"/>
                                      </p:to>
                                    </p:set>
                                    <p:animEffect filter="fade" transition="in">
                                      <p:cBhvr>
                                        <p:cTn dur="1000"/>
                                        <p:tgtEl>
                                          <p:spTgt spid="404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0" name="Shape 4050"/>
        <p:cNvGrpSpPr/>
        <p:nvPr/>
      </p:nvGrpSpPr>
      <p:grpSpPr>
        <a:xfrm>
          <a:off x="0" y="0"/>
          <a:ext cx="0" cy="0"/>
          <a:chOff x="0" y="0"/>
          <a:chExt cx="0" cy="0"/>
        </a:xfrm>
      </p:grpSpPr>
      <p:sp>
        <p:nvSpPr>
          <p:cNvPr id="4051" name="Google Shape;4051;gebe1d2d615_1_3148"/>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Stationary Distribution</a:t>
            </a:r>
            <a:endParaRPr>
              <a:solidFill>
                <a:schemeClr val="lt2"/>
              </a:solidFill>
              <a:latin typeface="Montserrat ExtraBold"/>
              <a:ea typeface="Montserrat ExtraBold"/>
              <a:cs typeface="Montserrat ExtraBold"/>
              <a:sym typeface="Montserrat ExtraBold"/>
            </a:endParaRPr>
          </a:p>
        </p:txBody>
      </p:sp>
      <p:sp>
        <p:nvSpPr>
          <p:cNvPr id="4052" name="Google Shape;4052;gebe1d2d615_1_3148"/>
          <p:cNvSpPr txBox="1"/>
          <p:nvPr/>
        </p:nvSpPr>
        <p:spPr>
          <a:xfrm>
            <a:off x="456300" y="1105050"/>
            <a:ext cx="6194100" cy="3370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Remains unchanged in the Markov chain as time progresses.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Represented as a row vector π.</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Probabilities summing to 1.</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Transition matrix P.</a:t>
            </a:r>
            <a:endParaRPr sz="1800">
              <a:solidFill>
                <a:schemeClr val="lt1"/>
              </a:solidFill>
              <a:latin typeface="Montserrat Medium"/>
              <a:ea typeface="Montserrat Medium"/>
              <a:cs typeface="Montserrat Medium"/>
              <a:sym typeface="Montserrat Medium"/>
            </a:endParaRPr>
          </a:p>
          <a:p>
            <a:pPr indent="0" lvl="0" marL="1371600" rtl="0" algn="l">
              <a:lnSpc>
                <a:spcPct val="150000"/>
              </a:lnSpc>
              <a:spcBef>
                <a:spcPts val="0"/>
              </a:spcBef>
              <a:spcAft>
                <a:spcPts val="0"/>
              </a:spcAft>
              <a:buNone/>
            </a:pPr>
            <a:r>
              <a:rPr lang="en-GB" sz="1800">
                <a:solidFill>
                  <a:schemeClr val="lt1"/>
                </a:solidFill>
                <a:latin typeface="Montserrat Medium"/>
                <a:ea typeface="Montserrat Medium"/>
                <a:cs typeface="Montserrat Medium"/>
                <a:sym typeface="Montserrat Medium"/>
              </a:rPr>
              <a:t>π = πP</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π is invariant by the matrix P.</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Vector of probability.</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2">
                                            <p:txEl>
                                              <p:pRg end="0" st="0"/>
                                            </p:txEl>
                                          </p:spTgt>
                                        </p:tgtEl>
                                        <p:attrNameLst>
                                          <p:attrName>style.visibility</p:attrName>
                                        </p:attrNameLst>
                                      </p:cBhvr>
                                      <p:to>
                                        <p:strVal val="visible"/>
                                      </p:to>
                                    </p:set>
                                    <p:animEffect filter="fade" transition="in">
                                      <p:cBhvr>
                                        <p:cTn dur="1000"/>
                                        <p:tgtEl>
                                          <p:spTgt spid="40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2">
                                            <p:txEl>
                                              <p:pRg end="1" st="1"/>
                                            </p:txEl>
                                          </p:spTgt>
                                        </p:tgtEl>
                                        <p:attrNameLst>
                                          <p:attrName>style.visibility</p:attrName>
                                        </p:attrNameLst>
                                      </p:cBhvr>
                                      <p:to>
                                        <p:strVal val="visible"/>
                                      </p:to>
                                    </p:set>
                                    <p:animEffect filter="fade" transition="in">
                                      <p:cBhvr>
                                        <p:cTn dur="1000"/>
                                        <p:tgtEl>
                                          <p:spTgt spid="40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2">
                                            <p:txEl>
                                              <p:pRg end="2" st="2"/>
                                            </p:txEl>
                                          </p:spTgt>
                                        </p:tgtEl>
                                        <p:attrNameLst>
                                          <p:attrName>style.visibility</p:attrName>
                                        </p:attrNameLst>
                                      </p:cBhvr>
                                      <p:to>
                                        <p:strVal val="visible"/>
                                      </p:to>
                                    </p:set>
                                    <p:animEffect filter="fade" transition="in">
                                      <p:cBhvr>
                                        <p:cTn dur="1000"/>
                                        <p:tgtEl>
                                          <p:spTgt spid="40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2">
                                            <p:txEl>
                                              <p:pRg end="3" st="3"/>
                                            </p:txEl>
                                          </p:spTgt>
                                        </p:tgtEl>
                                        <p:attrNameLst>
                                          <p:attrName>style.visibility</p:attrName>
                                        </p:attrNameLst>
                                      </p:cBhvr>
                                      <p:to>
                                        <p:strVal val="visible"/>
                                      </p:to>
                                    </p:set>
                                    <p:animEffect filter="fade" transition="in">
                                      <p:cBhvr>
                                        <p:cTn dur="1000"/>
                                        <p:tgtEl>
                                          <p:spTgt spid="40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2">
                                            <p:txEl>
                                              <p:pRg end="4" st="4"/>
                                            </p:txEl>
                                          </p:spTgt>
                                        </p:tgtEl>
                                        <p:attrNameLst>
                                          <p:attrName>style.visibility</p:attrName>
                                        </p:attrNameLst>
                                      </p:cBhvr>
                                      <p:to>
                                        <p:strVal val="visible"/>
                                      </p:to>
                                    </p:set>
                                    <p:animEffect filter="fade" transition="in">
                                      <p:cBhvr>
                                        <p:cTn dur="1000"/>
                                        <p:tgtEl>
                                          <p:spTgt spid="40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2">
                                            <p:txEl>
                                              <p:pRg end="5" st="5"/>
                                            </p:txEl>
                                          </p:spTgt>
                                        </p:tgtEl>
                                        <p:attrNameLst>
                                          <p:attrName>style.visibility</p:attrName>
                                        </p:attrNameLst>
                                      </p:cBhvr>
                                      <p:to>
                                        <p:strVal val="visible"/>
                                      </p:to>
                                    </p:set>
                                    <p:animEffect filter="fade" transition="in">
                                      <p:cBhvr>
                                        <p:cTn dur="1000"/>
                                        <p:tgtEl>
                                          <p:spTgt spid="405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2">
                                            <p:txEl>
                                              <p:pRg end="6" st="6"/>
                                            </p:txEl>
                                          </p:spTgt>
                                        </p:tgtEl>
                                        <p:attrNameLst>
                                          <p:attrName>style.visibility</p:attrName>
                                        </p:attrNameLst>
                                      </p:cBhvr>
                                      <p:to>
                                        <p:strVal val="visible"/>
                                      </p:to>
                                    </p:set>
                                    <p:animEffect filter="fade" transition="in">
                                      <p:cBhvr>
                                        <p:cTn dur="1000"/>
                                        <p:tgtEl>
                                          <p:spTgt spid="405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6" name="Shape 4056"/>
        <p:cNvGrpSpPr/>
        <p:nvPr/>
      </p:nvGrpSpPr>
      <p:grpSpPr>
        <a:xfrm>
          <a:off x="0" y="0"/>
          <a:ext cx="0" cy="0"/>
          <a:chOff x="0" y="0"/>
          <a:chExt cx="0" cy="0"/>
        </a:xfrm>
      </p:grpSpPr>
      <p:sp>
        <p:nvSpPr>
          <p:cNvPr id="4057" name="Google Shape;4057;gebe1d2d615_1_3153"/>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
        <p:nvSpPr>
          <p:cNvPr id="4058" name="Google Shape;4058;gebe1d2d615_1_3153"/>
          <p:cNvSpPr txBox="1"/>
          <p:nvPr/>
        </p:nvSpPr>
        <p:spPr>
          <a:xfrm>
            <a:off x="456300" y="1165325"/>
            <a:ext cx="60234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Sports broadcaster wishes to predict how many Michigan residents prefer University of Michigan teams and how many prefer Michigan State teams.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About 3% of Michigan fans switch to Michigan State, and about 5% of Michigan State fans switch to Michigan. </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8">
                                            <p:txEl>
                                              <p:pRg end="0" st="0"/>
                                            </p:txEl>
                                          </p:spTgt>
                                        </p:tgtEl>
                                        <p:attrNameLst>
                                          <p:attrName>style.visibility</p:attrName>
                                        </p:attrNameLst>
                                      </p:cBhvr>
                                      <p:to>
                                        <p:strVal val="visible"/>
                                      </p:to>
                                    </p:set>
                                    <p:animEffect filter="fade" transition="in">
                                      <p:cBhvr>
                                        <p:cTn dur="1000"/>
                                        <p:tgtEl>
                                          <p:spTgt spid="40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8">
                                            <p:txEl>
                                              <p:pRg end="1" st="1"/>
                                            </p:txEl>
                                          </p:spTgt>
                                        </p:tgtEl>
                                        <p:attrNameLst>
                                          <p:attrName>style.visibility</p:attrName>
                                        </p:attrNameLst>
                                      </p:cBhvr>
                                      <p:to>
                                        <p:strVal val="visible"/>
                                      </p:to>
                                    </p:set>
                                    <p:animEffect filter="fade" transition="in">
                                      <p:cBhvr>
                                        <p:cTn dur="1000"/>
                                        <p:tgtEl>
                                          <p:spTgt spid="405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2" name="Shape 4062"/>
        <p:cNvGrpSpPr/>
        <p:nvPr/>
      </p:nvGrpSpPr>
      <p:grpSpPr>
        <a:xfrm>
          <a:off x="0" y="0"/>
          <a:ext cx="0" cy="0"/>
          <a:chOff x="0" y="0"/>
          <a:chExt cx="0" cy="0"/>
        </a:xfrm>
      </p:grpSpPr>
      <p:sp>
        <p:nvSpPr>
          <p:cNvPr id="4063" name="Google Shape;4063;gebe1d2d615_1_3158"/>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
        <p:nvSpPr>
          <p:cNvPr id="4064" name="Google Shape;4064;gebe1d2d615_1_3158"/>
          <p:cNvSpPr txBox="1"/>
          <p:nvPr/>
        </p:nvSpPr>
        <p:spPr>
          <a:xfrm>
            <a:off x="365875" y="1094100"/>
            <a:ext cx="6023400" cy="3370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A reasonable way to approach this problem is to suppose there are x million Michigan fans and y million Michigan State fans.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The state's population is 1010 million,</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x + y = 10x+y=10. </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X = 0.97x + 0.05y</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Y = 0.03x + 0.95y.</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We get x = 6.25 and y = 3.75.</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4">
                                            <p:txEl>
                                              <p:pRg end="0" st="0"/>
                                            </p:txEl>
                                          </p:spTgt>
                                        </p:tgtEl>
                                        <p:attrNameLst>
                                          <p:attrName>style.visibility</p:attrName>
                                        </p:attrNameLst>
                                      </p:cBhvr>
                                      <p:to>
                                        <p:strVal val="visible"/>
                                      </p:to>
                                    </p:set>
                                    <p:animEffect filter="fade" transition="in">
                                      <p:cBhvr>
                                        <p:cTn dur="1000"/>
                                        <p:tgtEl>
                                          <p:spTgt spid="40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4">
                                            <p:txEl>
                                              <p:pRg end="1" st="1"/>
                                            </p:txEl>
                                          </p:spTgt>
                                        </p:tgtEl>
                                        <p:attrNameLst>
                                          <p:attrName>style.visibility</p:attrName>
                                        </p:attrNameLst>
                                      </p:cBhvr>
                                      <p:to>
                                        <p:strVal val="visible"/>
                                      </p:to>
                                    </p:set>
                                    <p:animEffect filter="fade" transition="in">
                                      <p:cBhvr>
                                        <p:cTn dur="1000"/>
                                        <p:tgtEl>
                                          <p:spTgt spid="40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4">
                                            <p:txEl>
                                              <p:pRg end="2" st="2"/>
                                            </p:txEl>
                                          </p:spTgt>
                                        </p:tgtEl>
                                        <p:attrNameLst>
                                          <p:attrName>style.visibility</p:attrName>
                                        </p:attrNameLst>
                                      </p:cBhvr>
                                      <p:to>
                                        <p:strVal val="visible"/>
                                      </p:to>
                                    </p:set>
                                    <p:animEffect filter="fade" transition="in">
                                      <p:cBhvr>
                                        <p:cTn dur="1000"/>
                                        <p:tgtEl>
                                          <p:spTgt spid="40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4">
                                            <p:txEl>
                                              <p:pRg end="3" st="3"/>
                                            </p:txEl>
                                          </p:spTgt>
                                        </p:tgtEl>
                                        <p:attrNameLst>
                                          <p:attrName>style.visibility</p:attrName>
                                        </p:attrNameLst>
                                      </p:cBhvr>
                                      <p:to>
                                        <p:strVal val="visible"/>
                                      </p:to>
                                    </p:set>
                                    <p:animEffect filter="fade" transition="in">
                                      <p:cBhvr>
                                        <p:cTn dur="1000"/>
                                        <p:tgtEl>
                                          <p:spTgt spid="40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4">
                                            <p:txEl>
                                              <p:pRg end="4" st="4"/>
                                            </p:txEl>
                                          </p:spTgt>
                                        </p:tgtEl>
                                        <p:attrNameLst>
                                          <p:attrName>style.visibility</p:attrName>
                                        </p:attrNameLst>
                                      </p:cBhvr>
                                      <p:to>
                                        <p:strVal val="visible"/>
                                      </p:to>
                                    </p:set>
                                    <p:animEffect filter="fade" transition="in">
                                      <p:cBhvr>
                                        <p:cTn dur="1000"/>
                                        <p:tgtEl>
                                          <p:spTgt spid="40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4">
                                            <p:txEl>
                                              <p:pRg end="5" st="5"/>
                                            </p:txEl>
                                          </p:spTgt>
                                        </p:tgtEl>
                                        <p:attrNameLst>
                                          <p:attrName>style.visibility</p:attrName>
                                        </p:attrNameLst>
                                      </p:cBhvr>
                                      <p:to>
                                        <p:strVal val="visible"/>
                                      </p:to>
                                    </p:set>
                                    <p:animEffect filter="fade" transition="in">
                                      <p:cBhvr>
                                        <p:cTn dur="1000"/>
                                        <p:tgtEl>
                                          <p:spTgt spid="406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8" name="Shape 4068"/>
        <p:cNvGrpSpPr/>
        <p:nvPr/>
      </p:nvGrpSpPr>
      <p:grpSpPr>
        <a:xfrm>
          <a:off x="0" y="0"/>
          <a:ext cx="0" cy="0"/>
          <a:chOff x="0" y="0"/>
          <a:chExt cx="0" cy="0"/>
        </a:xfrm>
      </p:grpSpPr>
      <p:sp>
        <p:nvSpPr>
          <p:cNvPr id="4069" name="Google Shape;4069;gebe1d2d615_1_3163"/>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0"/>
              </a:spcAft>
              <a:buNone/>
            </a:pPr>
            <a:r>
              <a:rPr lang="en-GB">
                <a:solidFill>
                  <a:schemeClr val="lt2"/>
                </a:solidFill>
                <a:latin typeface="Montserrat ExtraBold"/>
                <a:ea typeface="Montserrat ExtraBold"/>
                <a:cs typeface="Montserrat ExtraBold"/>
                <a:sym typeface="Montserrat ExtraBold"/>
              </a:rPr>
              <a:t>Find Stationary Distribution</a:t>
            </a:r>
            <a:endParaRPr>
              <a:solidFill>
                <a:schemeClr val="lt2"/>
              </a:solidFill>
              <a:latin typeface="Montserrat ExtraBold"/>
              <a:ea typeface="Montserrat ExtraBold"/>
              <a:cs typeface="Montserrat ExtraBold"/>
              <a:sym typeface="Montserrat ExtraBold"/>
            </a:endParaRPr>
          </a:p>
          <a:p>
            <a:pPr indent="0" lvl="0" marL="0" rtl="0" algn="l">
              <a:spcBef>
                <a:spcPts val="100"/>
              </a:spcBef>
              <a:spcAft>
                <a:spcPts val="0"/>
              </a:spcAft>
              <a:buNone/>
            </a:pPr>
            <a:r>
              <a:t/>
            </a:r>
            <a:endParaRPr>
              <a:solidFill>
                <a:schemeClr val="lt2"/>
              </a:solidFill>
              <a:latin typeface="Montserrat ExtraBold"/>
              <a:ea typeface="Montserrat ExtraBold"/>
              <a:cs typeface="Montserrat ExtraBold"/>
              <a:sym typeface="Montserrat ExtraBold"/>
            </a:endParaRPr>
          </a:p>
          <a:p>
            <a:pPr indent="0" lvl="0" marL="0" rtl="0" algn="l">
              <a:spcBef>
                <a:spcPts val="100"/>
              </a:spcBef>
              <a:spcAft>
                <a:spcPts val="100"/>
              </a:spcAft>
              <a:buNone/>
            </a:pPr>
            <a:r>
              <a:t/>
            </a:r>
            <a:endParaRPr>
              <a:solidFill>
                <a:schemeClr val="lt2"/>
              </a:solidFill>
              <a:latin typeface="Montserrat ExtraBold"/>
              <a:ea typeface="Montserrat ExtraBold"/>
              <a:cs typeface="Montserrat ExtraBold"/>
              <a:sym typeface="Montserrat ExtraBold"/>
            </a:endParaRPr>
          </a:p>
        </p:txBody>
      </p:sp>
      <p:sp>
        <p:nvSpPr>
          <p:cNvPr id="4070" name="Google Shape;4070;gebe1d2d615_1_3163"/>
          <p:cNvSpPr txBox="1"/>
          <p:nvPr/>
        </p:nvSpPr>
        <p:spPr>
          <a:xfrm>
            <a:off x="365875" y="1094100"/>
            <a:ext cx="60234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At time 0.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More likely and others less likely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Dictated by P.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Distribution of Xt after a sufficiently long time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Let π be a column vector of probabilities.</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π is the stationary distribution.</a:t>
            </a:r>
            <a:endParaRPr sz="1800">
              <a:solidFill>
                <a:schemeClr val="lt1"/>
              </a:solidFill>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πT=πTP.</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0">
                                            <p:txEl>
                                              <p:pRg end="0" st="0"/>
                                            </p:txEl>
                                          </p:spTgt>
                                        </p:tgtEl>
                                        <p:attrNameLst>
                                          <p:attrName>style.visibility</p:attrName>
                                        </p:attrNameLst>
                                      </p:cBhvr>
                                      <p:to>
                                        <p:strVal val="visible"/>
                                      </p:to>
                                    </p:set>
                                    <p:animEffect filter="fade" transition="in">
                                      <p:cBhvr>
                                        <p:cTn dur="1000"/>
                                        <p:tgtEl>
                                          <p:spTgt spid="40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0">
                                            <p:txEl>
                                              <p:pRg end="1" st="1"/>
                                            </p:txEl>
                                          </p:spTgt>
                                        </p:tgtEl>
                                        <p:attrNameLst>
                                          <p:attrName>style.visibility</p:attrName>
                                        </p:attrNameLst>
                                      </p:cBhvr>
                                      <p:to>
                                        <p:strVal val="visible"/>
                                      </p:to>
                                    </p:set>
                                    <p:animEffect filter="fade" transition="in">
                                      <p:cBhvr>
                                        <p:cTn dur="1000"/>
                                        <p:tgtEl>
                                          <p:spTgt spid="40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0">
                                            <p:txEl>
                                              <p:pRg end="2" st="2"/>
                                            </p:txEl>
                                          </p:spTgt>
                                        </p:tgtEl>
                                        <p:attrNameLst>
                                          <p:attrName>style.visibility</p:attrName>
                                        </p:attrNameLst>
                                      </p:cBhvr>
                                      <p:to>
                                        <p:strVal val="visible"/>
                                      </p:to>
                                    </p:set>
                                    <p:animEffect filter="fade" transition="in">
                                      <p:cBhvr>
                                        <p:cTn dur="1000"/>
                                        <p:tgtEl>
                                          <p:spTgt spid="40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0">
                                            <p:txEl>
                                              <p:pRg end="3" st="3"/>
                                            </p:txEl>
                                          </p:spTgt>
                                        </p:tgtEl>
                                        <p:attrNameLst>
                                          <p:attrName>style.visibility</p:attrName>
                                        </p:attrNameLst>
                                      </p:cBhvr>
                                      <p:to>
                                        <p:strVal val="visible"/>
                                      </p:to>
                                    </p:set>
                                    <p:animEffect filter="fade" transition="in">
                                      <p:cBhvr>
                                        <p:cTn dur="1000"/>
                                        <p:tgtEl>
                                          <p:spTgt spid="40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0">
                                            <p:txEl>
                                              <p:pRg end="4" st="4"/>
                                            </p:txEl>
                                          </p:spTgt>
                                        </p:tgtEl>
                                        <p:attrNameLst>
                                          <p:attrName>style.visibility</p:attrName>
                                        </p:attrNameLst>
                                      </p:cBhvr>
                                      <p:to>
                                        <p:strVal val="visible"/>
                                      </p:to>
                                    </p:set>
                                    <p:animEffect filter="fade" transition="in">
                                      <p:cBhvr>
                                        <p:cTn dur="1000"/>
                                        <p:tgtEl>
                                          <p:spTgt spid="40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0">
                                            <p:txEl>
                                              <p:pRg end="5" st="5"/>
                                            </p:txEl>
                                          </p:spTgt>
                                        </p:tgtEl>
                                        <p:attrNameLst>
                                          <p:attrName>style.visibility</p:attrName>
                                        </p:attrNameLst>
                                      </p:cBhvr>
                                      <p:to>
                                        <p:strVal val="visible"/>
                                      </p:to>
                                    </p:set>
                                    <p:animEffect filter="fade" transition="in">
                                      <p:cBhvr>
                                        <p:cTn dur="1000"/>
                                        <p:tgtEl>
                                          <p:spTgt spid="40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0">
                                            <p:txEl>
                                              <p:pRg end="6" st="6"/>
                                            </p:txEl>
                                          </p:spTgt>
                                        </p:tgtEl>
                                        <p:attrNameLst>
                                          <p:attrName>style.visibility</p:attrName>
                                        </p:attrNameLst>
                                      </p:cBhvr>
                                      <p:to>
                                        <p:strVal val="visible"/>
                                      </p:to>
                                    </p:set>
                                    <p:animEffect filter="fade" transition="in">
                                      <p:cBhvr>
                                        <p:cTn dur="1000"/>
                                        <p:tgtEl>
                                          <p:spTgt spid="407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4" name="Shape 4074"/>
        <p:cNvGrpSpPr/>
        <p:nvPr/>
      </p:nvGrpSpPr>
      <p:grpSpPr>
        <a:xfrm>
          <a:off x="0" y="0"/>
          <a:ext cx="0" cy="0"/>
          <a:chOff x="0" y="0"/>
          <a:chExt cx="0" cy="0"/>
        </a:xfrm>
      </p:grpSpPr>
      <p:sp>
        <p:nvSpPr>
          <p:cNvPr id="4075" name="Google Shape;4075;gebe1d2d615_1_3168"/>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0"/>
              </a:spcAft>
              <a:buNone/>
            </a:pPr>
            <a:r>
              <a:rPr lang="en-GB">
                <a:solidFill>
                  <a:schemeClr val="lt2"/>
                </a:solidFill>
                <a:latin typeface="Montserrat ExtraBold"/>
                <a:ea typeface="Montserrat ExtraBold"/>
                <a:cs typeface="Montserrat ExtraBold"/>
                <a:sym typeface="Montserrat ExtraBold"/>
              </a:rPr>
              <a:t>Find Stationary Distribution</a:t>
            </a:r>
            <a:endParaRPr>
              <a:solidFill>
                <a:schemeClr val="lt2"/>
              </a:solidFill>
              <a:latin typeface="Montserrat ExtraBold"/>
              <a:ea typeface="Montserrat ExtraBold"/>
              <a:cs typeface="Montserrat ExtraBold"/>
              <a:sym typeface="Montserrat ExtraBold"/>
            </a:endParaRPr>
          </a:p>
          <a:p>
            <a:pPr indent="0" lvl="0" marL="0" rtl="0" algn="l">
              <a:spcBef>
                <a:spcPts val="100"/>
              </a:spcBef>
              <a:spcAft>
                <a:spcPts val="0"/>
              </a:spcAft>
              <a:buNone/>
            </a:pPr>
            <a:r>
              <a:t/>
            </a:r>
            <a:endParaRPr>
              <a:solidFill>
                <a:schemeClr val="lt2"/>
              </a:solidFill>
              <a:latin typeface="Montserrat ExtraBold"/>
              <a:ea typeface="Montserrat ExtraBold"/>
              <a:cs typeface="Montserrat ExtraBold"/>
              <a:sym typeface="Montserrat ExtraBold"/>
            </a:endParaRPr>
          </a:p>
          <a:p>
            <a:pPr indent="0" lvl="0" marL="0" rtl="0" algn="l">
              <a:spcBef>
                <a:spcPts val="100"/>
              </a:spcBef>
              <a:spcAft>
                <a:spcPts val="100"/>
              </a:spcAft>
              <a:buNone/>
            </a:pPr>
            <a:r>
              <a:t/>
            </a:r>
            <a:endParaRPr>
              <a:solidFill>
                <a:schemeClr val="lt2"/>
              </a:solidFill>
              <a:latin typeface="Montserrat ExtraBold"/>
              <a:ea typeface="Montserrat ExtraBold"/>
              <a:cs typeface="Montserrat ExtraBold"/>
              <a:sym typeface="Montserrat ExtraBold"/>
            </a:endParaRPr>
          </a:p>
        </p:txBody>
      </p:sp>
      <p:sp>
        <p:nvSpPr>
          <p:cNvPr id="4076" name="Google Shape;4076;gebe1d2d615_1_3168"/>
          <p:cNvSpPr txBox="1"/>
          <p:nvPr/>
        </p:nvSpPr>
        <p:spPr>
          <a:xfrm>
            <a:off x="365875" y="1094100"/>
            <a:ext cx="60234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Eigenvalue 1 that are stationary distributions.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Stationary distributions of the Markov chain with transition matrix P.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Left eigenvector of transition matrix.</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i="1" lang="en-GB" sz="1800">
                <a:solidFill>
                  <a:schemeClr val="lt1"/>
                </a:solidFill>
                <a:latin typeface="Montserrat"/>
                <a:ea typeface="Montserrat"/>
                <a:cs typeface="Montserrat"/>
                <a:sym typeface="Montserrat"/>
              </a:rPr>
              <a:t>Note:</a:t>
            </a:r>
            <a:r>
              <a:rPr lang="en-GB" sz="1800">
                <a:solidFill>
                  <a:schemeClr val="lt1"/>
                </a:solidFill>
                <a:latin typeface="Montserrat Medium"/>
                <a:ea typeface="Montserrat Medium"/>
                <a:cs typeface="Montserrat Medium"/>
                <a:sym typeface="Montserrat Medium"/>
              </a:rPr>
              <a:t> All Markov chains have a stationary distribution.</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GB" sz="1800">
                <a:solidFill>
                  <a:schemeClr val="lt1"/>
                </a:solidFill>
                <a:latin typeface="Montserrat Medium"/>
                <a:ea typeface="Montserrat Medium"/>
                <a:cs typeface="Montserrat Medium"/>
                <a:sym typeface="Montserrat Medium"/>
              </a:rPr>
              <a:t>Stationary distribution is guaranteed to exist.</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6">
                                            <p:txEl>
                                              <p:pRg end="0" st="0"/>
                                            </p:txEl>
                                          </p:spTgt>
                                        </p:tgtEl>
                                        <p:attrNameLst>
                                          <p:attrName>style.visibility</p:attrName>
                                        </p:attrNameLst>
                                      </p:cBhvr>
                                      <p:to>
                                        <p:strVal val="visible"/>
                                      </p:to>
                                    </p:set>
                                    <p:animEffect filter="fade" transition="in">
                                      <p:cBhvr>
                                        <p:cTn dur="1000"/>
                                        <p:tgtEl>
                                          <p:spTgt spid="40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6">
                                            <p:txEl>
                                              <p:pRg end="1" st="1"/>
                                            </p:txEl>
                                          </p:spTgt>
                                        </p:tgtEl>
                                        <p:attrNameLst>
                                          <p:attrName>style.visibility</p:attrName>
                                        </p:attrNameLst>
                                      </p:cBhvr>
                                      <p:to>
                                        <p:strVal val="visible"/>
                                      </p:to>
                                    </p:set>
                                    <p:animEffect filter="fade" transition="in">
                                      <p:cBhvr>
                                        <p:cTn dur="1000"/>
                                        <p:tgtEl>
                                          <p:spTgt spid="40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6">
                                            <p:txEl>
                                              <p:pRg end="2" st="2"/>
                                            </p:txEl>
                                          </p:spTgt>
                                        </p:tgtEl>
                                        <p:attrNameLst>
                                          <p:attrName>style.visibility</p:attrName>
                                        </p:attrNameLst>
                                      </p:cBhvr>
                                      <p:to>
                                        <p:strVal val="visible"/>
                                      </p:to>
                                    </p:set>
                                    <p:animEffect filter="fade" transition="in">
                                      <p:cBhvr>
                                        <p:cTn dur="1000"/>
                                        <p:tgtEl>
                                          <p:spTgt spid="40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6">
                                            <p:txEl>
                                              <p:pRg end="3" st="3"/>
                                            </p:txEl>
                                          </p:spTgt>
                                        </p:tgtEl>
                                        <p:attrNameLst>
                                          <p:attrName>style.visibility</p:attrName>
                                        </p:attrNameLst>
                                      </p:cBhvr>
                                      <p:to>
                                        <p:strVal val="visible"/>
                                      </p:to>
                                    </p:set>
                                    <p:animEffect filter="fade" transition="in">
                                      <p:cBhvr>
                                        <p:cTn dur="1000"/>
                                        <p:tgtEl>
                                          <p:spTgt spid="40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6">
                                            <p:txEl>
                                              <p:pRg end="4" st="4"/>
                                            </p:txEl>
                                          </p:spTgt>
                                        </p:tgtEl>
                                        <p:attrNameLst>
                                          <p:attrName>style.visibility</p:attrName>
                                        </p:attrNameLst>
                                      </p:cBhvr>
                                      <p:to>
                                        <p:strVal val="visible"/>
                                      </p:to>
                                    </p:set>
                                    <p:animEffect filter="fade" transition="in">
                                      <p:cBhvr>
                                        <p:cTn dur="1000"/>
                                        <p:tgtEl>
                                          <p:spTgt spid="407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0" name="Shape 4080"/>
        <p:cNvGrpSpPr/>
        <p:nvPr/>
      </p:nvGrpSpPr>
      <p:grpSpPr>
        <a:xfrm>
          <a:off x="0" y="0"/>
          <a:ext cx="0" cy="0"/>
          <a:chOff x="0" y="0"/>
          <a:chExt cx="0" cy="0"/>
        </a:xfrm>
      </p:grpSpPr>
      <p:sp>
        <p:nvSpPr>
          <p:cNvPr id="4081" name="Google Shape;4081;gebe1d2d615_1_3173"/>
          <p:cNvSpPr txBox="1"/>
          <p:nvPr>
            <p:ph type="title"/>
          </p:nvPr>
        </p:nvSpPr>
        <p:spPr>
          <a:xfrm>
            <a:off x="365875" y="3747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
        <p:nvSpPr>
          <p:cNvPr id="4082" name="Google Shape;4082;gebe1d2d615_1_3173"/>
          <p:cNvSpPr txBox="1"/>
          <p:nvPr/>
        </p:nvSpPr>
        <p:spPr>
          <a:xfrm>
            <a:off x="365875" y="944475"/>
            <a:ext cx="6023400" cy="3370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Find a stationary distribution for the 2-state Markov chain with stationary transition probabilities given by the graph.</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18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Matrix transpose of P has eigenvector ({8/7}  1).</a:t>
            </a:r>
            <a:endParaRPr sz="1800">
              <a:solidFill>
                <a:schemeClr val="lt1"/>
              </a:solidFill>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Clr>
                <a:schemeClr val="lt1"/>
              </a:buClr>
              <a:buSzPts val="1800"/>
              <a:buFont typeface="Montserrat Medium"/>
              <a:buChar char="●"/>
            </a:pPr>
            <a:r>
              <a:rPr lang="en-GB" sz="1800">
                <a:solidFill>
                  <a:schemeClr val="lt1"/>
                </a:solidFill>
                <a:latin typeface="Montserrat Medium"/>
                <a:ea typeface="Montserrat Medium"/>
                <a:cs typeface="Montserrat Medium"/>
                <a:sym typeface="Montserrat Medium"/>
              </a:rPr>
              <a:t>Stationary distribution is ({8/15} {7/15}).</a:t>
            </a:r>
            <a:endParaRPr sz="1800">
              <a:solidFill>
                <a:schemeClr val="lt1"/>
              </a:solidFill>
              <a:latin typeface="Montserrat Medium"/>
              <a:ea typeface="Montserrat Medium"/>
              <a:cs typeface="Montserrat Medium"/>
              <a:sym typeface="Montserrat Medium"/>
            </a:endParaRPr>
          </a:p>
        </p:txBody>
      </p:sp>
      <p:pic>
        <p:nvPicPr>
          <p:cNvPr id="4083" name="Google Shape;4083;gebe1d2d615_1_3173"/>
          <p:cNvPicPr preferRelativeResize="0"/>
          <p:nvPr/>
        </p:nvPicPr>
        <p:blipFill>
          <a:blip r:embed="rId3">
            <a:alphaModFix/>
          </a:blip>
          <a:stretch>
            <a:fillRect/>
          </a:stretch>
        </p:blipFill>
        <p:spPr>
          <a:xfrm>
            <a:off x="694875" y="2327075"/>
            <a:ext cx="4709825" cy="907550"/>
          </a:xfrm>
          <a:prstGeom prst="rect">
            <a:avLst/>
          </a:prstGeom>
          <a:noFill/>
          <a:ln>
            <a:noFill/>
          </a:ln>
        </p:spPr>
      </p:pic>
      <p:sp>
        <p:nvSpPr>
          <p:cNvPr id="4084" name="Google Shape;4084;gebe1d2d615_1_3173"/>
          <p:cNvSpPr txBox="1"/>
          <p:nvPr/>
        </p:nvSpPr>
        <p:spPr>
          <a:xfrm>
            <a:off x="1617400" y="2580750"/>
            <a:ext cx="2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a:t>
            </a:r>
            <a:endParaRPr/>
          </a:p>
        </p:txBody>
      </p:sp>
      <p:sp>
        <p:nvSpPr>
          <p:cNvPr id="4085" name="Google Shape;4085;gebe1d2d615_1_3173"/>
          <p:cNvSpPr txBox="1"/>
          <p:nvPr/>
        </p:nvSpPr>
        <p:spPr>
          <a:xfrm>
            <a:off x="4180800" y="2571750"/>
            <a:ext cx="2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2">
                                            <p:txEl>
                                              <p:pRg end="0" st="0"/>
                                            </p:txEl>
                                          </p:spTgt>
                                        </p:tgtEl>
                                        <p:attrNameLst>
                                          <p:attrName>style.visibility</p:attrName>
                                        </p:attrNameLst>
                                      </p:cBhvr>
                                      <p:to>
                                        <p:strVal val="visible"/>
                                      </p:to>
                                    </p:set>
                                    <p:animEffect filter="fade" transition="in">
                                      <p:cBhvr>
                                        <p:cTn dur="1000"/>
                                        <p:tgtEl>
                                          <p:spTgt spid="40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2">
                                            <p:txEl>
                                              <p:pRg end="1" st="1"/>
                                            </p:txEl>
                                          </p:spTgt>
                                        </p:tgtEl>
                                        <p:attrNameLst>
                                          <p:attrName>style.visibility</p:attrName>
                                        </p:attrNameLst>
                                      </p:cBhvr>
                                      <p:to>
                                        <p:strVal val="visible"/>
                                      </p:to>
                                    </p:set>
                                    <p:animEffect filter="fade" transition="in">
                                      <p:cBhvr>
                                        <p:cTn dur="1000"/>
                                        <p:tgtEl>
                                          <p:spTgt spid="40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2">
                                            <p:txEl>
                                              <p:pRg end="2" st="2"/>
                                            </p:txEl>
                                          </p:spTgt>
                                        </p:tgtEl>
                                        <p:attrNameLst>
                                          <p:attrName>style.visibility</p:attrName>
                                        </p:attrNameLst>
                                      </p:cBhvr>
                                      <p:to>
                                        <p:strVal val="visible"/>
                                      </p:to>
                                    </p:set>
                                    <p:animEffect filter="fade" transition="in">
                                      <p:cBhvr>
                                        <p:cTn dur="1000"/>
                                        <p:tgtEl>
                                          <p:spTgt spid="40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2">
                                            <p:txEl>
                                              <p:pRg end="3" st="3"/>
                                            </p:txEl>
                                          </p:spTgt>
                                        </p:tgtEl>
                                        <p:attrNameLst>
                                          <p:attrName>style.visibility</p:attrName>
                                        </p:attrNameLst>
                                      </p:cBhvr>
                                      <p:to>
                                        <p:strVal val="visible"/>
                                      </p:to>
                                    </p:set>
                                    <p:animEffect filter="fade" transition="in">
                                      <p:cBhvr>
                                        <p:cTn dur="1000"/>
                                        <p:tgtEl>
                                          <p:spTgt spid="40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2">
                                            <p:txEl>
                                              <p:pRg end="4" st="4"/>
                                            </p:txEl>
                                          </p:spTgt>
                                        </p:tgtEl>
                                        <p:attrNameLst>
                                          <p:attrName>style.visibility</p:attrName>
                                        </p:attrNameLst>
                                      </p:cBhvr>
                                      <p:to>
                                        <p:strVal val="visible"/>
                                      </p:to>
                                    </p:set>
                                    <p:animEffect filter="fade" transition="in">
                                      <p:cBhvr>
                                        <p:cTn dur="1000"/>
                                        <p:tgtEl>
                                          <p:spTgt spid="40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2">
                                            <p:txEl>
                                              <p:pRg end="5" st="5"/>
                                            </p:txEl>
                                          </p:spTgt>
                                        </p:tgtEl>
                                        <p:attrNameLst>
                                          <p:attrName>style.visibility</p:attrName>
                                        </p:attrNameLst>
                                      </p:cBhvr>
                                      <p:to>
                                        <p:strVal val="visible"/>
                                      </p:to>
                                    </p:set>
                                    <p:animEffect filter="fade" transition="in">
                                      <p:cBhvr>
                                        <p:cTn dur="1000"/>
                                        <p:tgtEl>
                                          <p:spTgt spid="408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e672268506_0_16"/>
          <p:cNvSpPr txBox="1"/>
          <p:nvPr>
            <p:ph idx="1" type="body"/>
          </p:nvPr>
        </p:nvSpPr>
        <p:spPr>
          <a:xfrm>
            <a:off x="795700" y="1191300"/>
            <a:ext cx="5735700" cy="2760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800">
                <a:latin typeface="Montserrat"/>
                <a:ea typeface="Montserrat"/>
                <a:cs typeface="Montserrat"/>
                <a:sym typeface="Montserrat"/>
              </a:rPr>
              <a:t>Statistics:</a:t>
            </a:r>
            <a:r>
              <a:rPr lang="en-GB" sz="1800">
                <a:latin typeface="Montserrat Medium"/>
                <a:ea typeface="Montserrat Medium"/>
                <a:cs typeface="Montserrat Medium"/>
                <a:sym typeface="Montserrat Medium"/>
              </a:rPr>
              <a:t>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To collect, organize, and interpret numerical data.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To analyze and describe</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Sets of test scores.</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Election results, and</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Shoppers’ preferences for particular products.</a:t>
            </a:r>
            <a:endParaRPr sz="1800">
              <a:latin typeface="Montserrat Medium"/>
              <a:ea typeface="Montserrat Medium"/>
              <a:cs typeface="Montserrat Medium"/>
              <a:sym typeface="Montserrat Medium"/>
            </a:endParaRPr>
          </a:p>
        </p:txBody>
      </p:sp>
      <p:sp>
        <p:nvSpPr>
          <p:cNvPr id="343" name="Google Shape;343;ge672268506_0_16"/>
          <p:cNvSpPr txBox="1"/>
          <p:nvPr>
            <p:ph type="title"/>
          </p:nvPr>
        </p:nvSpPr>
        <p:spPr>
          <a:xfrm>
            <a:off x="655050" y="455075"/>
            <a:ext cx="5735700" cy="5496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Statistics and Probability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0" st="0"/>
                                            </p:txEl>
                                          </p:spTgt>
                                        </p:tgtEl>
                                        <p:attrNameLst>
                                          <p:attrName>style.visibility</p:attrName>
                                        </p:attrNameLst>
                                      </p:cBhvr>
                                      <p:to>
                                        <p:strVal val="visible"/>
                                      </p:to>
                                    </p:set>
                                    <p:animEffect filter="fade" transition="in">
                                      <p:cBhvr>
                                        <p:cTn dur="1000"/>
                                        <p:tgtEl>
                                          <p:spTgt spid="3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1" st="1"/>
                                            </p:txEl>
                                          </p:spTgt>
                                        </p:tgtEl>
                                        <p:attrNameLst>
                                          <p:attrName>style.visibility</p:attrName>
                                        </p:attrNameLst>
                                      </p:cBhvr>
                                      <p:to>
                                        <p:strVal val="visible"/>
                                      </p:to>
                                    </p:set>
                                    <p:animEffect filter="fade" transition="in">
                                      <p:cBhvr>
                                        <p:cTn dur="1000"/>
                                        <p:tgtEl>
                                          <p:spTgt spid="3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2" st="2"/>
                                            </p:txEl>
                                          </p:spTgt>
                                        </p:tgtEl>
                                        <p:attrNameLst>
                                          <p:attrName>style.visibility</p:attrName>
                                        </p:attrNameLst>
                                      </p:cBhvr>
                                      <p:to>
                                        <p:strVal val="visible"/>
                                      </p:to>
                                    </p:set>
                                    <p:animEffect filter="fade" transition="in">
                                      <p:cBhvr>
                                        <p:cTn dur="1000"/>
                                        <p:tgtEl>
                                          <p:spTgt spid="3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3" st="3"/>
                                            </p:txEl>
                                          </p:spTgt>
                                        </p:tgtEl>
                                        <p:attrNameLst>
                                          <p:attrName>style.visibility</p:attrName>
                                        </p:attrNameLst>
                                      </p:cBhvr>
                                      <p:to>
                                        <p:strVal val="visible"/>
                                      </p:to>
                                    </p:set>
                                    <p:animEffect filter="fade" transition="in">
                                      <p:cBhvr>
                                        <p:cTn dur="1000"/>
                                        <p:tgtEl>
                                          <p:spTgt spid="3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4" st="4"/>
                                            </p:txEl>
                                          </p:spTgt>
                                        </p:tgtEl>
                                        <p:attrNameLst>
                                          <p:attrName>style.visibility</p:attrName>
                                        </p:attrNameLst>
                                      </p:cBhvr>
                                      <p:to>
                                        <p:strVal val="visible"/>
                                      </p:to>
                                    </p:set>
                                    <p:animEffect filter="fade" transition="in">
                                      <p:cBhvr>
                                        <p:cTn dur="1000"/>
                                        <p:tgtEl>
                                          <p:spTgt spid="3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5" st="5"/>
                                            </p:txEl>
                                          </p:spTgt>
                                        </p:tgtEl>
                                        <p:attrNameLst>
                                          <p:attrName>style.visibility</p:attrName>
                                        </p:attrNameLst>
                                      </p:cBhvr>
                                      <p:to>
                                        <p:strVal val="visible"/>
                                      </p:to>
                                    </p:set>
                                    <p:animEffect filter="fade" transition="in">
                                      <p:cBhvr>
                                        <p:cTn dur="1000"/>
                                        <p:tgtEl>
                                          <p:spTgt spid="34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ge7f7b7426b_0_22"/>
          <p:cNvSpPr txBox="1"/>
          <p:nvPr>
            <p:ph idx="1" type="body"/>
          </p:nvPr>
        </p:nvSpPr>
        <p:spPr>
          <a:xfrm>
            <a:off x="723300" y="1393825"/>
            <a:ext cx="5203800" cy="2855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Infinite number of elements is called an infinite set.</a:t>
            </a:r>
            <a:endParaRPr sz="1800">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i="1" lang="en-GB" sz="1800">
                <a:latin typeface="Montserrat"/>
                <a:ea typeface="Montserrat"/>
                <a:cs typeface="Montserrat"/>
                <a:sym typeface="Montserrat"/>
              </a:rPr>
              <a:t>Example: </a:t>
            </a:r>
            <a:endParaRPr b="1" i="1"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 = {1, 2, 3, 4, 5,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This set ‘N’ of natural numbers is the infinite set as it has the infinite elements present in it.</a:t>
            </a:r>
            <a:endParaRPr sz="1800">
              <a:latin typeface="Montserrat Medium"/>
              <a:ea typeface="Montserrat Medium"/>
              <a:cs typeface="Montserrat Medium"/>
              <a:sym typeface="Montserrat Medium"/>
            </a:endParaRPr>
          </a:p>
        </p:txBody>
      </p:sp>
      <p:sp>
        <p:nvSpPr>
          <p:cNvPr id="664" name="Google Shape;664;ge7f7b7426b_0_22"/>
          <p:cNvSpPr txBox="1"/>
          <p:nvPr>
            <p:ph type="title"/>
          </p:nvPr>
        </p:nvSpPr>
        <p:spPr>
          <a:xfrm>
            <a:off x="499350" y="475175"/>
            <a:ext cx="5691900" cy="5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2"/>
                </a:solidFill>
                <a:latin typeface="Montserrat ExtraBold"/>
                <a:ea typeface="Montserrat ExtraBold"/>
                <a:cs typeface="Montserrat ExtraBold"/>
                <a:sym typeface="Montserrat ExtraBold"/>
              </a:rPr>
              <a:t>Infinite Set</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xEl>
                                              <p:pRg end="0" st="0"/>
                                            </p:txEl>
                                          </p:spTgt>
                                        </p:tgtEl>
                                        <p:attrNameLst>
                                          <p:attrName>style.visibility</p:attrName>
                                        </p:attrNameLst>
                                      </p:cBhvr>
                                      <p:to>
                                        <p:strVal val="visible"/>
                                      </p:to>
                                    </p:set>
                                    <p:animEffect filter="fade" transition="in">
                                      <p:cBhvr>
                                        <p:cTn dur="1000"/>
                                        <p:tgtEl>
                                          <p:spTgt spid="6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xEl>
                                              <p:pRg end="1" st="1"/>
                                            </p:txEl>
                                          </p:spTgt>
                                        </p:tgtEl>
                                        <p:attrNameLst>
                                          <p:attrName>style.visibility</p:attrName>
                                        </p:attrNameLst>
                                      </p:cBhvr>
                                      <p:to>
                                        <p:strVal val="visible"/>
                                      </p:to>
                                    </p:set>
                                    <p:animEffect filter="fade" transition="in">
                                      <p:cBhvr>
                                        <p:cTn dur="1000"/>
                                        <p:tgtEl>
                                          <p:spTgt spid="6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xEl>
                                              <p:pRg end="2" st="2"/>
                                            </p:txEl>
                                          </p:spTgt>
                                        </p:tgtEl>
                                        <p:attrNameLst>
                                          <p:attrName>style.visibility</p:attrName>
                                        </p:attrNameLst>
                                      </p:cBhvr>
                                      <p:to>
                                        <p:strVal val="visible"/>
                                      </p:to>
                                    </p:set>
                                    <p:animEffect filter="fade" transition="in">
                                      <p:cBhvr>
                                        <p:cTn dur="1000"/>
                                        <p:tgtEl>
                                          <p:spTgt spid="6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xEl>
                                              <p:pRg end="3" st="3"/>
                                            </p:txEl>
                                          </p:spTgt>
                                        </p:tgtEl>
                                        <p:attrNameLst>
                                          <p:attrName>style.visibility</p:attrName>
                                        </p:attrNameLst>
                                      </p:cBhvr>
                                      <p:to>
                                        <p:strVal val="visible"/>
                                      </p:to>
                                    </p:set>
                                    <p:animEffect filter="fade" transition="in">
                                      <p:cBhvr>
                                        <p:cTn dur="1000"/>
                                        <p:tgtEl>
                                          <p:spTgt spid="66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9" name="Shape 4089"/>
        <p:cNvGrpSpPr/>
        <p:nvPr/>
      </p:nvGrpSpPr>
      <p:grpSpPr>
        <a:xfrm>
          <a:off x="0" y="0"/>
          <a:ext cx="0" cy="0"/>
          <a:chOff x="0" y="0"/>
          <a:chExt cx="0" cy="0"/>
        </a:xfrm>
      </p:grpSpPr>
      <p:sp>
        <p:nvSpPr>
          <p:cNvPr id="4090" name="Google Shape;4090;geec81f0862_0_1497"/>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C01S09L04. Markov Chain Limit Theorem</a:t>
            </a:r>
            <a:endParaRPr b="0" sz="2400">
              <a:latin typeface="Montserrat ExtraBold"/>
              <a:ea typeface="Montserrat ExtraBold"/>
              <a:cs typeface="Montserrat ExtraBold"/>
              <a:sym typeface="Montserrat ExtraBold"/>
            </a:endParaRPr>
          </a:p>
        </p:txBody>
      </p:sp>
    </p:spTree>
  </p:cSld>
  <p:clrMapOvr>
    <a:masterClrMapping/>
  </p:clrMapOvr>
</p:sld>
</file>

<file path=ppt/slides/slide6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4" name="Shape 4094"/>
        <p:cNvGrpSpPr/>
        <p:nvPr/>
      </p:nvGrpSpPr>
      <p:grpSpPr>
        <a:xfrm>
          <a:off x="0" y="0"/>
          <a:ext cx="0" cy="0"/>
          <a:chOff x="0" y="0"/>
          <a:chExt cx="0" cy="0"/>
        </a:xfrm>
      </p:grpSpPr>
      <p:sp>
        <p:nvSpPr>
          <p:cNvPr id="4095" name="Google Shape;4095;geec81f0862_0_1501"/>
          <p:cNvSpPr txBox="1"/>
          <p:nvPr>
            <p:ph idx="1" type="body"/>
          </p:nvPr>
        </p:nvSpPr>
        <p:spPr>
          <a:xfrm>
            <a:off x="411875" y="1245700"/>
            <a:ext cx="53853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Describes the change from one system state to another system state.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Quantitative analysis is explored.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Not only widely used in scientific research.</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But also used in the economic field.</a:t>
            </a:r>
            <a:endParaRPr sz="1800">
              <a:latin typeface="Montserrat Medium"/>
              <a:ea typeface="Montserrat Medium"/>
              <a:cs typeface="Montserrat Medium"/>
              <a:sym typeface="Montserrat Medium"/>
            </a:endParaRPr>
          </a:p>
        </p:txBody>
      </p:sp>
      <p:sp>
        <p:nvSpPr>
          <p:cNvPr id="4096" name="Google Shape;4096;geec81f0862_0_150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Markov Chain Limit Theorem</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5">
                                            <p:txEl>
                                              <p:pRg end="0" st="0"/>
                                            </p:txEl>
                                          </p:spTgt>
                                        </p:tgtEl>
                                        <p:attrNameLst>
                                          <p:attrName>style.visibility</p:attrName>
                                        </p:attrNameLst>
                                      </p:cBhvr>
                                      <p:to>
                                        <p:strVal val="visible"/>
                                      </p:to>
                                    </p:set>
                                    <p:animEffect filter="fade" transition="in">
                                      <p:cBhvr>
                                        <p:cTn dur="1000"/>
                                        <p:tgtEl>
                                          <p:spTgt spid="40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5">
                                            <p:txEl>
                                              <p:pRg end="1" st="1"/>
                                            </p:txEl>
                                          </p:spTgt>
                                        </p:tgtEl>
                                        <p:attrNameLst>
                                          <p:attrName>style.visibility</p:attrName>
                                        </p:attrNameLst>
                                      </p:cBhvr>
                                      <p:to>
                                        <p:strVal val="visible"/>
                                      </p:to>
                                    </p:set>
                                    <p:animEffect filter="fade" transition="in">
                                      <p:cBhvr>
                                        <p:cTn dur="1000"/>
                                        <p:tgtEl>
                                          <p:spTgt spid="40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5">
                                            <p:txEl>
                                              <p:pRg end="2" st="2"/>
                                            </p:txEl>
                                          </p:spTgt>
                                        </p:tgtEl>
                                        <p:attrNameLst>
                                          <p:attrName>style.visibility</p:attrName>
                                        </p:attrNameLst>
                                      </p:cBhvr>
                                      <p:to>
                                        <p:strVal val="visible"/>
                                      </p:to>
                                    </p:set>
                                    <p:animEffect filter="fade" transition="in">
                                      <p:cBhvr>
                                        <p:cTn dur="1000"/>
                                        <p:tgtEl>
                                          <p:spTgt spid="40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5">
                                            <p:txEl>
                                              <p:pRg end="3" st="3"/>
                                            </p:txEl>
                                          </p:spTgt>
                                        </p:tgtEl>
                                        <p:attrNameLst>
                                          <p:attrName>style.visibility</p:attrName>
                                        </p:attrNameLst>
                                      </p:cBhvr>
                                      <p:to>
                                        <p:strVal val="visible"/>
                                      </p:to>
                                    </p:set>
                                    <p:animEffect filter="fade" transition="in">
                                      <p:cBhvr>
                                        <p:cTn dur="1000"/>
                                        <p:tgtEl>
                                          <p:spTgt spid="409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0" name="Shape 4100"/>
        <p:cNvGrpSpPr/>
        <p:nvPr/>
      </p:nvGrpSpPr>
      <p:grpSpPr>
        <a:xfrm>
          <a:off x="0" y="0"/>
          <a:ext cx="0" cy="0"/>
          <a:chOff x="0" y="0"/>
          <a:chExt cx="0" cy="0"/>
        </a:xfrm>
      </p:grpSpPr>
      <p:sp>
        <p:nvSpPr>
          <p:cNvPr id="4101" name="Google Shape;4101;geec81f0862_0_1506"/>
          <p:cNvSpPr txBox="1"/>
          <p:nvPr>
            <p:ph idx="1" type="body"/>
          </p:nvPr>
        </p:nvSpPr>
        <p:spPr>
          <a:xfrm>
            <a:off x="411875" y="1245700"/>
            <a:ext cx="5385300" cy="1829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Conclusion somewhat similar in form to that of the classic central limit theorem (CLT) of probability theory.</a:t>
            </a:r>
            <a:endParaRPr sz="1800">
              <a:latin typeface="Montserrat Medium"/>
              <a:ea typeface="Montserrat Medium"/>
              <a:cs typeface="Montserrat Medium"/>
              <a:sym typeface="Montserrat Medium"/>
            </a:endParaRPr>
          </a:p>
        </p:txBody>
      </p:sp>
      <p:sp>
        <p:nvSpPr>
          <p:cNvPr id="4102" name="Google Shape;4102;geec81f0862_0_1506"/>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Markov Chain Limit Theorem</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1">
                                            <p:txEl>
                                              <p:pRg end="0" st="0"/>
                                            </p:txEl>
                                          </p:spTgt>
                                        </p:tgtEl>
                                        <p:attrNameLst>
                                          <p:attrName>style.visibility</p:attrName>
                                        </p:attrNameLst>
                                      </p:cBhvr>
                                      <p:to>
                                        <p:strVal val="visible"/>
                                      </p:to>
                                    </p:set>
                                    <p:animEffect filter="fade" transition="in">
                                      <p:cBhvr>
                                        <p:cTn dur="1000"/>
                                        <p:tgtEl>
                                          <p:spTgt spid="410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6" name="Shape 4106"/>
        <p:cNvGrpSpPr/>
        <p:nvPr/>
      </p:nvGrpSpPr>
      <p:grpSpPr>
        <a:xfrm>
          <a:off x="0" y="0"/>
          <a:ext cx="0" cy="0"/>
          <a:chOff x="0" y="0"/>
          <a:chExt cx="0" cy="0"/>
        </a:xfrm>
      </p:grpSpPr>
      <p:sp>
        <p:nvSpPr>
          <p:cNvPr id="4107" name="Google Shape;4107;geec81f0862_0_1511"/>
          <p:cNvSpPr txBox="1"/>
          <p:nvPr>
            <p:ph idx="1" type="body"/>
          </p:nvPr>
        </p:nvSpPr>
        <p:spPr>
          <a:xfrm>
            <a:off x="501650" y="1128500"/>
            <a:ext cx="5884800" cy="1839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Has a stationary probability distribution.</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Assumed to be independent.</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Only the weaker assumption.</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g is some real-valued function.</a:t>
            </a:r>
            <a:endParaRPr sz="1800">
              <a:latin typeface="Montserrat Medium"/>
              <a:ea typeface="Montserrat Medium"/>
              <a:cs typeface="Montserrat Medium"/>
              <a:sym typeface="Montserrat Medium"/>
            </a:endParaRPr>
          </a:p>
        </p:txBody>
      </p:sp>
      <p:sp>
        <p:nvSpPr>
          <p:cNvPr id="4108" name="Google Shape;4108;geec81f0862_0_1511"/>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Statement</a:t>
            </a:r>
            <a:endParaRPr>
              <a:solidFill>
                <a:schemeClr val="lt2"/>
              </a:solidFill>
              <a:latin typeface="Montserrat ExtraBold"/>
              <a:ea typeface="Montserrat ExtraBold"/>
              <a:cs typeface="Montserrat ExtraBold"/>
              <a:sym typeface="Montserrat ExtraBold"/>
            </a:endParaRPr>
          </a:p>
        </p:txBody>
      </p:sp>
      <p:pic>
        <p:nvPicPr>
          <p:cNvPr id="4109" name="Google Shape;4109;geec81f0862_0_1511"/>
          <p:cNvPicPr preferRelativeResize="0"/>
          <p:nvPr/>
        </p:nvPicPr>
        <p:blipFill rotWithShape="1">
          <a:blip r:embed="rId3">
            <a:alphaModFix/>
          </a:blip>
          <a:srcRect b="0" l="0" r="2978" t="0"/>
          <a:stretch/>
        </p:blipFill>
        <p:spPr>
          <a:xfrm>
            <a:off x="1309700" y="3033450"/>
            <a:ext cx="3363410" cy="486575"/>
          </a:xfrm>
          <a:prstGeom prst="rect">
            <a:avLst/>
          </a:prstGeom>
          <a:noFill/>
          <a:ln>
            <a:noFill/>
          </a:ln>
        </p:spPr>
      </p:pic>
      <p:pic>
        <p:nvPicPr>
          <p:cNvPr id="4110" name="Google Shape;4110;geec81f0862_0_1511"/>
          <p:cNvPicPr preferRelativeResize="0"/>
          <p:nvPr/>
        </p:nvPicPr>
        <p:blipFill rotWithShape="1">
          <a:blip r:embed="rId4">
            <a:alphaModFix/>
          </a:blip>
          <a:srcRect b="0" l="0" r="2761" t="0"/>
          <a:stretch/>
        </p:blipFill>
        <p:spPr>
          <a:xfrm>
            <a:off x="1057700" y="3585375"/>
            <a:ext cx="4010800" cy="569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7">
                                            <p:txEl>
                                              <p:pRg end="0" st="0"/>
                                            </p:txEl>
                                          </p:spTgt>
                                        </p:tgtEl>
                                        <p:attrNameLst>
                                          <p:attrName>style.visibility</p:attrName>
                                        </p:attrNameLst>
                                      </p:cBhvr>
                                      <p:to>
                                        <p:strVal val="visible"/>
                                      </p:to>
                                    </p:set>
                                    <p:animEffect filter="fade" transition="in">
                                      <p:cBhvr>
                                        <p:cTn dur="1000"/>
                                        <p:tgtEl>
                                          <p:spTgt spid="41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7">
                                            <p:txEl>
                                              <p:pRg end="1" st="1"/>
                                            </p:txEl>
                                          </p:spTgt>
                                        </p:tgtEl>
                                        <p:attrNameLst>
                                          <p:attrName>style.visibility</p:attrName>
                                        </p:attrNameLst>
                                      </p:cBhvr>
                                      <p:to>
                                        <p:strVal val="visible"/>
                                      </p:to>
                                    </p:set>
                                    <p:animEffect filter="fade" transition="in">
                                      <p:cBhvr>
                                        <p:cTn dur="1000"/>
                                        <p:tgtEl>
                                          <p:spTgt spid="41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7">
                                            <p:txEl>
                                              <p:pRg end="2" st="2"/>
                                            </p:txEl>
                                          </p:spTgt>
                                        </p:tgtEl>
                                        <p:attrNameLst>
                                          <p:attrName>style.visibility</p:attrName>
                                        </p:attrNameLst>
                                      </p:cBhvr>
                                      <p:to>
                                        <p:strVal val="visible"/>
                                      </p:to>
                                    </p:set>
                                    <p:animEffect filter="fade" transition="in">
                                      <p:cBhvr>
                                        <p:cTn dur="1000"/>
                                        <p:tgtEl>
                                          <p:spTgt spid="41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7">
                                            <p:txEl>
                                              <p:pRg end="3" st="3"/>
                                            </p:txEl>
                                          </p:spTgt>
                                        </p:tgtEl>
                                        <p:attrNameLst>
                                          <p:attrName>style.visibility</p:attrName>
                                        </p:attrNameLst>
                                      </p:cBhvr>
                                      <p:to>
                                        <p:strVal val="visible"/>
                                      </p:to>
                                    </p:set>
                                    <p:animEffect filter="fade" transition="in">
                                      <p:cBhvr>
                                        <p:cTn dur="1000"/>
                                        <p:tgtEl>
                                          <p:spTgt spid="41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9"/>
                                        </p:tgtEl>
                                        <p:attrNameLst>
                                          <p:attrName>style.visibility</p:attrName>
                                        </p:attrNameLst>
                                      </p:cBhvr>
                                      <p:to>
                                        <p:strVal val="visible"/>
                                      </p:to>
                                    </p:set>
                                    <p:animEffect filter="fade" transition="in">
                                      <p:cBhvr>
                                        <p:cTn dur="1000"/>
                                        <p:tgtEl>
                                          <p:spTgt spid="4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0"/>
                                        </p:tgtEl>
                                        <p:attrNameLst>
                                          <p:attrName>style.visibility</p:attrName>
                                        </p:attrNameLst>
                                      </p:cBhvr>
                                      <p:to>
                                        <p:strVal val="visible"/>
                                      </p:to>
                                    </p:set>
                                    <p:animEffect filter="fade" transition="in">
                                      <p:cBhvr>
                                        <p:cTn dur="1000"/>
                                        <p:tgtEl>
                                          <p:spTgt spid="4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4" name="Shape 4114"/>
        <p:cNvGrpSpPr/>
        <p:nvPr/>
      </p:nvGrpSpPr>
      <p:grpSpPr>
        <a:xfrm>
          <a:off x="0" y="0"/>
          <a:ext cx="0" cy="0"/>
          <a:chOff x="0" y="0"/>
          <a:chExt cx="0" cy="0"/>
        </a:xfrm>
      </p:grpSpPr>
      <p:sp>
        <p:nvSpPr>
          <p:cNvPr id="4115" name="Google Shape;4115;ged8ab6c5fd_0_1"/>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C01S10L01. Regression Analysis</a:t>
            </a:r>
            <a:endParaRPr b="0" sz="2400">
              <a:latin typeface="Montserrat ExtraBold"/>
              <a:ea typeface="Montserrat ExtraBold"/>
              <a:cs typeface="Montserrat ExtraBold"/>
              <a:sym typeface="Montserrat ExtraBold"/>
            </a:endParaRPr>
          </a:p>
        </p:txBody>
      </p:sp>
    </p:spTree>
  </p:cSld>
  <p:clrMapOvr>
    <a:masterClrMapping/>
  </p:clrMapOvr>
</p:sld>
</file>

<file path=ppt/slides/slide6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9" name="Shape 4119"/>
        <p:cNvGrpSpPr/>
        <p:nvPr/>
      </p:nvGrpSpPr>
      <p:grpSpPr>
        <a:xfrm>
          <a:off x="0" y="0"/>
          <a:ext cx="0" cy="0"/>
          <a:chOff x="0" y="0"/>
          <a:chExt cx="0" cy="0"/>
        </a:xfrm>
      </p:grpSpPr>
      <p:sp>
        <p:nvSpPr>
          <p:cNvPr id="4120" name="Google Shape;4120;ged8ab6c5fd_0_5"/>
          <p:cNvSpPr txBox="1"/>
          <p:nvPr>
            <p:ph idx="1" type="body"/>
          </p:nvPr>
        </p:nvSpPr>
        <p:spPr>
          <a:xfrm>
            <a:off x="411875" y="1245700"/>
            <a:ext cx="66204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Analyze relationships between variables.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Find trends in data.</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There’s a connection between how much you eat and how much you weigh; regression analysis can help you quantify.</a:t>
            </a:r>
            <a:endParaRPr sz="1800">
              <a:latin typeface="Montserrat Medium"/>
              <a:ea typeface="Montserrat Medium"/>
              <a:cs typeface="Montserrat Medium"/>
              <a:sym typeface="Montserrat Medium"/>
            </a:endParaRPr>
          </a:p>
        </p:txBody>
      </p:sp>
      <p:sp>
        <p:nvSpPr>
          <p:cNvPr id="4121" name="Google Shape;4121;ged8ab6c5fd_0_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Regression Analysis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0">
                                            <p:txEl>
                                              <p:pRg end="0" st="0"/>
                                            </p:txEl>
                                          </p:spTgt>
                                        </p:tgtEl>
                                        <p:attrNameLst>
                                          <p:attrName>style.visibility</p:attrName>
                                        </p:attrNameLst>
                                      </p:cBhvr>
                                      <p:to>
                                        <p:strVal val="visible"/>
                                      </p:to>
                                    </p:set>
                                    <p:animEffect filter="fade" transition="in">
                                      <p:cBhvr>
                                        <p:cTn dur="1000"/>
                                        <p:tgtEl>
                                          <p:spTgt spid="41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0">
                                            <p:txEl>
                                              <p:pRg end="1" st="1"/>
                                            </p:txEl>
                                          </p:spTgt>
                                        </p:tgtEl>
                                        <p:attrNameLst>
                                          <p:attrName>style.visibility</p:attrName>
                                        </p:attrNameLst>
                                      </p:cBhvr>
                                      <p:to>
                                        <p:strVal val="visible"/>
                                      </p:to>
                                    </p:set>
                                    <p:animEffect filter="fade" transition="in">
                                      <p:cBhvr>
                                        <p:cTn dur="1000"/>
                                        <p:tgtEl>
                                          <p:spTgt spid="41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0">
                                            <p:txEl>
                                              <p:pRg end="2" st="2"/>
                                            </p:txEl>
                                          </p:spTgt>
                                        </p:tgtEl>
                                        <p:attrNameLst>
                                          <p:attrName>style.visibility</p:attrName>
                                        </p:attrNameLst>
                                      </p:cBhvr>
                                      <p:to>
                                        <p:strVal val="visible"/>
                                      </p:to>
                                    </p:set>
                                    <p:animEffect filter="fade" transition="in">
                                      <p:cBhvr>
                                        <p:cTn dur="1000"/>
                                        <p:tgtEl>
                                          <p:spTgt spid="41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0">
                                            <p:txEl>
                                              <p:pRg end="3" st="3"/>
                                            </p:txEl>
                                          </p:spTgt>
                                        </p:tgtEl>
                                        <p:attrNameLst>
                                          <p:attrName>style.visibility</p:attrName>
                                        </p:attrNameLst>
                                      </p:cBhvr>
                                      <p:to>
                                        <p:strVal val="visible"/>
                                      </p:to>
                                    </p:set>
                                    <p:animEffect filter="fade" transition="in">
                                      <p:cBhvr>
                                        <p:cTn dur="1000"/>
                                        <p:tgtEl>
                                          <p:spTgt spid="412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5" name="Shape 4125"/>
        <p:cNvGrpSpPr/>
        <p:nvPr/>
      </p:nvGrpSpPr>
      <p:grpSpPr>
        <a:xfrm>
          <a:off x="0" y="0"/>
          <a:ext cx="0" cy="0"/>
          <a:chOff x="0" y="0"/>
          <a:chExt cx="0" cy="0"/>
        </a:xfrm>
      </p:grpSpPr>
      <p:sp>
        <p:nvSpPr>
          <p:cNvPr id="4126" name="Google Shape;4126;ged8ab6c5fd_0_10"/>
          <p:cNvSpPr txBox="1"/>
          <p:nvPr>
            <p:ph idx="1" type="body"/>
          </p:nvPr>
        </p:nvSpPr>
        <p:spPr>
          <a:xfrm>
            <a:off x="512350" y="1235650"/>
            <a:ext cx="58368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An equation for a graph.</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Make predictions about your data.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Way of mathematically sorting out.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Allows us to confidently determine which </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Factors matter most, </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Factors can be ignored</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How these factors influence each other.</a:t>
            </a:r>
            <a:endParaRPr sz="1800">
              <a:latin typeface="Montserrat Medium"/>
              <a:ea typeface="Montserrat Medium"/>
              <a:cs typeface="Montserrat Medium"/>
              <a:sym typeface="Montserrat Medium"/>
            </a:endParaRPr>
          </a:p>
        </p:txBody>
      </p:sp>
      <p:sp>
        <p:nvSpPr>
          <p:cNvPr id="4127" name="Google Shape;4127;ged8ab6c5fd_0_1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Regression Analysis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6">
                                            <p:txEl>
                                              <p:pRg end="0" st="0"/>
                                            </p:txEl>
                                          </p:spTgt>
                                        </p:tgtEl>
                                        <p:attrNameLst>
                                          <p:attrName>style.visibility</p:attrName>
                                        </p:attrNameLst>
                                      </p:cBhvr>
                                      <p:to>
                                        <p:strVal val="visible"/>
                                      </p:to>
                                    </p:set>
                                    <p:animEffect filter="fade" transition="in">
                                      <p:cBhvr>
                                        <p:cTn dur="1000"/>
                                        <p:tgtEl>
                                          <p:spTgt spid="41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6">
                                            <p:txEl>
                                              <p:pRg end="1" st="1"/>
                                            </p:txEl>
                                          </p:spTgt>
                                        </p:tgtEl>
                                        <p:attrNameLst>
                                          <p:attrName>style.visibility</p:attrName>
                                        </p:attrNameLst>
                                      </p:cBhvr>
                                      <p:to>
                                        <p:strVal val="visible"/>
                                      </p:to>
                                    </p:set>
                                    <p:animEffect filter="fade" transition="in">
                                      <p:cBhvr>
                                        <p:cTn dur="1000"/>
                                        <p:tgtEl>
                                          <p:spTgt spid="41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6">
                                            <p:txEl>
                                              <p:pRg end="2" st="2"/>
                                            </p:txEl>
                                          </p:spTgt>
                                        </p:tgtEl>
                                        <p:attrNameLst>
                                          <p:attrName>style.visibility</p:attrName>
                                        </p:attrNameLst>
                                      </p:cBhvr>
                                      <p:to>
                                        <p:strVal val="visible"/>
                                      </p:to>
                                    </p:set>
                                    <p:animEffect filter="fade" transition="in">
                                      <p:cBhvr>
                                        <p:cTn dur="1000"/>
                                        <p:tgtEl>
                                          <p:spTgt spid="41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6">
                                            <p:txEl>
                                              <p:pRg end="3" st="3"/>
                                            </p:txEl>
                                          </p:spTgt>
                                        </p:tgtEl>
                                        <p:attrNameLst>
                                          <p:attrName>style.visibility</p:attrName>
                                        </p:attrNameLst>
                                      </p:cBhvr>
                                      <p:to>
                                        <p:strVal val="visible"/>
                                      </p:to>
                                    </p:set>
                                    <p:animEffect filter="fade" transition="in">
                                      <p:cBhvr>
                                        <p:cTn dur="1000"/>
                                        <p:tgtEl>
                                          <p:spTgt spid="41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6">
                                            <p:txEl>
                                              <p:pRg end="4" st="4"/>
                                            </p:txEl>
                                          </p:spTgt>
                                        </p:tgtEl>
                                        <p:attrNameLst>
                                          <p:attrName>style.visibility</p:attrName>
                                        </p:attrNameLst>
                                      </p:cBhvr>
                                      <p:to>
                                        <p:strVal val="visible"/>
                                      </p:to>
                                    </p:set>
                                    <p:animEffect filter="fade" transition="in">
                                      <p:cBhvr>
                                        <p:cTn dur="1000"/>
                                        <p:tgtEl>
                                          <p:spTgt spid="41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6">
                                            <p:txEl>
                                              <p:pRg end="5" st="5"/>
                                            </p:txEl>
                                          </p:spTgt>
                                        </p:tgtEl>
                                        <p:attrNameLst>
                                          <p:attrName>style.visibility</p:attrName>
                                        </p:attrNameLst>
                                      </p:cBhvr>
                                      <p:to>
                                        <p:strVal val="visible"/>
                                      </p:to>
                                    </p:set>
                                    <p:animEffect filter="fade" transition="in">
                                      <p:cBhvr>
                                        <p:cTn dur="1000"/>
                                        <p:tgtEl>
                                          <p:spTgt spid="412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6">
                                            <p:txEl>
                                              <p:pRg end="6" st="6"/>
                                            </p:txEl>
                                          </p:spTgt>
                                        </p:tgtEl>
                                        <p:attrNameLst>
                                          <p:attrName>style.visibility</p:attrName>
                                        </p:attrNameLst>
                                      </p:cBhvr>
                                      <p:to>
                                        <p:strVal val="visible"/>
                                      </p:to>
                                    </p:set>
                                    <p:animEffect filter="fade" transition="in">
                                      <p:cBhvr>
                                        <p:cTn dur="1000"/>
                                        <p:tgtEl>
                                          <p:spTgt spid="412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1" name="Shape 4131"/>
        <p:cNvGrpSpPr/>
        <p:nvPr/>
      </p:nvGrpSpPr>
      <p:grpSpPr>
        <a:xfrm>
          <a:off x="0" y="0"/>
          <a:ext cx="0" cy="0"/>
          <a:chOff x="0" y="0"/>
          <a:chExt cx="0" cy="0"/>
        </a:xfrm>
      </p:grpSpPr>
      <p:sp>
        <p:nvSpPr>
          <p:cNvPr id="4132" name="Google Shape;4132;ged8ab6c5fd_0_15"/>
          <p:cNvSpPr txBox="1"/>
          <p:nvPr>
            <p:ph idx="1" type="body"/>
          </p:nvPr>
        </p:nvSpPr>
        <p:spPr>
          <a:xfrm>
            <a:off x="572600" y="1145225"/>
            <a:ext cx="6168300" cy="3033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a:ea typeface="Montserrat"/>
                <a:cs typeface="Montserrat"/>
                <a:sym typeface="Montserrat"/>
              </a:rPr>
              <a:t>Which factors matter most? </a:t>
            </a:r>
            <a:endParaRPr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a:ea typeface="Montserrat"/>
                <a:cs typeface="Montserrat"/>
                <a:sym typeface="Montserrat"/>
              </a:rPr>
              <a:t>Which can we ignore? </a:t>
            </a:r>
            <a:endParaRPr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a:ea typeface="Montserrat"/>
                <a:cs typeface="Montserrat"/>
                <a:sym typeface="Montserrat"/>
              </a:rPr>
              <a:t>How do those factors interact with each other? And, perhaps most importantly,.</a:t>
            </a:r>
            <a:endParaRPr sz="1800">
              <a:latin typeface="Montserrat"/>
              <a:ea typeface="Montserrat"/>
              <a:cs typeface="Montserrat"/>
              <a:sym typeface="Montserrat"/>
            </a:endParaRPr>
          </a:p>
          <a:p>
            <a:pPr indent="-342900" lvl="0" marL="457200" rtl="0" algn="l">
              <a:lnSpc>
                <a:spcPct val="150000"/>
              </a:lnSpc>
              <a:spcBef>
                <a:spcPts val="100"/>
              </a:spcBef>
              <a:spcAft>
                <a:spcPts val="100"/>
              </a:spcAft>
              <a:buSzPts val="1800"/>
              <a:buFont typeface="Montserrat Medium"/>
              <a:buChar char="●"/>
            </a:pPr>
            <a:r>
              <a:rPr lang="en-GB" sz="1800">
                <a:latin typeface="Montserrat"/>
                <a:ea typeface="Montserrat"/>
                <a:cs typeface="Montserrat"/>
                <a:sym typeface="Montserrat"/>
              </a:rPr>
              <a:t>How certain are we about all of these factors?</a:t>
            </a:r>
            <a:endParaRPr sz="1800">
              <a:latin typeface="Montserrat"/>
              <a:ea typeface="Montserrat"/>
              <a:cs typeface="Montserrat"/>
              <a:sym typeface="Montserrat"/>
            </a:endParaRPr>
          </a:p>
        </p:txBody>
      </p:sp>
      <p:sp>
        <p:nvSpPr>
          <p:cNvPr id="4133" name="Google Shape;4133;ged8ab6c5fd_0_1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Regression Analysis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2">
                                            <p:txEl>
                                              <p:pRg end="0" st="0"/>
                                            </p:txEl>
                                          </p:spTgt>
                                        </p:tgtEl>
                                        <p:attrNameLst>
                                          <p:attrName>style.visibility</p:attrName>
                                        </p:attrNameLst>
                                      </p:cBhvr>
                                      <p:to>
                                        <p:strVal val="visible"/>
                                      </p:to>
                                    </p:set>
                                    <p:animEffect filter="fade" transition="in">
                                      <p:cBhvr>
                                        <p:cTn dur="1000"/>
                                        <p:tgtEl>
                                          <p:spTgt spid="41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2">
                                            <p:txEl>
                                              <p:pRg end="1" st="1"/>
                                            </p:txEl>
                                          </p:spTgt>
                                        </p:tgtEl>
                                        <p:attrNameLst>
                                          <p:attrName>style.visibility</p:attrName>
                                        </p:attrNameLst>
                                      </p:cBhvr>
                                      <p:to>
                                        <p:strVal val="visible"/>
                                      </p:to>
                                    </p:set>
                                    <p:animEffect filter="fade" transition="in">
                                      <p:cBhvr>
                                        <p:cTn dur="1000"/>
                                        <p:tgtEl>
                                          <p:spTgt spid="41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2">
                                            <p:txEl>
                                              <p:pRg end="2" st="2"/>
                                            </p:txEl>
                                          </p:spTgt>
                                        </p:tgtEl>
                                        <p:attrNameLst>
                                          <p:attrName>style.visibility</p:attrName>
                                        </p:attrNameLst>
                                      </p:cBhvr>
                                      <p:to>
                                        <p:strVal val="visible"/>
                                      </p:to>
                                    </p:set>
                                    <p:animEffect filter="fade" transition="in">
                                      <p:cBhvr>
                                        <p:cTn dur="1000"/>
                                        <p:tgtEl>
                                          <p:spTgt spid="41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2">
                                            <p:txEl>
                                              <p:pRg end="3" st="3"/>
                                            </p:txEl>
                                          </p:spTgt>
                                        </p:tgtEl>
                                        <p:attrNameLst>
                                          <p:attrName>style.visibility</p:attrName>
                                        </p:attrNameLst>
                                      </p:cBhvr>
                                      <p:to>
                                        <p:strVal val="visible"/>
                                      </p:to>
                                    </p:set>
                                    <p:animEffect filter="fade" transition="in">
                                      <p:cBhvr>
                                        <p:cTn dur="1000"/>
                                        <p:tgtEl>
                                          <p:spTgt spid="413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7" name="Shape 4137"/>
        <p:cNvGrpSpPr/>
        <p:nvPr/>
      </p:nvGrpSpPr>
      <p:grpSpPr>
        <a:xfrm>
          <a:off x="0" y="0"/>
          <a:ext cx="0" cy="0"/>
          <a:chOff x="0" y="0"/>
          <a:chExt cx="0" cy="0"/>
        </a:xfrm>
      </p:grpSpPr>
      <p:sp>
        <p:nvSpPr>
          <p:cNvPr id="4138" name="Google Shape;4138;ged8ab6c5fd_0_20"/>
          <p:cNvSpPr txBox="1"/>
          <p:nvPr>
            <p:ph idx="1" type="body"/>
          </p:nvPr>
        </p:nvSpPr>
        <p:spPr>
          <a:xfrm>
            <a:off x="723300" y="1446600"/>
            <a:ext cx="5013000" cy="1898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a:buChar char="●"/>
            </a:pPr>
            <a:r>
              <a:rPr lang="en-GB" sz="1800">
                <a:latin typeface="Montserrat Medium"/>
                <a:ea typeface="Montserrat Medium"/>
                <a:cs typeface="Montserrat Medium"/>
                <a:sym typeface="Montserrat Medium"/>
              </a:rPr>
              <a:t>Linear Regression.</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a:buChar char="●"/>
            </a:pPr>
            <a:r>
              <a:rPr lang="en-GB" sz="1800">
                <a:latin typeface="Montserrat Medium"/>
                <a:ea typeface="Montserrat Medium"/>
                <a:cs typeface="Montserrat Medium"/>
                <a:sym typeface="Montserrat Medium"/>
              </a:rPr>
              <a:t>Logistic regression.</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a:buChar char="●"/>
            </a:pPr>
            <a:r>
              <a:rPr lang="en-GB" sz="1800">
                <a:latin typeface="Montserrat Medium"/>
                <a:ea typeface="Montserrat Medium"/>
                <a:cs typeface="Montserrat Medium"/>
                <a:sym typeface="Montserrat Medium"/>
              </a:rPr>
              <a:t>Cox regression. </a:t>
            </a:r>
            <a:endParaRPr sz="1800">
              <a:latin typeface="Montserrat Medium"/>
              <a:ea typeface="Montserrat Medium"/>
              <a:cs typeface="Montserrat Medium"/>
              <a:sym typeface="Montserrat Medium"/>
            </a:endParaRPr>
          </a:p>
        </p:txBody>
      </p:sp>
      <p:sp>
        <p:nvSpPr>
          <p:cNvPr id="4139" name="Google Shape;4139;ged8ab6c5fd_0_2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Types of Regression Analysis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8">
                                            <p:txEl>
                                              <p:pRg end="0" st="0"/>
                                            </p:txEl>
                                          </p:spTgt>
                                        </p:tgtEl>
                                        <p:attrNameLst>
                                          <p:attrName>style.visibility</p:attrName>
                                        </p:attrNameLst>
                                      </p:cBhvr>
                                      <p:to>
                                        <p:strVal val="visible"/>
                                      </p:to>
                                    </p:set>
                                    <p:animEffect filter="fade" transition="in">
                                      <p:cBhvr>
                                        <p:cTn dur="1000"/>
                                        <p:tgtEl>
                                          <p:spTgt spid="41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8">
                                            <p:txEl>
                                              <p:pRg end="1" st="1"/>
                                            </p:txEl>
                                          </p:spTgt>
                                        </p:tgtEl>
                                        <p:attrNameLst>
                                          <p:attrName>style.visibility</p:attrName>
                                        </p:attrNameLst>
                                      </p:cBhvr>
                                      <p:to>
                                        <p:strVal val="visible"/>
                                      </p:to>
                                    </p:set>
                                    <p:animEffect filter="fade" transition="in">
                                      <p:cBhvr>
                                        <p:cTn dur="1000"/>
                                        <p:tgtEl>
                                          <p:spTgt spid="41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8">
                                            <p:txEl>
                                              <p:pRg end="2" st="2"/>
                                            </p:txEl>
                                          </p:spTgt>
                                        </p:tgtEl>
                                        <p:attrNameLst>
                                          <p:attrName>style.visibility</p:attrName>
                                        </p:attrNameLst>
                                      </p:cBhvr>
                                      <p:to>
                                        <p:strVal val="visible"/>
                                      </p:to>
                                    </p:set>
                                    <p:animEffect filter="fade" transition="in">
                                      <p:cBhvr>
                                        <p:cTn dur="1000"/>
                                        <p:tgtEl>
                                          <p:spTgt spid="413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3" name="Shape 4143"/>
        <p:cNvGrpSpPr/>
        <p:nvPr/>
      </p:nvGrpSpPr>
      <p:grpSpPr>
        <a:xfrm>
          <a:off x="0" y="0"/>
          <a:ext cx="0" cy="0"/>
          <a:chOff x="0" y="0"/>
          <a:chExt cx="0" cy="0"/>
        </a:xfrm>
      </p:grpSpPr>
      <p:sp>
        <p:nvSpPr>
          <p:cNvPr id="4144" name="Google Shape;4144;ged8ab6c5fd_0_25"/>
          <p:cNvSpPr txBox="1"/>
          <p:nvPr>
            <p:ph idx="1" type="body"/>
          </p:nvPr>
        </p:nvSpPr>
        <p:spPr>
          <a:xfrm>
            <a:off x="562550" y="1200475"/>
            <a:ext cx="5776500" cy="274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GB" sz="1800">
                <a:latin typeface="Montserrat"/>
                <a:ea typeface="Montserrat"/>
                <a:cs typeface="Montserrat"/>
                <a:sym typeface="Montserrat"/>
              </a:rPr>
              <a:t>Logistic regression:</a:t>
            </a:r>
            <a:r>
              <a:rPr lang="en-GB" sz="1800">
                <a:latin typeface="Montserrat"/>
                <a:ea typeface="Montserrat"/>
                <a:cs typeface="Montserrat"/>
                <a:sym typeface="Montserrat"/>
              </a:rPr>
              <a:t> </a:t>
            </a:r>
            <a:endParaRPr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Used to handle the classification problem. </a:t>
            </a:r>
            <a:endParaRPr sz="1800">
              <a:latin typeface="Montserrat"/>
              <a:ea typeface="Montserrat"/>
              <a:cs typeface="Montserrat"/>
              <a:sym typeface="Montserrat"/>
            </a:endParaRPr>
          </a:p>
          <a:p>
            <a:pPr indent="0" lvl="0" marL="0" rtl="0" algn="l">
              <a:lnSpc>
                <a:spcPct val="150000"/>
              </a:lnSpc>
              <a:spcBef>
                <a:spcPts val="0"/>
              </a:spcBef>
              <a:spcAft>
                <a:spcPts val="0"/>
              </a:spcAft>
              <a:buNone/>
            </a:pPr>
            <a:r>
              <a:rPr b="1" i="1" lang="en-GB" sz="1800">
                <a:latin typeface="Montserrat"/>
                <a:ea typeface="Montserrat"/>
                <a:cs typeface="Montserrat"/>
                <a:sym typeface="Montserrat"/>
              </a:rPr>
              <a:t>Cox regression:</a:t>
            </a:r>
            <a:endParaRPr b="1" i="1"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Special type of regression analysis that is applied to survival or "time to event "data.</a:t>
            </a:r>
            <a:endParaRPr sz="1800">
              <a:latin typeface="Montserrat"/>
              <a:ea typeface="Montserrat"/>
              <a:cs typeface="Montserrat"/>
              <a:sym typeface="Montserrat"/>
            </a:endParaRPr>
          </a:p>
        </p:txBody>
      </p:sp>
      <p:sp>
        <p:nvSpPr>
          <p:cNvPr id="4145" name="Google Shape;4145;ged8ab6c5fd_0_2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Types of Regression Analysis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4">
                                            <p:txEl>
                                              <p:pRg end="0" st="0"/>
                                            </p:txEl>
                                          </p:spTgt>
                                        </p:tgtEl>
                                        <p:attrNameLst>
                                          <p:attrName>style.visibility</p:attrName>
                                        </p:attrNameLst>
                                      </p:cBhvr>
                                      <p:to>
                                        <p:strVal val="visible"/>
                                      </p:to>
                                    </p:set>
                                    <p:animEffect filter="fade" transition="in">
                                      <p:cBhvr>
                                        <p:cTn dur="1000"/>
                                        <p:tgtEl>
                                          <p:spTgt spid="41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4">
                                            <p:txEl>
                                              <p:pRg end="1" st="1"/>
                                            </p:txEl>
                                          </p:spTgt>
                                        </p:tgtEl>
                                        <p:attrNameLst>
                                          <p:attrName>style.visibility</p:attrName>
                                        </p:attrNameLst>
                                      </p:cBhvr>
                                      <p:to>
                                        <p:strVal val="visible"/>
                                      </p:to>
                                    </p:set>
                                    <p:animEffect filter="fade" transition="in">
                                      <p:cBhvr>
                                        <p:cTn dur="1000"/>
                                        <p:tgtEl>
                                          <p:spTgt spid="41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4">
                                            <p:txEl>
                                              <p:pRg end="2" st="2"/>
                                            </p:txEl>
                                          </p:spTgt>
                                        </p:tgtEl>
                                        <p:attrNameLst>
                                          <p:attrName>style.visibility</p:attrName>
                                        </p:attrNameLst>
                                      </p:cBhvr>
                                      <p:to>
                                        <p:strVal val="visible"/>
                                      </p:to>
                                    </p:set>
                                    <p:animEffect filter="fade" transition="in">
                                      <p:cBhvr>
                                        <p:cTn dur="1000"/>
                                        <p:tgtEl>
                                          <p:spTgt spid="41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4">
                                            <p:txEl>
                                              <p:pRg end="3" st="3"/>
                                            </p:txEl>
                                          </p:spTgt>
                                        </p:tgtEl>
                                        <p:attrNameLst>
                                          <p:attrName>style.visibility</p:attrName>
                                        </p:attrNameLst>
                                      </p:cBhvr>
                                      <p:to>
                                        <p:strVal val="visible"/>
                                      </p:to>
                                    </p:set>
                                    <p:animEffect filter="fade" transition="in">
                                      <p:cBhvr>
                                        <p:cTn dur="1000"/>
                                        <p:tgtEl>
                                          <p:spTgt spid="414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e7f7b7426b_0_57"/>
          <p:cNvSpPr txBox="1"/>
          <p:nvPr>
            <p:ph idx="1" type="body"/>
          </p:nvPr>
        </p:nvSpPr>
        <p:spPr>
          <a:xfrm>
            <a:off x="723300" y="1393825"/>
            <a:ext cx="5203800" cy="2855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 set X is a subset of set Y if every element of X is an element of set Y.</a:t>
            </a:r>
            <a:endParaRPr sz="1800">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i="1" lang="en-GB" sz="1800">
                <a:latin typeface="Montserrat"/>
                <a:ea typeface="Montserrat"/>
                <a:cs typeface="Montserrat"/>
                <a:sym typeface="Montserrat"/>
              </a:rPr>
              <a:t>Example: </a:t>
            </a:r>
            <a:endParaRPr b="1" i="1"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t>
            </a:r>
            <a:r>
              <a:rPr lang="en-GB" sz="1800">
                <a:latin typeface="Montserrat Medium"/>
                <a:ea typeface="Montserrat Medium"/>
                <a:cs typeface="Montserrat Medium"/>
                <a:sym typeface="Montserrat Medium"/>
              </a:rPr>
              <a:t>onsider X = { 1, 2 } and Y = { 1, 2, 3, 4, 5, 6 }.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Hence, we can write X ⊆ Y.</a:t>
            </a:r>
            <a:endParaRPr sz="1800">
              <a:latin typeface="Montserrat Medium"/>
              <a:ea typeface="Montserrat Medium"/>
              <a:cs typeface="Montserrat Medium"/>
              <a:sym typeface="Montserrat Medium"/>
            </a:endParaRPr>
          </a:p>
        </p:txBody>
      </p:sp>
      <p:sp>
        <p:nvSpPr>
          <p:cNvPr id="670" name="Google Shape;670;ge7f7b7426b_0_57"/>
          <p:cNvSpPr txBox="1"/>
          <p:nvPr>
            <p:ph type="title"/>
          </p:nvPr>
        </p:nvSpPr>
        <p:spPr>
          <a:xfrm>
            <a:off x="499350" y="475175"/>
            <a:ext cx="5691900" cy="5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2"/>
                </a:solidFill>
                <a:latin typeface="Montserrat ExtraBold"/>
                <a:ea typeface="Montserrat ExtraBold"/>
                <a:cs typeface="Montserrat ExtraBold"/>
                <a:sym typeface="Montserrat ExtraBold"/>
              </a:rPr>
              <a:t>Subset</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xEl>
                                              <p:pRg end="0" st="0"/>
                                            </p:txEl>
                                          </p:spTgt>
                                        </p:tgtEl>
                                        <p:attrNameLst>
                                          <p:attrName>style.visibility</p:attrName>
                                        </p:attrNameLst>
                                      </p:cBhvr>
                                      <p:to>
                                        <p:strVal val="visible"/>
                                      </p:to>
                                    </p:set>
                                    <p:animEffect filter="fade" transition="in">
                                      <p:cBhvr>
                                        <p:cTn dur="1000"/>
                                        <p:tgtEl>
                                          <p:spTgt spid="6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xEl>
                                              <p:pRg end="1" st="1"/>
                                            </p:txEl>
                                          </p:spTgt>
                                        </p:tgtEl>
                                        <p:attrNameLst>
                                          <p:attrName>style.visibility</p:attrName>
                                        </p:attrNameLst>
                                      </p:cBhvr>
                                      <p:to>
                                        <p:strVal val="visible"/>
                                      </p:to>
                                    </p:set>
                                    <p:animEffect filter="fade" transition="in">
                                      <p:cBhvr>
                                        <p:cTn dur="1000"/>
                                        <p:tgtEl>
                                          <p:spTgt spid="6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xEl>
                                              <p:pRg end="2" st="2"/>
                                            </p:txEl>
                                          </p:spTgt>
                                        </p:tgtEl>
                                        <p:attrNameLst>
                                          <p:attrName>style.visibility</p:attrName>
                                        </p:attrNameLst>
                                      </p:cBhvr>
                                      <p:to>
                                        <p:strVal val="visible"/>
                                      </p:to>
                                    </p:set>
                                    <p:animEffect filter="fade" transition="in">
                                      <p:cBhvr>
                                        <p:cTn dur="1000"/>
                                        <p:tgtEl>
                                          <p:spTgt spid="6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xEl>
                                              <p:pRg end="3" st="3"/>
                                            </p:txEl>
                                          </p:spTgt>
                                        </p:tgtEl>
                                        <p:attrNameLst>
                                          <p:attrName>style.visibility</p:attrName>
                                        </p:attrNameLst>
                                      </p:cBhvr>
                                      <p:to>
                                        <p:strVal val="visible"/>
                                      </p:to>
                                    </p:set>
                                    <p:animEffect filter="fade" transition="in">
                                      <p:cBhvr>
                                        <p:cTn dur="1000"/>
                                        <p:tgtEl>
                                          <p:spTgt spid="66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9" name="Shape 4149"/>
        <p:cNvGrpSpPr/>
        <p:nvPr/>
      </p:nvGrpSpPr>
      <p:grpSpPr>
        <a:xfrm>
          <a:off x="0" y="0"/>
          <a:ext cx="0" cy="0"/>
          <a:chOff x="0" y="0"/>
          <a:chExt cx="0" cy="0"/>
        </a:xfrm>
      </p:grpSpPr>
      <p:sp>
        <p:nvSpPr>
          <p:cNvPr id="4150" name="Google Shape;4150;ged8ab6c5fd_0_30"/>
          <p:cNvSpPr txBox="1"/>
          <p:nvPr>
            <p:ph idx="1" type="body"/>
          </p:nvPr>
        </p:nvSpPr>
        <p:spPr>
          <a:xfrm>
            <a:off x="502275" y="1155300"/>
            <a:ext cx="5836800" cy="3094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Dependent variable is continuous.</a:t>
            </a:r>
            <a:endParaRPr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Independent variable can be continuous or discrete.</a:t>
            </a:r>
            <a:endParaRPr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Nature of the regression line is linear.</a:t>
            </a:r>
            <a:endParaRPr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Between the dependent variable (Y) and one or more independent variables (X) using a best fit straight line.</a:t>
            </a:r>
            <a:endParaRPr sz="1800">
              <a:latin typeface="Montserrat"/>
              <a:ea typeface="Montserrat"/>
              <a:cs typeface="Montserrat"/>
              <a:sym typeface="Montserrat"/>
            </a:endParaRPr>
          </a:p>
        </p:txBody>
      </p:sp>
      <p:sp>
        <p:nvSpPr>
          <p:cNvPr id="4151" name="Google Shape;4151;ged8ab6c5fd_0_3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Linear Regression</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0">
                                            <p:txEl>
                                              <p:pRg end="0" st="0"/>
                                            </p:txEl>
                                          </p:spTgt>
                                        </p:tgtEl>
                                        <p:attrNameLst>
                                          <p:attrName>style.visibility</p:attrName>
                                        </p:attrNameLst>
                                      </p:cBhvr>
                                      <p:to>
                                        <p:strVal val="visible"/>
                                      </p:to>
                                    </p:set>
                                    <p:animEffect filter="fade" transition="in">
                                      <p:cBhvr>
                                        <p:cTn dur="1000"/>
                                        <p:tgtEl>
                                          <p:spTgt spid="41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0">
                                            <p:txEl>
                                              <p:pRg end="1" st="1"/>
                                            </p:txEl>
                                          </p:spTgt>
                                        </p:tgtEl>
                                        <p:attrNameLst>
                                          <p:attrName>style.visibility</p:attrName>
                                        </p:attrNameLst>
                                      </p:cBhvr>
                                      <p:to>
                                        <p:strVal val="visible"/>
                                      </p:to>
                                    </p:set>
                                    <p:animEffect filter="fade" transition="in">
                                      <p:cBhvr>
                                        <p:cTn dur="1000"/>
                                        <p:tgtEl>
                                          <p:spTgt spid="41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0">
                                            <p:txEl>
                                              <p:pRg end="2" st="2"/>
                                            </p:txEl>
                                          </p:spTgt>
                                        </p:tgtEl>
                                        <p:attrNameLst>
                                          <p:attrName>style.visibility</p:attrName>
                                        </p:attrNameLst>
                                      </p:cBhvr>
                                      <p:to>
                                        <p:strVal val="visible"/>
                                      </p:to>
                                    </p:set>
                                    <p:animEffect filter="fade" transition="in">
                                      <p:cBhvr>
                                        <p:cTn dur="1000"/>
                                        <p:tgtEl>
                                          <p:spTgt spid="41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0">
                                            <p:txEl>
                                              <p:pRg end="3" st="3"/>
                                            </p:txEl>
                                          </p:spTgt>
                                        </p:tgtEl>
                                        <p:attrNameLst>
                                          <p:attrName>style.visibility</p:attrName>
                                        </p:attrNameLst>
                                      </p:cBhvr>
                                      <p:to>
                                        <p:strVal val="visible"/>
                                      </p:to>
                                    </p:set>
                                    <p:animEffect filter="fade" transition="in">
                                      <p:cBhvr>
                                        <p:cTn dur="1000"/>
                                        <p:tgtEl>
                                          <p:spTgt spid="415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5" name="Shape 4155"/>
        <p:cNvGrpSpPr/>
        <p:nvPr/>
      </p:nvGrpSpPr>
      <p:grpSpPr>
        <a:xfrm>
          <a:off x="0" y="0"/>
          <a:ext cx="0" cy="0"/>
          <a:chOff x="0" y="0"/>
          <a:chExt cx="0" cy="0"/>
        </a:xfrm>
      </p:grpSpPr>
      <p:sp>
        <p:nvSpPr>
          <p:cNvPr id="4156" name="Google Shape;4156;ged8ab6c5fd_0_35"/>
          <p:cNvSpPr txBox="1"/>
          <p:nvPr>
            <p:ph idx="1" type="body"/>
          </p:nvPr>
        </p:nvSpPr>
        <p:spPr>
          <a:xfrm>
            <a:off x="365875" y="1131175"/>
            <a:ext cx="6246600" cy="3228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latin typeface="Montserrat"/>
                <a:ea typeface="Montserrat"/>
                <a:cs typeface="Montserrat"/>
                <a:sym typeface="Montserrat"/>
              </a:rPr>
              <a:t>Linear regression is represented by an equation: -</a:t>
            </a:r>
            <a:endParaRPr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y = β0 + β1*x + e</a:t>
            </a:r>
            <a:endParaRPr sz="1800">
              <a:latin typeface="Montserrat"/>
              <a:ea typeface="Montserrat"/>
              <a:cs typeface="Montserrat"/>
              <a:sym typeface="Montserrat"/>
            </a:endParaRPr>
          </a:p>
          <a:p>
            <a:pPr indent="0" lvl="0" marL="0" rtl="0" algn="l">
              <a:lnSpc>
                <a:spcPct val="115000"/>
              </a:lnSpc>
              <a:spcBef>
                <a:spcPts val="0"/>
              </a:spcBef>
              <a:spcAft>
                <a:spcPts val="0"/>
              </a:spcAft>
              <a:buNone/>
            </a:pPr>
            <a:r>
              <a:rPr lang="en-GB" sz="1800">
                <a:latin typeface="Montserrat"/>
                <a:ea typeface="Montserrat"/>
                <a:cs typeface="Montserrat"/>
                <a:sym typeface="Montserrat"/>
              </a:rPr>
              <a:t>Here, </a:t>
            </a:r>
            <a:endParaRPr sz="1800">
              <a:latin typeface="Montserrat"/>
              <a:ea typeface="Montserrat"/>
              <a:cs typeface="Montserrat"/>
              <a:sym typeface="Montserrat"/>
            </a:endParaRPr>
          </a:p>
          <a:p>
            <a:pPr indent="-342900" lvl="1" marL="914400" rtl="0" algn="l">
              <a:lnSpc>
                <a:spcPct val="115000"/>
              </a:lnSpc>
              <a:spcBef>
                <a:spcPts val="1600"/>
              </a:spcBef>
              <a:spcAft>
                <a:spcPts val="0"/>
              </a:spcAft>
              <a:buSzPts val="1800"/>
              <a:buFont typeface="Montserrat"/>
              <a:buChar char="○"/>
            </a:pPr>
            <a:r>
              <a:rPr lang="en-GB" sz="1800">
                <a:latin typeface="Montserrat"/>
                <a:ea typeface="Montserrat"/>
                <a:cs typeface="Montserrat"/>
                <a:sym typeface="Montserrat"/>
              </a:rPr>
              <a:t>y is the dependent variable,</a:t>
            </a:r>
            <a:endParaRPr sz="1800">
              <a:latin typeface="Montserrat"/>
              <a:ea typeface="Montserrat"/>
              <a:cs typeface="Montserrat"/>
              <a:sym typeface="Montserrat"/>
            </a:endParaRPr>
          </a:p>
          <a:p>
            <a:pPr indent="-342900" lvl="1" marL="914400" rtl="0" algn="l">
              <a:lnSpc>
                <a:spcPct val="115000"/>
              </a:lnSpc>
              <a:spcBef>
                <a:spcPts val="0"/>
              </a:spcBef>
              <a:spcAft>
                <a:spcPts val="0"/>
              </a:spcAft>
              <a:buSzPts val="1800"/>
              <a:buFont typeface="Montserrat"/>
              <a:buChar char="○"/>
            </a:pPr>
            <a:r>
              <a:rPr lang="en-GB" sz="1800">
                <a:latin typeface="Montserrat"/>
                <a:ea typeface="Montserrat"/>
                <a:cs typeface="Montserrat"/>
                <a:sym typeface="Montserrat"/>
              </a:rPr>
              <a:t>β0 is the y-intercept,</a:t>
            </a:r>
            <a:endParaRPr sz="1800">
              <a:latin typeface="Montserrat"/>
              <a:ea typeface="Montserrat"/>
              <a:cs typeface="Montserrat"/>
              <a:sym typeface="Montserrat"/>
            </a:endParaRPr>
          </a:p>
          <a:p>
            <a:pPr indent="-342900" lvl="1" marL="914400" rtl="0" algn="l">
              <a:lnSpc>
                <a:spcPct val="115000"/>
              </a:lnSpc>
              <a:spcBef>
                <a:spcPts val="0"/>
              </a:spcBef>
              <a:spcAft>
                <a:spcPts val="0"/>
              </a:spcAft>
              <a:buSzPts val="1800"/>
              <a:buFont typeface="Montserrat"/>
              <a:buChar char="○"/>
            </a:pPr>
            <a:r>
              <a:rPr lang="en-GB" sz="1800">
                <a:latin typeface="Montserrat"/>
                <a:ea typeface="Montserrat"/>
                <a:cs typeface="Montserrat"/>
                <a:sym typeface="Montserrat"/>
              </a:rPr>
              <a:t>β1 is the slope of the line,</a:t>
            </a:r>
            <a:endParaRPr sz="1800">
              <a:latin typeface="Montserrat"/>
              <a:ea typeface="Montserrat"/>
              <a:cs typeface="Montserrat"/>
              <a:sym typeface="Montserrat"/>
            </a:endParaRPr>
          </a:p>
          <a:p>
            <a:pPr indent="-342900" lvl="1" marL="914400" rtl="0" algn="l">
              <a:lnSpc>
                <a:spcPct val="115000"/>
              </a:lnSpc>
              <a:spcBef>
                <a:spcPts val="0"/>
              </a:spcBef>
              <a:spcAft>
                <a:spcPts val="0"/>
              </a:spcAft>
              <a:buSzPts val="1800"/>
              <a:buFont typeface="Montserrat"/>
              <a:buChar char="○"/>
            </a:pPr>
            <a:r>
              <a:rPr lang="en-GB" sz="1800">
                <a:latin typeface="Montserrat"/>
                <a:ea typeface="Montserrat"/>
                <a:cs typeface="Montserrat"/>
                <a:sym typeface="Montserrat"/>
              </a:rPr>
              <a:t>x is the independent variable and</a:t>
            </a:r>
            <a:endParaRPr sz="1800">
              <a:latin typeface="Montserrat"/>
              <a:ea typeface="Montserrat"/>
              <a:cs typeface="Montserrat"/>
              <a:sym typeface="Montserrat"/>
            </a:endParaRPr>
          </a:p>
          <a:p>
            <a:pPr indent="-342900" lvl="1" marL="914400" rtl="0" algn="l">
              <a:lnSpc>
                <a:spcPct val="115000"/>
              </a:lnSpc>
              <a:spcBef>
                <a:spcPts val="0"/>
              </a:spcBef>
              <a:spcAft>
                <a:spcPts val="0"/>
              </a:spcAft>
              <a:buSzPts val="1800"/>
              <a:buFont typeface="Montserrat"/>
              <a:buChar char="○"/>
            </a:pPr>
            <a:r>
              <a:rPr lang="en-GB" sz="1800">
                <a:latin typeface="Montserrat"/>
                <a:ea typeface="Montserrat"/>
                <a:cs typeface="Montserrat"/>
                <a:sym typeface="Montserrat"/>
              </a:rPr>
              <a:t>e is an error term.</a:t>
            </a:r>
            <a:endParaRPr sz="1800">
              <a:latin typeface="Montserrat"/>
              <a:ea typeface="Montserrat"/>
              <a:cs typeface="Montserrat"/>
              <a:sym typeface="Montserrat"/>
            </a:endParaRPr>
          </a:p>
        </p:txBody>
      </p:sp>
      <p:sp>
        <p:nvSpPr>
          <p:cNvPr id="4157" name="Google Shape;4157;ged8ab6c5fd_0_3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Equation of Best Fit Line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6">
                                            <p:txEl>
                                              <p:pRg end="0" st="0"/>
                                            </p:txEl>
                                          </p:spTgt>
                                        </p:tgtEl>
                                        <p:attrNameLst>
                                          <p:attrName>style.visibility</p:attrName>
                                        </p:attrNameLst>
                                      </p:cBhvr>
                                      <p:to>
                                        <p:strVal val="visible"/>
                                      </p:to>
                                    </p:set>
                                    <p:animEffect filter="fade" transition="in">
                                      <p:cBhvr>
                                        <p:cTn dur="1000"/>
                                        <p:tgtEl>
                                          <p:spTgt spid="41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6">
                                            <p:txEl>
                                              <p:pRg end="1" st="1"/>
                                            </p:txEl>
                                          </p:spTgt>
                                        </p:tgtEl>
                                        <p:attrNameLst>
                                          <p:attrName>style.visibility</p:attrName>
                                        </p:attrNameLst>
                                      </p:cBhvr>
                                      <p:to>
                                        <p:strVal val="visible"/>
                                      </p:to>
                                    </p:set>
                                    <p:animEffect filter="fade" transition="in">
                                      <p:cBhvr>
                                        <p:cTn dur="1000"/>
                                        <p:tgtEl>
                                          <p:spTgt spid="41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6">
                                            <p:txEl>
                                              <p:pRg end="2" st="2"/>
                                            </p:txEl>
                                          </p:spTgt>
                                        </p:tgtEl>
                                        <p:attrNameLst>
                                          <p:attrName>style.visibility</p:attrName>
                                        </p:attrNameLst>
                                      </p:cBhvr>
                                      <p:to>
                                        <p:strVal val="visible"/>
                                      </p:to>
                                    </p:set>
                                    <p:animEffect filter="fade" transition="in">
                                      <p:cBhvr>
                                        <p:cTn dur="1000"/>
                                        <p:tgtEl>
                                          <p:spTgt spid="41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6">
                                            <p:txEl>
                                              <p:pRg end="3" st="3"/>
                                            </p:txEl>
                                          </p:spTgt>
                                        </p:tgtEl>
                                        <p:attrNameLst>
                                          <p:attrName>style.visibility</p:attrName>
                                        </p:attrNameLst>
                                      </p:cBhvr>
                                      <p:to>
                                        <p:strVal val="visible"/>
                                      </p:to>
                                    </p:set>
                                    <p:animEffect filter="fade" transition="in">
                                      <p:cBhvr>
                                        <p:cTn dur="1000"/>
                                        <p:tgtEl>
                                          <p:spTgt spid="41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6">
                                            <p:txEl>
                                              <p:pRg end="4" st="4"/>
                                            </p:txEl>
                                          </p:spTgt>
                                        </p:tgtEl>
                                        <p:attrNameLst>
                                          <p:attrName>style.visibility</p:attrName>
                                        </p:attrNameLst>
                                      </p:cBhvr>
                                      <p:to>
                                        <p:strVal val="visible"/>
                                      </p:to>
                                    </p:set>
                                    <p:animEffect filter="fade" transition="in">
                                      <p:cBhvr>
                                        <p:cTn dur="1000"/>
                                        <p:tgtEl>
                                          <p:spTgt spid="41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6">
                                            <p:txEl>
                                              <p:pRg end="5" st="5"/>
                                            </p:txEl>
                                          </p:spTgt>
                                        </p:tgtEl>
                                        <p:attrNameLst>
                                          <p:attrName>style.visibility</p:attrName>
                                        </p:attrNameLst>
                                      </p:cBhvr>
                                      <p:to>
                                        <p:strVal val="visible"/>
                                      </p:to>
                                    </p:set>
                                    <p:animEffect filter="fade" transition="in">
                                      <p:cBhvr>
                                        <p:cTn dur="1000"/>
                                        <p:tgtEl>
                                          <p:spTgt spid="415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6">
                                            <p:txEl>
                                              <p:pRg end="6" st="6"/>
                                            </p:txEl>
                                          </p:spTgt>
                                        </p:tgtEl>
                                        <p:attrNameLst>
                                          <p:attrName>style.visibility</p:attrName>
                                        </p:attrNameLst>
                                      </p:cBhvr>
                                      <p:to>
                                        <p:strVal val="visible"/>
                                      </p:to>
                                    </p:set>
                                    <p:animEffect filter="fade" transition="in">
                                      <p:cBhvr>
                                        <p:cTn dur="1000"/>
                                        <p:tgtEl>
                                          <p:spTgt spid="415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6">
                                            <p:txEl>
                                              <p:pRg end="7" st="7"/>
                                            </p:txEl>
                                          </p:spTgt>
                                        </p:tgtEl>
                                        <p:attrNameLst>
                                          <p:attrName>style.visibility</p:attrName>
                                        </p:attrNameLst>
                                      </p:cBhvr>
                                      <p:to>
                                        <p:strVal val="visible"/>
                                      </p:to>
                                    </p:set>
                                    <p:animEffect filter="fade" transition="in">
                                      <p:cBhvr>
                                        <p:cTn dur="1000"/>
                                        <p:tgtEl>
                                          <p:spTgt spid="415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1" name="Shape 4161"/>
        <p:cNvGrpSpPr/>
        <p:nvPr/>
      </p:nvGrpSpPr>
      <p:grpSpPr>
        <a:xfrm>
          <a:off x="0" y="0"/>
          <a:ext cx="0" cy="0"/>
          <a:chOff x="0" y="0"/>
          <a:chExt cx="0" cy="0"/>
        </a:xfrm>
      </p:grpSpPr>
      <p:sp>
        <p:nvSpPr>
          <p:cNvPr id="4162" name="Google Shape;4162;ged8ab6c5fd_0_40"/>
          <p:cNvSpPr txBox="1"/>
          <p:nvPr>
            <p:ph idx="1" type="body"/>
          </p:nvPr>
        </p:nvSpPr>
        <p:spPr>
          <a:xfrm>
            <a:off x="365875" y="1245700"/>
            <a:ext cx="6083700" cy="2983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Analyzing the correlation i.e., strength and directionality of the data.</a:t>
            </a:r>
            <a:endParaRPr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Fitting the regression or least-squares line and</a:t>
            </a:r>
            <a:endParaRPr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a:buChar char="●"/>
            </a:pPr>
            <a:r>
              <a:rPr lang="en-GB" sz="1800">
                <a:latin typeface="Montserrat"/>
                <a:ea typeface="Montserrat"/>
                <a:cs typeface="Montserrat"/>
                <a:sym typeface="Montserrat"/>
              </a:rPr>
              <a:t>Evaluating the validity and usefulness of the model.</a:t>
            </a:r>
            <a:endParaRPr sz="1800">
              <a:latin typeface="Montserrat"/>
              <a:ea typeface="Montserrat"/>
              <a:cs typeface="Montserrat"/>
              <a:sym typeface="Montserrat"/>
            </a:endParaRPr>
          </a:p>
        </p:txBody>
      </p:sp>
      <p:sp>
        <p:nvSpPr>
          <p:cNvPr id="4163" name="Google Shape;4163;ged8ab6c5fd_0_4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Conducting a Regression Analysis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2">
                                            <p:txEl>
                                              <p:pRg end="0" st="0"/>
                                            </p:txEl>
                                          </p:spTgt>
                                        </p:tgtEl>
                                        <p:attrNameLst>
                                          <p:attrName>style.visibility</p:attrName>
                                        </p:attrNameLst>
                                      </p:cBhvr>
                                      <p:to>
                                        <p:strVal val="visible"/>
                                      </p:to>
                                    </p:set>
                                    <p:animEffect filter="fade" transition="in">
                                      <p:cBhvr>
                                        <p:cTn dur="1000"/>
                                        <p:tgtEl>
                                          <p:spTgt spid="41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2">
                                            <p:txEl>
                                              <p:pRg end="1" st="1"/>
                                            </p:txEl>
                                          </p:spTgt>
                                        </p:tgtEl>
                                        <p:attrNameLst>
                                          <p:attrName>style.visibility</p:attrName>
                                        </p:attrNameLst>
                                      </p:cBhvr>
                                      <p:to>
                                        <p:strVal val="visible"/>
                                      </p:to>
                                    </p:set>
                                    <p:animEffect filter="fade" transition="in">
                                      <p:cBhvr>
                                        <p:cTn dur="1000"/>
                                        <p:tgtEl>
                                          <p:spTgt spid="41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2">
                                            <p:txEl>
                                              <p:pRg end="2" st="2"/>
                                            </p:txEl>
                                          </p:spTgt>
                                        </p:tgtEl>
                                        <p:attrNameLst>
                                          <p:attrName>style.visibility</p:attrName>
                                        </p:attrNameLst>
                                      </p:cBhvr>
                                      <p:to>
                                        <p:strVal val="visible"/>
                                      </p:to>
                                    </p:set>
                                    <p:animEffect filter="fade" transition="in">
                                      <p:cBhvr>
                                        <p:cTn dur="1000"/>
                                        <p:tgtEl>
                                          <p:spTgt spid="416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7" name="Shape 4167"/>
        <p:cNvGrpSpPr/>
        <p:nvPr/>
      </p:nvGrpSpPr>
      <p:grpSpPr>
        <a:xfrm>
          <a:off x="0" y="0"/>
          <a:ext cx="0" cy="0"/>
          <a:chOff x="0" y="0"/>
          <a:chExt cx="0" cy="0"/>
        </a:xfrm>
      </p:grpSpPr>
      <p:sp>
        <p:nvSpPr>
          <p:cNvPr id="4168" name="Google Shape;4168;ged8ab6c5fd_0_393"/>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C01S10L02. Method of Least Squares</a:t>
            </a:r>
            <a:endParaRPr b="0" sz="2400">
              <a:latin typeface="Montserrat ExtraBold"/>
              <a:ea typeface="Montserrat ExtraBold"/>
              <a:cs typeface="Montserrat ExtraBold"/>
              <a:sym typeface="Montserrat ExtraBold"/>
            </a:endParaRPr>
          </a:p>
        </p:txBody>
      </p:sp>
    </p:spTree>
  </p:cSld>
  <p:clrMapOvr>
    <a:masterClrMapping/>
  </p:clrMapOvr>
</p:sld>
</file>

<file path=ppt/slides/slide6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2" name="Shape 4172"/>
        <p:cNvGrpSpPr/>
        <p:nvPr/>
      </p:nvGrpSpPr>
      <p:grpSpPr>
        <a:xfrm>
          <a:off x="0" y="0"/>
          <a:ext cx="0" cy="0"/>
          <a:chOff x="0" y="0"/>
          <a:chExt cx="0" cy="0"/>
        </a:xfrm>
      </p:grpSpPr>
      <p:sp>
        <p:nvSpPr>
          <p:cNvPr id="4173" name="Google Shape;4173;geec81f0862_0_883"/>
          <p:cNvSpPr txBox="1"/>
          <p:nvPr>
            <p:ph idx="1" type="body"/>
          </p:nvPr>
        </p:nvSpPr>
        <p:spPr>
          <a:xfrm>
            <a:off x="411875" y="1245700"/>
            <a:ext cx="66204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Find a regression line or a best-fit line.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By an equation with specific parameters.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Used in</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Evaluation.</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Regression.</a:t>
            </a:r>
            <a:endParaRPr sz="1800">
              <a:latin typeface="Montserrat Medium"/>
              <a:ea typeface="Montserrat Medium"/>
              <a:cs typeface="Montserrat Medium"/>
              <a:sym typeface="Montserrat Medium"/>
            </a:endParaRPr>
          </a:p>
        </p:txBody>
      </p:sp>
      <p:sp>
        <p:nvSpPr>
          <p:cNvPr id="4174" name="Google Shape;4174;geec81f0862_0_883"/>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Method of Least Squares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3">
                                            <p:txEl>
                                              <p:pRg end="0" st="0"/>
                                            </p:txEl>
                                          </p:spTgt>
                                        </p:tgtEl>
                                        <p:attrNameLst>
                                          <p:attrName>style.visibility</p:attrName>
                                        </p:attrNameLst>
                                      </p:cBhvr>
                                      <p:to>
                                        <p:strVal val="visible"/>
                                      </p:to>
                                    </p:set>
                                    <p:animEffect filter="fade" transition="in">
                                      <p:cBhvr>
                                        <p:cTn dur="1000"/>
                                        <p:tgtEl>
                                          <p:spTgt spid="41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3">
                                            <p:txEl>
                                              <p:pRg end="1" st="1"/>
                                            </p:txEl>
                                          </p:spTgt>
                                        </p:tgtEl>
                                        <p:attrNameLst>
                                          <p:attrName>style.visibility</p:attrName>
                                        </p:attrNameLst>
                                      </p:cBhvr>
                                      <p:to>
                                        <p:strVal val="visible"/>
                                      </p:to>
                                    </p:set>
                                    <p:animEffect filter="fade" transition="in">
                                      <p:cBhvr>
                                        <p:cTn dur="1000"/>
                                        <p:tgtEl>
                                          <p:spTgt spid="41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3">
                                            <p:txEl>
                                              <p:pRg end="2" st="2"/>
                                            </p:txEl>
                                          </p:spTgt>
                                        </p:tgtEl>
                                        <p:attrNameLst>
                                          <p:attrName>style.visibility</p:attrName>
                                        </p:attrNameLst>
                                      </p:cBhvr>
                                      <p:to>
                                        <p:strVal val="visible"/>
                                      </p:to>
                                    </p:set>
                                    <p:animEffect filter="fade" transition="in">
                                      <p:cBhvr>
                                        <p:cTn dur="1000"/>
                                        <p:tgtEl>
                                          <p:spTgt spid="41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3">
                                            <p:txEl>
                                              <p:pRg end="3" st="3"/>
                                            </p:txEl>
                                          </p:spTgt>
                                        </p:tgtEl>
                                        <p:attrNameLst>
                                          <p:attrName>style.visibility</p:attrName>
                                        </p:attrNameLst>
                                      </p:cBhvr>
                                      <p:to>
                                        <p:strVal val="visible"/>
                                      </p:to>
                                    </p:set>
                                    <p:animEffect filter="fade" transition="in">
                                      <p:cBhvr>
                                        <p:cTn dur="1000"/>
                                        <p:tgtEl>
                                          <p:spTgt spid="41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3">
                                            <p:txEl>
                                              <p:pRg end="4" st="4"/>
                                            </p:txEl>
                                          </p:spTgt>
                                        </p:tgtEl>
                                        <p:attrNameLst>
                                          <p:attrName>style.visibility</p:attrName>
                                        </p:attrNameLst>
                                      </p:cBhvr>
                                      <p:to>
                                        <p:strVal val="visible"/>
                                      </p:to>
                                    </p:set>
                                    <p:animEffect filter="fade" transition="in">
                                      <p:cBhvr>
                                        <p:cTn dur="1000"/>
                                        <p:tgtEl>
                                          <p:spTgt spid="417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8" name="Shape 4178"/>
        <p:cNvGrpSpPr/>
        <p:nvPr/>
      </p:nvGrpSpPr>
      <p:grpSpPr>
        <a:xfrm>
          <a:off x="0" y="0"/>
          <a:ext cx="0" cy="0"/>
          <a:chOff x="0" y="0"/>
          <a:chExt cx="0" cy="0"/>
        </a:xfrm>
      </p:grpSpPr>
      <p:sp>
        <p:nvSpPr>
          <p:cNvPr id="4179" name="Google Shape;4179;geec81f0862_0_888"/>
          <p:cNvSpPr txBox="1"/>
          <p:nvPr>
            <p:ph idx="1" type="body"/>
          </p:nvPr>
        </p:nvSpPr>
        <p:spPr>
          <a:xfrm>
            <a:off x="558750" y="1287225"/>
            <a:ext cx="61707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Approximation of sets of equations.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Known as the least-squares approximation.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Finding the best fit line for a set of data points.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Reducing the sum of the squares of the residuals i.e., errors.</a:t>
            </a:r>
            <a:endParaRPr sz="1800">
              <a:latin typeface="Montserrat Medium"/>
              <a:ea typeface="Montserrat Medium"/>
              <a:cs typeface="Montserrat Medium"/>
              <a:sym typeface="Montserrat Medium"/>
            </a:endParaRPr>
          </a:p>
        </p:txBody>
      </p:sp>
      <p:sp>
        <p:nvSpPr>
          <p:cNvPr id="4180" name="Google Shape;4180;geec81f0862_0_888"/>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Method of Least Squares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9">
                                            <p:txEl>
                                              <p:pRg end="0" st="0"/>
                                            </p:txEl>
                                          </p:spTgt>
                                        </p:tgtEl>
                                        <p:attrNameLst>
                                          <p:attrName>style.visibility</p:attrName>
                                        </p:attrNameLst>
                                      </p:cBhvr>
                                      <p:to>
                                        <p:strVal val="visible"/>
                                      </p:to>
                                    </p:set>
                                    <p:animEffect filter="fade" transition="in">
                                      <p:cBhvr>
                                        <p:cTn dur="1000"/>
                                        <p:tgtEl>
                                          <p:spTgt spid="41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9">
                                            <p:txEl>
                                              <p:pRg end="1" st="1"/>
                                            </p:txEl>
                                          </p:spTgt>
                                        </p:tgtEl>
                                        <p:attrNameLst>
                                          <p:attrName>style.visibility</p:attrName>
                                        </p:attrNameLst>
                                      </p:cBhvr>
                                      <p:to>
                                        <p:strVal val="visible"/>
                                      </p:to>
                                    </p:set>
                                    <p:animEffect filter="fade" transition="in">
                                      <p:cBhvr>
                                        <p:cTn dur="1000"/>
                                        <p:tgtEl>
                                          <p:spTgt spid="41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9">
                                            <p:txEl>
                                              <p:pRg end="2" st="2"/>
                                            </p:txEl>
                                          </p:spTgt>
                                        </p:tgtEl>
                                        <p:attrNameLst>
                                          <p:attrName>style.visibility</p:attrName>
                                        </p:attrNameLst>
                                      </p:cBhvr>
                                      <p:to>
                                        <p:strVal val="visible"/>
                                      </p:to>
                                    </p:set>
                                    <p:animEffect filter="fade" transition="in">
                                      <p:cBhvr>
                                        <p:cTn dur="1000"/>
                                        <p:tgtEl>
                                          <p:spTgt spid="41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9">
                                            <p:txEl>
                                              <p:pRg end="3" st="3"/>
                                            </p:txEl>
                                          </p:spTgt>
                                        </p:tgtEl>
                                        <p:attrNameLst>
                                          <p:attrName>style.visibility</p:attrName>
                                        </p:attrNameLst>
                                      </p:cBhvr>
                                      <p:to>
                                        <p:strVal val="visible"/>
                                      </p:to>
                                    </p:set>
                                    <p:animEffect filter="fade" transition="in">
                                      <p:cBhvr>
                                        <p:cTn dur="1000"/>
                                        <p:tgtEl>
                                          <p:spTgt spid="417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4" name="Shape 4184"/>
        <p:cNvGrpSpPr/>
        <p:nvPr/>
      </p:nvGrpSpPr>
      <p:grpSpPr>
        <a:xfrm>
          <a:off x="0" y="0"/>
          <a:ext cx="0" cy="0"/>
          <a:chOff x="0" y="0"/>
          <a:chExt cx="0" cy="0"/>
        </a:xfrm>
      </p:grpSpPr>
      <p:sp>
        <p:nvSpPr>
          <p:cNvPr id="4185" name="Google Shape;4185;geec81f0862_0_893"/>
          <p:cNvSpPr txBox="1"/>
          <p:nvPr>
            <p:ph idx="1" type="body"/>
          </p:nvPr>
        </p:nvSpPr>
        <p:spPr>
          <a:xfrm>
            <a:off x="411875" y="1245700"/>
            <a:ext cx="66204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Trend of outcomes is estimated quantitatively.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Termed regression analysis.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Curve fitting is an approach to regression analysis.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Fitting equation approximates the curves to given raw data.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Reduce the sum of squared errors or residuals.</a:t>
            </a:r>
            <a:endParaRPr sz="1800">
              <a:latin typeface="Montserrat Medium"/>
              <a:ea typeface="Montserrat Medium"/>
              <a:cs typeface="Montserrat Medium"/>
              <a:sym typeface="Montserrat Medium"/>
            </a:endParaRPr>
          </a:p>
        </p:txBody>
      </p:sp>
      <p:sp>
        <p:nvSpPr>
          <p:cNvPr id="4186" name="Google Shape;4186;geec81f0862_0_893"/>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Method of Least Squares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5">
                                            <p:txEl>
                                              <p:pRg end="0" st="0"/>
                                            </p:txEl>
                                          </p:spTgt>
                                        </p:tgtEl>
                                        <p:attrNameLst>
                                          <p:attrName>style.visibility</p:attrName>
                                        </p:attrNameLst>
                                      </p:cBhvr>
                                      <p:to>
                                        <p:strVal val="visible"/>
                                      </p:to>
                                    </p:set>
                                    <p:animEffect filter="fade" transition="in">
                                      <p:cBhvr>
                                        <p:cTn dur="1000"/>
                                        <p:tgtEl>
                                          <p:spTgt spid="41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5">
                                            <p:txEl>
                                              <p:pRg end="1" st="1"/>
                                            </p:txEl>
                                          </p:spTgt>
                                        </p:tgtEl>
                                        <p:attrNameLst>
                                          <p:attrName>style.visibility</p:attrName>
                                        </p:attrNameLst>
                                      </p:cBhvr>
                                      <p:to>
                                        <p:strVal val="visible"/>
                                      </p:to>
                                    </p:set>
                                    <p:animEffect filter="fade" transition="in">
                                      <p:cBhvr>
                                        <p:cTn dur="1000"/>
                                        <p:tgtEl>
                                          <p:spTgt spid="41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5">
                                            <p:txEl>
                                              <p:pRg end="2" st="2"/>
                                            </p:txEl>
                                          </p:spTgt>
                                        </p:tgtEl>
                                        <p:attrNameLst>
                                          <p:attrName>style.visibility</p:attrName>
                                        </p:attrNameLst>
                                      </p:cBhvr>
                                      <p:to>
                                        <p:strVal val="visible"/>
                                      </p:to>
                                    </p:set>
                                    <p:animEffect filter="fade" transition="in">
                                      <p:cBhvr>
                                        <p:cTn dur="1000"/>
                                        <p:tgtEl>
                                          <p:spTgt spid="41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5">
                                            <p:txEl>
                                              <p:pRg end="3" st="3"/>
                                            </p:txEl>
                                          </p:spTgt>
                                        </p:tgtEl>
                                        <p:attrNameLst>
                                          <p:attrName>style.visibility</p:attrName>
                                        </p:attrNameLst>
                                      </p:cBhvr>
                                      <p:to>
                                        <p:strVal val="visible"/>
                                      </p:to>
                                    </p:set>
                                    <p:animEffect filter="fade" transition="in">
                                      <p:cBhvr>
                                        <p:cTn dur="1000"/>
                                        <p:tgtEl>
                                          <p:spTgt spid="41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5">
                                            <p:txEl>
                                              <p:pRg end="4" st="4"/>
                                            </p:txEl>
                                          </p:spTgt>
                                        </p:tgtEl>
                                        <p:attrNameLst>
                                          <p:attrName>style.visibility</p:attrName>
                                        </p:attrNameLst>
                                      </p:cBhvr>
                                      <p:to>
                                        <p:strVal val="visible"/>
                                      </p:to>
                                    </p:set>
                                    <p:animEffect filter="fade" transition="in">
                                      <p:cBhvr>
                                        <p:cTn dur="1000"/>
                                        <p:tgtEl>
                                          <p:spTgt spid="418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0" name="Shape 4190"/>
        <p:cNvGrpSpPr/>
        <p:nvPr/>
      </p:nvGrpSpPr>
      <p:grpSpPr>
        <a:xfrm>
          <a:off x="0" y="0"/>
          <a:ext cx="0" cy="0"/>
          <a:chOff x="0" y="0"/>
          <a:chExt cx="0" cy="0"/>
        </a:xfrm>
      </p:grpSpPr>
      <p:sp>
        <p:nvSpPr>
          <p:cNvPr id="4191" name="Google Shape;4191;geec81f0862_0_898"/>
          <p:cNvSpPr txBox="1"/>
          <p:nvPr>
            <p:ph idx="1" type="body"/>
          </p:nvPr>
        </p:nvSpPr>
        <p:spPr>
          <a:xfrm>
            <a:off x="411875" y="1245700"/>
            <a:ext cx="6620400" cy="293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Observed or experimental value and corresponding fitted value.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Solution for the minimization of the sum of squares of deviations.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Errors in the result of each equation.</a:t>
            </a:r>
            <a:endParaRPr sz="1800">
              <a:latin typeface="Montserrat Medium"/>
              <a:ea typeface="Montserrat Medium"/>
              <a:cs typeface="Montserrat Medium"/>
              <a:sym typeface="Montserrat Medium"/>
            </a:endParaRPr>
          </a:p>
        </p:txBody>
      </p:sp>
      <p:sp>
        <p:nvSpPr>
          <p:cNvPr id="4192" name="Google Shape;4192;geec81f0862_0_898"/>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Method of Least Squares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1">
                                            <p:txEl>
                                              <p:pRg end="0" st="0"/>
                                            </p:txEl>
                                          </p:spTgt>
                                        </p:tgtEl>
                                        <p:attrNameLst>
                                          <p:attrName>style.visibility</p:attrName>
                                        </p:attrNameLst>
                                      </p:cBhvr>
                                      <p:to>
                                        <p:strVal val="visible"/>
                                      </p:to>
                                    </p:set>
                                    <p:animEffect filter="fade" transition="in">
                                      <p:cBhvr>
                                        <p:cTn dur="1000"/>
                                        <p:tgtEl>
                                          <p:spTgt spid="41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1">
                                            <p:txEl>
                                              <p:pRg end="1" st="1"/>
                                            </p:txEl>
                                          </p:spTgt>
                                        </p:tgtEl>
                                        <p:attrNameLst>
                                          <p:attrName>style.visibility</p:attrName>
                                        </p:attrNameLst>
                                      </p:cBhvr>
                                      <p:to>
                                        <p:strVal val="visible"/>
                                      </p:to>
                                    </p:set>
                                    <p:animEffect filter="fade" transition="in">
                                      <p:cBhvr>
                                        <p:cTn dur="1000"/>
                                        <p:tgtEl>
                                          <p:spTgt spid="41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1">
                                            <p:txEl>
                                              <p:pRg end="2" st="2"/>
                                            </p:txEl>
                                          </p:spTgt>
                                        </p:tgtEl>
                                        <p:attrNameLst>
                                          <p:attrName>style.visibility</p:attrName>
                                        </p:attrNameLst>
                                      </p:cBhvr>
                                      <p:to>
                                        <p:strVal val="visible"/>
                                      </p:to>
                                    </p:set>
                                    <p:animEffect filter="fade" transition="in">
                                      <p:cBhvr>
                                        <p:cTn dur="1000"/>
                                        <p:tgtEl>
                                          <p:spTgt spid="419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6" name="Shape 4196"/>
        <p:cNvGrpSpPr/>
        <p:nvPr/>
      </p:nvGrpSpPr>
      <p:grpSpPr>
        <a:xfrm>
          <a:off x="0" y="0"/>
          <a:ext cx="0" cy="0"/>
          <a:chOff x="0" y="0"/>
          <a:chExt cx="0" cy="0"/>
        </a:xfrm>
      </p:grpSpPr>
      <p:sp>
        <p:nvSpPr>
          <p:cNvPr id="4197" name="Google Shape;4197;geec81f0862_0_903"/>
          <p:cNvSpPr txBox="1"/>
          <p:nvPr>
            <p:ph idx="1" type="body"/>
          </p:nvPr>
        </p:nvSpPr>
        <p:spPr>
          <a:xfrm>
            <a:off x="512350" y="1235650"/>
            <a:ext cx="5156100" cy="1839600"/>
          </a:xfrm>
          <a:prstGeom prst="rect">
            <a:avLst/>
          </a:prstGeom>
          <a:noFill/>
          <a:ln>
            <a:noFill/>
          </a:ln>
        </p:spPr>
        <p:txBody>
          <a:bodyPr anchorCtr="0" anchor="t" bIns="91425" lIns="91425" spcFirstLastPara="1" rIns="91425" wrap="square" tIns="91425">
            <a:noAutofit/>
          </a:bodyPr>
          <a:lstStyle/>
          <a:p>
            <a:pPr indent="-342900" lvl="0" marL="457200" rtl="0" algn="l">
              <a:lnSpc>
                <a:spcPct val="175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Two basic categories:</a:t>
            </a:r>
            <a:endParaRPr sz="1800">
              <a:latin typeface="Montserrat Medium"/>
              <a:ea typeface="Montserrat Medium"/>
              <a:cs typeface="Montserrat Medium"/>
              <a:sym typeface="Montserrat Medium"/>
            </a:endParaRPr>
          </a:p>
          <a:p>
            <a:pPr indent="-342900" lvl="1" marL="914400" rtl="0" algn="l">
              <a:lnSpc>
                <a:spcPct val="175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Ordinary or linear least squares.</a:t>
            </a:r>
            <a:endParaRPr sz="1800">
              <a:latin typeface="Montserrat Medium"/>
              <a:ea typeface="Montserrat Medium"/>
              <a:cs typeface="Montserrat Medium"/>
              <a:sym typeface="Montserrat Medium"/>
            </a:endParaRPr>
          </a:p>
          <a:p>
            <a:pPr indent="-342900" lvl="1" marL="914400" rtl="0" algn="l">
              <a:lnSpc>
                <a:spcPct val="175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Nonlinear least squares.</a:t>
            </a:r>
            <a:endParaRPr sz="1800">
              <a:latin typeface="Montserrat Medium"/>
              <a:ea typeface="Montserrat Medium"/>
              <a:cs typeface="Montserrat Medium"/>
              <a:sym typeface="Montserrat Medium"/>
            </a:endParaRPr>
          </a:p>
        </p:txBody>
      </p:sp>
      <p:sp>
        <p:nvSpPr>
          <p:cNvPr id="4198" name="Google Shape;4198;geec81f0862_0_903"/>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Categories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7">
                                            <p:txEl>
                                              <p:pRg end="0" st="0"/>
                                            </p:txEl>
                                          </p:spTgt>
                                        </p:tgtEl>
                                        <p:attrNameLst>
                                          <p:attrName>style.visibility</p:attrName>
                                        </p:attrNameLst>
                                      </p:cBhvr>
                                      <p:to>
                                        <p:strVal val="visible"/>
                                      </p:to>
                                    </p:set>
                                    <p:animEffect filter="fade" transition="in">
                                      <p:cBhvr>
                                        <p:cTn dur="1000"/>
                                        <p:tgtEl>
                                          <p:spTgt spid="41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7">
                                            <p:txEl>
                                              <p:pRg end="1" st="1"/>
                                            </p:txEl>
                                          </p:spTgt>
                                        </p:tgtEl>
                                        <p:attrNameLst>
                                          <p:attrName>style.visibility</p:attrName>
                                        </p:attrNameLst>
                                      </p:cBhvr>
                                      <p:to>
                                        <p:strVal val="visible"/>
                                      </p:to>
                                    </p:set>
                                    <p:animEffect filter="fade" transition="in">
                                      <p:cBhvr>
                                        <p:cTn dur="1000"/>
                                        <p:tgtEl>
                                          <p:spTgt spid="41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7">
                                            <p:txEl>
                                              <p:pRg end="2" st="2"/>
                                            </p:txEl>
                                          </p:spTgt>
                                        </p:tgtEl>
                                        <p:attrNameLst>
                                          <p:attrName>style.visibility</p:attrName>
                                        </p:attrNameLst>
                                      </p:cBhvr>
                                      <p:to>
                                        <p:strVal val="visible"/>
                                      </p:to>
                                    </p:set>
                                    <p:animEffect filter="fade" transition="in">
                                      <p:cBhvr>
                                        <p:cTn dur="1000"/>
                                        <p:tgtEl>
                                          <p:spTgt spid="419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2" name="Shape 4202"/>
        <p:cNvGrpSpPr/>
        <p:nvPr/>
      </p:nvGrpSpPr>
      <p:grpSpPr>
        <a:xfrm>
          <a:off x="0" y="0"/>
          <a:ext cx="0" cy="0"/>
          <a:chOff x="0" y="0"/>
          <a:chExt cx="0" cy="0"/>
        </a:xfrm>
      </p:grpSpPr>
      <p:sp>
        <p:nvSpPr>
          <p:cNvPr id="4203" name="Google Shape;4203;geec81f0862_0_908"/>
          <p:cNvSpPr txBox="1"/>
          <p:nvPr>
            <p:ph idx="1" type="body"/>
          </p:nvPr>
        </p:nvSpPr>
        <p:spPr>
          <a:xfrm>
            <a:off x="572600" y="1232300"/>
            <a:ext cx="5224500" cy="2946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Set of ordered pairs (x1, y1), (x2, y2), up to (xn, yn).</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Calculate the mean of x-values and y-values.</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Calculate the slope of the line.</a:t>
            </a:r>
            <a:endParaRPr i="1" sz="1800">
              <a:latin typeface="Montserrat Medium"/>
              <a:ea typeface="Montserrat Medium"/>
              <a:cs typeface="Montserrat Medium"/>
              <a:sym typeface="Montserrat Medium"/>
            </a:endParaRPr>
          </a:p>
        </p:txBody>
      </p:sp>
      <p:sp>
        <p:nvSpPr>
          <p:cNvPr id="4204" name="Google Shape;4204;geec81f0862_0_908"/>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Calculating</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3">
                                            <p:txEl>
                                              <p:pRg end="0" st="0"/>
                                            </p:txEl>
                                          </p:spTgt>
                                        </p:tgtEl>
                                        <p:attrNameLst>
                                          <p:attrName>style.visibility</p:attrName>
                                        </p:attrNameLst>
                                      </p:cBhvr>
                                      <p:to>
                                        <p:strVal val="visible"/>
                                      </p:to>
                                    </p:set>
                                    <p:animEffect filter="fade" transition="in">
                                      <p:cBhvr>
                                        <p:cTn dur="1000"/>
                                        <p:tgtEl>
                                          <p:spTgt spid="42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3">
                                            <p:txEl>
                                              <p:pRg end="1" st="1"/>
                                            </p:txEl>
                                          </p:spTgt>
                                        </p:tgtEl>
                                        <p:attrNameLst>
                                          <p:attrName>style.visibility</p:attrName>
                                        </p:attrNameLst>
                                      </p:cBhvr>
                                      <p:to>
                                        <p:strVal val="visible"/>
                                      </p:to>
                                    </p:set>
                                    <p:animEffect filter="fade" transition="in">
                                      <p:cBhvr>
                                        <p:cTn dur="1000"/>
                                        <p:tgtEl>
                                          <p:spTgt spid="42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3">
                                            <p:txEl>
                                              <p:pRg end="2" st="2"/>
                                            </p:txEl>
                                          </p:spTgt>
                                        </p:tgtEl>
                                        <p:attrNameLst>
                                          <p:attrName>style.visibility</p:attrName>
                                        </p:attrNameLst>
                                      </p:cBhvr>
                                      <p:to>
                                        <p:strVal val="visible"/>
                                      </p:to>
                                    </p:set>
                                    <p:animEffect filter="fade" transition="in">
                                      <p:cBhvr>
                                        <p:cTn dur="1000"/>
                                        <p:tgtEl>
                                          <p:spTgt spid="420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ge7f7b7426b_0_52"/>
          <p:cNvSpPr txBox="1"/>
          <p:nvPr>
            <p:ph idx="1" type="body"/>
          </p:nvPr>
        </p:nvSpPr>
        <p:spPr>
          <a:xfrm>
            <a:off x="723300" y="1393825"/>
            <a:ext cx="5203800" cy="2855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 proper subset of a set A is a subset of A that is not equal to A.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If B is a proper subset of A, then all elements of B are in 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But A contains at least one element that is not in B.</a:t>
            </a:r>
            <a:endParaRPr sz="1800">
              <a:latin typeface="Montserrat Medium"/>
              <a:ea typeface="Montserrat Medium"/>
              <a:cs typeface="Montserrat Medium"/>
              <a:sym typeface="Montserrat Medium"/>
            </a:endParaRPr>
          </a:p>
        </p:txBody>
      </p:sp>
      <p:sp>
        <p:nvSpPr>
          <p:cNvPr id="676" name="Google Shape;676;ge7f7b7426b_0_52"/>
          <p:cNvSpPr txBox="1"/>
          <p:nvPr>
            <p:ph type="title"/>
          </p:nvPr>
        </p:nvSpPr>
        <p:spPr>
          <a:xfrm>
            <a:off x="499350" y="475175"/>
            <a:ext cx="5691900" cy="5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2"/>
                </a:solidFill>
                <a:latin typeface="Montserrat ExtraBold"/>
                <a:ea typeface="Montserrat ExtraBold"/>
                <a:cs typeface="Montserrat ExtraBold"/>
                <a:sym typeface="Montserrat ExtraBold"/>
              </a:rPr>
              <a:t>Proper </a:t>
            </a:r>
            <a:r>
              <a:rPr lang="en-GB">
                <a:solidFill>
                  <a:schemeClr val="lt2"/>
                </a:solidFill>
                <a:latin typeface="Montserrat ExtraBold"/>
                <a:ea typeface="Montserrat ExtraBold"/>
                <a:cs typeface="Montserrat ExtraBold"/>
                <a:sym typeface="Montserrat ExtraBold"/>
              </a:rPr>
              <a:t>Subset</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xEl>
                                              <p:pRg end="0" st="0"/>
                                            </p:txEl>
                                          </p:spTgt>
                                        </p:tgtEl>
                                        <p:attrNameLst>
                                          <p:attrName>style.visibility</p:attrName>
                                        </p:attrNameLst>
                                      </p:cBhvr>
                                      <p:to>
                                        <p:strVal val="visible"/>
                                      </p:to>
                                    </p:set>
                                    <p:animEffect filter="fade" transition="in">
                                      <p:cBhvr>
                                        <p:cTn dur="1000"/>
                                        <p:tgtEl>
                                          <p:spTgt spid="6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xEl>
                                              <p:pRg end="1" st="1"/>
                                            </p:txEl>
                                          </p:spTgt>
                                        </p:tgtEl>
                                        <p:attrNameLst>
                                          <p:attrName>style.visibility</p:attrName>
                                        </p:attrNameLst>
                                      </p:cBhvr>
                                      <p:to>
                                        <p:strVal val="visible"/>
                                      </p:to>
                                    </p:set>
                                    <p:animEffect filter="fade" transition="in">
                                      <p:cBhvr>
                                        <p:cTn dur="1000"/>
                                        <p:tgtEl>
                                          <p:spTgt spid="6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xEl>
                                              <p:pRg end="2" st="2"/>
                                            </p:txEl>
                                          </p:spTgt>
                                        </p:tgtEl>
                                        <p:attrNameLst>
                                          <p:attrName>style.visibility</p:attrName>
                                        </p:attrNameLst>
                                      </p:cBhvr>
                                      <p:to>
                                        <p:strVal val="visible"/>
                                      </p:to>
                                    </p:set>
                                    <p:animEffect filter="fade" transition="in">
                                      <p:cBhvr>
                                        <p:cTn dur="1000"/>
                                        <p:tgtEl>
                                          <p:spTgt spid="67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8" name="Shape 4208"/>
        <p:cNvGrpSpPr/>
        <p:nvPr/>
      </p:nvGrpSpPr>
      <p:grpSpPr>
        <a:xfrm>
          <a:off x="0" y="0"/>
          <a:ext cx="0" cy="0"/>
          <a:chOff x="0" y="0"/>
          <a:chExt cx="0" cy="0"/>
        </a:xfrm>
      </p:grpSpPr>
      <p:sp>
        <p:nvSpPr>
          <p:cNvPr id="4209" name="Google Shape;4209;geec81f0862_0_913"/>
          <p:cNvSpPr txBox="1"/>
          <p:nvPr>
            <p:ph idx="1" type="body"/>
          </p:nvPr>
        </p:nvSpPr>
        <p:spPr>
          <a:xfrm>
            <a:off x="408750" y="2196700"/>
            <a:ext cx="5517000" cy="1843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m = slope of the line.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xi = actual value of x.</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 yi = actual value of y.</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x bar = mean of x values.</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100"/>
              </a:spcAft>
              <a:buSzPts val="1800"/>
              <a:buFont typeface="Montserrat Medium"/>
              <a:buChar char="●"/>
            </a:pPr>
            <a:r>
              <a:rPr lang="en-GB" sz="1800">
                <a:latin typeface="Montserrat Medium"/>
                <a:ea typeface="Montserrat Medium"/>
                <a:cs typeface="Montserrat Medium"/>
                <a:sym typeface="Montserrat Medium"/>
              </a:rPr>
              <a:t>y bar = mean of y values.</a:t>
            </a:r>
            <a:endParaRPr sz="1800">
              <a:latin typeface="Montserrat Medium"/>
              <a:ea typeface="Montserrat Medium"/>
              <a:cs typeface="Montserrat Medium"/>
              <a:sym typeface="Montserrat Medium"/>
            </a:endParaRPr>
          </a:p>
        </p:txBody>
      </p:sp>
      <p:sp>
        <p:nvSpPr>
          <p:cNvPr id="4210" name="Google Shape;4210;geec81f0862_0_913"/>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pic>
        <p:nvPicPr>
          <p:cNvPr id="4211" name="Google Shape;4211;geec81f0862_0_913"/>
          <p:cNvPicPr preferRelativeResize="0"/>
          <p:nvPr/>
        </p:nvPicPr>
        <p:blipFill rotWithShape="1">
          <a:blip r:embed="rId3">
            <a:alphaModFix/>
          </a:blip>
          <a:srcRect b="10665" l="5183" r="8273" t="15167"/>
          <a:stretch/>
        </p:blipFill>
        <p:spPr>
          <a:xfrm>
            <a:off x="2164550" y="685425"/>
            <a:ext cx="3846925" cy="1511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9">
                                            <p:txEl>
                                              <p:pRg end="0" st="0"/>
                                            </p:txEl>
                                          </p:spTgt>
                                        </p:tgtEl>
                                        <p:attrNameLst>
                                          <p:attrName>style.visibility</p:attrName>
                                        </p:attrNameLst>
                                      </p:cBhvr>
                                      <p:to>
                                        <p:strVal val="visible"/>
                                      </p:to>
                                    </p:set>
                                    <p:animEffect filter="fade" transition="in">
                                      <p:cBhvr>
                                        <p:cTn dur="1000"/>
                                        <p:tgtEl>
                                          <p:spTgt spid="42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9">
                                            <p:txEl>
                                              <p:pRg end="1" st="1"/>
                                            </p:txEl>
                                          </p:spTgt>
                                        </p:tgtEl>
                                        <p:attrNameLst>
                                          <p:attrName>style.visibility</p:attrName>
                                        </p:attrNameLst>
                                      </p:cBhvr>
                                      <p:to>
                                        <p:strVal val="visible"/>
                                      </p:to>
                                    </p:set>
                                    <p:animEffect filter="fade" transition="in">
                                      <p:cBhvr>
                                        <p:cTn dur="1000"/>
                                        <p:tgtEl>
                                          <p:spTgt spid="42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9">
                                            <p:txEl>
                                              <p:pRg end="2" st="2"/>
                                            </p:txEl>
                                          </p:spTgt>
                                        </p:tgtEl>
                                        <p:attrNameLst>
                                          <p:attrName>style.visibility</p:attrName>
                                        </p:attrNameLst>
                                      </p:cBhvr>
                                      <p:to>
                                        <p:strVal val="visible"/>
                                      </p:to>
                                    </p:set>
                                    <p:animEffect filter="fade" transition="in">
                                      <p:cBhvr>
                                        <p:cTn dur="1000"/>
                                        <p:tgtEl>
                                          <p:spTgt spid="42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9">
                                            <p:txEl>
                                              <p:pRg end="3" st="3"/>
                                            </p:txEl>
                                          </p:spTgt>
                                        </p:tgtEl>
                                        <p:attrNameLst>
                                          <p:attrName>style.visibility</p:attrName>
                                        </p:attrNameLst>
                                      </p:cBhvr>
                                      <p:to>
                                        <p:strVal val="visible"/>
                                      </p:to>
                                    </p:set>
                                    <p:animEffect filter="fade" transition="in">
                                      <p:cBhvr>
                                        <p:cTn dur="1000"/>
                                        <p:tgtEl>
                                          <p:spTgt spid="42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9">
                                            <p:txEl>
                                              <p:pRg end="4" st="4"/>
                                            </p:txEl>
                                          </p:spTgt>
                                        </p:tgtEl>
                                        <p:attrNameLst>
                                          <p:attrName>style.visibility</p:attrName>
                                        </p:attrNameLst>
                                      </p:cBhvr>
                                      <p:to>
                                        <p:strVal val="visible"/>
                                      </p:to>
                                    </p:set>
                                    <p:animEffect filter="fade" transition="in">
                                      <p:cBhvr>
                                        <p:cTn dur="1000"/>
                                        <p:tgtEl>
                                          <p:spTgt spid="420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5" name="Shape 4215"/>
        <p:cNvGrpSpPr/>
        <p:nvPr/>
      </p:nvGrpSpPr>
      <p:grpSpPr>
        <a:xfrm>
          <a:off x="0" y="0"/>
          <a:ext cx="0" cy="0"/>
          <a:chOff x="0" y="0"/>
          <a:chExt cx="0" cy="0"/>
        </a:xfrm>
      </p:grpSpPr>
      <p:sp>
        <p:nvSpPr>
          <p:cNvPr id="4216" name="Google Shape;4216;geec81f0862_0_919"/>
          <p:cNvSpPr txBox="1"/>
          <p:nvPr>
            <p:ph idx="1" type="body"/>
          </p:nvPr>
        </p:nvSpPr>
        <p:spPr>
          <a:xfrm>
            <a:off x="558775" y="2164550"/>
            <a:ext cx="5013300" cy="1778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b = y-intercept,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y bar = mean of y values,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 = slope of the line,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x bar = mean of x values.</a:t>
            </a:r>
            <a:endParaRPr sz="1800">
              <a:latin typeface="Montserrat Medium"/>
              <a:ea typeface="Montserrat Medium"/>
              <a:cs typeface="Montserrat Medium"/>
              <a:sym typeface="Montserrat Medium"/>
            </a:endParaRPr>
          </a:p>
        </p:txBody>
      </p:sp>
      <p:sp>
        <p:nvSpPr>
          <p:cNvPr id="4217" name="Google Shape;4217;geec81f0862_0_91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pic>
        <p:nvPicPr>
          <p:cNvPr id="4218" name="Google Shape;4218;geec81f0862_0_919"/>
          <p:cNvPicPr preferRelativeResize="0"/>
          <p:nvPr/>
        </p:nvPicPr>
        <p:blipFill rotWithShape="1">
          <a:blip r:embed="rId3">
            <a:alphaModFix/>
          </a:blip>
          <a:srcRect b="25984" l="4351" r="12287" t="18398"/>
          <a:stretch/>
        </p:blipFill>
        <p:spPr>
          <a:xfrm>
            <a:off x="2100250" y="1149988"/>
            <a:ext cx="3782625" cy="849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6">
                                            <p:txEl>
                                              <p:pRg end="0" st="0"/>
                                            </p:txEl>
                                          </p:spTgt>
                                        </p:tgtEl>
                                        <p:attrNameLst>
                                          <p:attrName>style.visibility</p:attrName>
                                        </p:attrNameLst>
                                      </p:cBhvr>
                                      <p:to>
                                        <p:strVal val="visible"/>
                                      </p:to>
                                    </p:set>
                                    <p:animEffect filter="fade" transition="in">
                                      <p:cBhvr>
                                        <p:cTn dur="1000"/>
                                        <p:tgtEl>
                                          <p:spTgt spid="42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6">
                                            <p:txEl>
                                              <p:pRg end="1" st="1"/>
                                            </p:txEl>
                                          </p:spTgt>
                                        </p:tgtEl>
                                        <p:attrNameLst>
                                          <p:attrName>style.visibility</p:attrName>
                                        </p:attrNameLst>
                                      </p:cBhvr>
                                      <p:to>
                                        <p:strVal val="visible"/>
                                      </p:to>
                                    </p:set>
                                    <p:animEffect filter="fade" transition="in">
                                      <p:cBhvr>
                                        <p:cTn dur="1000"/>
                                        <p:tgtEl>
                                          <p:spTgt spid="42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6">
                                            <p:txEl>
                                              <p:pRg end="2" st="2"/>
                                            </p:txEl>
                                          </p:spTgt>
                                        </p:tgtEl>
                                        <p:attrNameLst>
                                          <p:attrName>style.visibility</p:attrName>
                                        </p:attrNameLst>
                                      </p:cBhvr>
                                      <p:to>
                                        <p:strVal val="visible"/>
                                      </p:to>
                                    </p:set>
                                    <p:animEffect filter="fade" transition="in">
                                      <p:cBhvr>
                                        <p:cTn dur="1000"/>
                                        <p:tgtEl>
                                          <p:spTgt spid="42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6">
                                            <p:txEl>
                                              <p:pRg end="3" st="3"/>
                                            </p:txEl>
                                          </p:spTgt>
                                        </p:tgtEl>
                                        <p:attrNameLst>
                                          <p:attrName>style.visibility</p:attrName>
                                        </p:attrNameLst>
                                      </p:cBhvr>
                                      <p:to>
                                        <p:strVal val="visible"/>
                                      </p:to>
                                    </p:set>
                                    <p:animEffect filter="fade" transition="in">
                                      <p:cBhvr>
                                        <p:cTn dur="1000"/>
                                        <p:tgtEl>
                                          <p:spTgt spid="421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ge7f7b7426b_0_47"/>
          <p:cNvSpPr txBox="1"/>
          <p:nvPr>
            <p:ph idx="1" type="body"/>
          </p:nvPr>
        </p:nvSpPr>
        <p:spPr>
          <a:xfrm>
            <a:off x="723300" y="1393825"/>
            <a:ext cx="5818200" cy="2855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Collection of all elements in a particular context or application.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Universal sets are represented as U.</a:t>
            </a:r>
            <a:endParaRPr sz="1800">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Universal set for set of integers, rational numbers and irrational numbers.</a:t>
            </a:r>
            <a:endParaRPr sz="1800">
              <a:latin typeface="Montserrat Medium"/>
              <a:ea typeface="Montserrat Medium"/>
              <a:cs typeface="Montserrat Medium"/>
              <a:sym typeface="Montserrat Medium"/>
            </a:endParaRPr>
          </a:p>
        </p:txBody>
      </p:sp>
      <p:sp>
        <p:nvSpPr>
          <p:cNvPr id="682" name="Google Shape;682;ge7f7b7426b_0_47"/>
          <p:cNvSpPr txBox="1"/>
          <p:nvPr>
            <p:ph type="title"/>
          </p:nvPr>
        </p:nvSpPr>
        <p:spPr>
          <a:xfrm>
            <a:off x="499350" y="475175"/>
            <a:ext cx="5691900" cy="5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2"/>
                </a:solidFill>
                <a:latin typeface="Montserrat ExtraBold"/>
                <a:ea typeface="Montserrat ExtraBold"/>
                <a:cs typeface="Montserrat ExtraBold"/>
                <a:sym typeface="Montserrat ExtraBold"/>
              </a:rPr>
              <a:t>Universal set</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xEl>
                                              <p:pRg end="0" st="0"/>
                                            </p:txEl>
                                          </p:spTgt>
                                        </p:tgtEl>
                                        <p:attrNameLst>
                                          <p:attrName>style.visibility</p:attrName>
                                        </p:attrNameLst>
                                      </p:cBhvr>
                                      <p:to>
                                        <p:strVal val="visible"/>
                                      </p:to>
                                    </p:set>
                                    <p:animEffect filter="fade" transition="in">
                                      <p:cBhvr>
                                        <p:cTn dur="1000"/>
                                        <p:tgtEl>
                                          <p:spTgt spid="6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xEl>
                                              <p:pRg end="1" st="1"/>
                                            </p:txEl>
                                          </p:spTgt>
                                        </p:tgtEl>
                                        <p:attrNameLst>
                                          <p:attrName>style.visibility</p:attrName>
                                        </p:attrNameLst>
                                      </p:cBhvr>
                                      <p:to>
                                        <p:strVal val="visible"/>
                                      </p:to>
                                    </p:set>
                                    <p:animEffect filter="fade" transition="in">
                                      <p:cBhvr>
                                        <p:cTn dur="1000"/>
                                        <p:tgtEl>
                                          <p:spTgt spid="6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xEl>
                                              <p:pRg end="2" st="2"/>
                                            </p:txEl>
                                          </p:spTgt>
                                        </p:tgtEl>
                                        <p:attrNameLst>
                                          <p:attrName>style.visibility</p:attrName>
                                        </p:attrNameLst>
                                      </p:cBhvr>
                                      <p:to>
                                        <p:strVal val="visible"/>
                                      </p:to>
                                    </p:set>
                                    <p:animEffect filter="fade" transition="in">
                                      <p:cBhvr>
                                        <p:cTn dur="1000"/>
                                        <p:tgtEl>
                                          <p:spTgt spid="6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xEl>
                                              <p:pRg end="3" st="3"/>
                                            </p:txEl>
                                          </p:spTgt>
                                        </p:tgtEl>
                                        <p:attrNameLst>
                                          <p:attrName>style.visibility</p:attrName>
                                        </p:attrNameLst>
                                      </p:cBhvr>
                                      <p:to>
                                        <p:strVal val="visible"/>
                                      </p:to>
                                    </p:set>
                                    <p:animEffect filter="fade" transition="in">
                                      <p:cBhvr>
                                        <p:cTn dur="1000"/>
                                        <p:tgtEl>
                                          <p:spTgt spid="68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ge7f7b7426b_0_42"/>
          <p:cNvSpPr txBox="1"/>
          <p:nvPr>
            <p:ph idx="1" type="body"/>
          </p:nvPr>
        </p:nvSpPr>
        <p:spPr>
          <a:xfrm>
            <a:off x="723300" y="1393825"/>
            <a:ext cx="5271300" cy="2855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Which consists of subsets of the set A.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 power set of set A is denoted by P(A).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 set ‘A’ which consists of n elements, then the power set of A will have 2 raised to n elements.</a:t>
            </a:r>
            <a:endParaRPr sz="1800">
              <a:latin typeface="Montserrat Medium"/>
              <a:ea typeface="Montserrat Medium"/>
              <a:cs typeface="Montserrat Medium"/>
              <a:sym typeface="Montserrat Medium"/>
            </a:endParaRPr>
          </a:p>
        </p:txBody>
      </p:sp>
      <p:sp>
        <p:nvSpPr>
          <p:cNvPr id="688" name="Google Shape;688;ge7f7b7426b_0_42"/>
          <p:cNvSpPr txBox="1"/>
          <p:nvPr>
            <p:ph type="title"/>
          </p:nvPr>
        </p:nvSpPr>
        <p:spPr>
          <a:xfrm>
            <a:off x="499350" y="475175"/>
            <a:ext cx="5691900" cy="5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2"/>
                </a:solidFill>
                <a:latin typeface="Montserrat ExtraBold"/>
                <a:ea typeface="Montserrat ExtraBold"/>
                <a:cs typeface="Montserrat ExtraBold"/>
                <a:sym typeface="Montserrat ExtraBold"/>
              </a:rPr>
              <a:t>Power set</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
                                            <p:txEl>
                                              <p:pRg end="0" st="0"/>
                                            </p:txEl>
                                          </p:spTgt>
                                        </p:tgtEl>
                                        <p:attrNameLst>
                                          <p:attrName>style.visibility</p:attrName>
                                        </p:attrNameLst>
                                      </p:cBhvr>
                                      <p:to>
                                        <p:strVal val="visible"/>
                                      </p:to>
                                    </p:set>
                                    <p:animEffect filter="fade" transition="in">
                                      <p:cBhvr>
                                        <p:cTn dur="1000"/>
                                        <p:tgtEl>
                                          <p:spTgt spid="6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
                                            <p:txEl>
                                              <p:pRg end="1" st="1"/>
                                            </p:txEl>
                                          </p:spTgt>
                                        </p:tgtEl>
                                        <p:attrNameLst>
                                          <p:attrName>style.visibility</p:attrName>
                                        </p:attrNameLst>
                                      </p:cBhvr>
                                      <p:to>
                                        <p:strVal val="visible"/>
                                      </p:to>
                                    </p:set>
                                    <p:animEffect filter="fade" transition="in">
                                      <p:cBhvr>
                                        <p:cTn dur="1000"/>
                                        <p:tgtEl>
                                          <p:spTgt spid="6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
                                            <p:txEl>
                                              <p:pRg end="2" st="2"/>
                                            </p:txEl>
                                          </p:spTgt>
                                        </p:tgtEl>
                                        <p:attrNameLst>
                                          <p:attrName>style.visibility</p:attrName>
                                        </p:attrNameLst>
                                      </p:cBhvr>
                                      <p:to>
                                        <p:strVal val="visible"/>
                                      </p:to>
                                    </p:set>
                                    <p:animEffect filter="fade" transition="in">
                                      <p:cBhvr>
                                        <p:cTn dur="1000"/>
                                        <p:tgtEl>
                                          <p:spTgt spid="68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ge7f7b7426b_0_70"/>
          <p:cNvSpPr txBox="1"/>
          <p:nvPr>
            <p:ph idx="1" type="body"/>
          </p:nvPr>
        </p:nvSpPr>
        <p:spPr>
          <a:xfrm>
            <a:off x="723300" y="1351750"/>
            <a:ext cx="5271300" cy="289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GB" sz="1800">
                <a:latin typeface="Montserrat"/>
                <a:ea typeface="Montserrat"/>
                <a:cs typeface="Montserrat"/>
                <a:sym typeface="Montserrat"/>
              </a:rPr>
              <a:t>E</a:t>
            </a:r>
            <a:r>
              <a:rPr b="1" i="1" lang="en-GB" sz="1800">
                <a:latin typeface="Montserrat"/>
                <a:ea typeface="Montserrat"/>
                <a:cs typeface="Montserrat"/>
                <a:sym typeface="Montserrat"/>
              </a:rPr>
              <a:t>xample:</a:t>
            </a:r>
            <a:endParaRPr b="1" i="1"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Consider set A = {1, 2 ,3}.</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 subsets of set A are { } (empty set), {1}, {2}, {3}, {1,2}, {2,3}, {1,3}, {1, 2, 3}.</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Power set of A P(A) = { { }, {1}, {2}, {3}, {1,2}, {2,3}, {1,3}, {1, 2, 3} }.</a:t>
            </a:r>
            <a:endParaRPr sz="1800">
              <a:latin typeface="Montserrat Medium"/>
              <a:ea typeface="Montserrat Medium"/>
              <a:cs typeface="Montserrat Medium"/>
              <a:sym typeface="Montserrat Medium"/>
            </a:endParaRPr>
          </a:p>
        </p:txBody>
      </p:sp>
      <p:sp>
        <p:nvSpPr>
          <p:cNvPr id="694" name="Google Shape;694;ge7f7b7426b_0_70"/>
          <p:cNvSpPr txBox="1"/>
          <p:nvPr>
            <p:ph type="title"/>
          </p:nvPr>
        </p:nvSpPr>
        <p:spPr>
          <a:xfrm>
            <a:off x="499350" y="475175"/>
            <a:ext cx="5691900" cy="5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2"/>
                </a:solidFill>
                <a:latin typeface="Montserrat ExtraBold"/>
                <a:ea typeface="Montserrat ExtraBold"/>
                <a:cs typeface="Montserrat ExtraBold"/>
                <a:sym typeface="Montserrat ExtraBold"/>
              </a:rPr>
              <a:t>Power set</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
                                            <p:txEl>
                                              <p:pRg end="0" st="0"/>
                                            </p:txEl>
                                          </p:spTgt>
                                        </p:tgtEl>
                                        <p:attrNameLst>
                                          <p:attrName>style.visibility</p:attrName>
                                        </p:attrNameLst>
                                      </p:cBhvr>
                                      <p:to>
                                        <p:strVal val="visible"/>
                                      </p:to>
                                    </p:set>
                                    <p:animEffect filter="fade" transition="in">
                                      <p:cBhvr>
                                        <p:cTn dur="1000"/>
                                        <p:tgtEl>
                                          <p:spTgt spid="6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
                                            <p:txEl>
                                              <p:pRg end="1" st="1"/>
                                            </p:txEl>
                                          </p:spTgt>
                                        </p:tgtEl>
                                        <p:attrNameLst>
                                          <p:attrName>style.visibility</p:attrName>
                                        </p:attrNameLst>
                                      </p:cBhvr>
                                      <p:to>
                                        <p:strVal val="visible"/>
                                      </p:to>
                                    </p:set>
                                    <p:animEffect filter="fade" transition="in">
                                      <p:cBhvr>
                                        <p:cTn dur="1000"/>
                                        <p:tgtEl>
                                          <p:spTgt spid="6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
                                            <p:txEl>
                                              <p:pRg end="2" st="2"/>
                                            </p:txEl>
                                          </p:spTgt>
                                        </p:tgtEl>
                                        <p:attrNameLst>
                                          <p:attrName>style.visibility</p:attrName>
                                        </p:attrNameLst>
                                      </p:cBhvr>
                                      <p:to>
                                        <p:strVal val="visible"/>
                                      </p:to>
                                    </p:set>
                                    <p:animEffect filter="fade" transition="in">
                                      <p:cBhvr>
                                        <p:cTn dur="1000"/>
                                        <p:tgtEl>
                                          <p:spTgt spid="6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
                                            <p:txEl>
                                              <p:pRg end="3" st="3"/>
                                            </p:txEl>
                                          </p:spTgt>
                                        </p:tgtEl>
                                        <p:attrNameLst>
                                          <p:attrName>style.visibility</p:attrName>
                                        </p:attrNameLst>
                                      </p:cBhvr>
                                      <p:to>
                                        <p:strVal val="visible"/>
                                      </p:to>
                                    </p:set>
                                    <p:animEffect filter="fade" transition="in">
                                      <p:cBhvr>
                                        <p:cTn dur="1000"/>
                                        <p:tgtEl>
                                          <p:spTgt spid="69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ge7f7b7426b_0_75"/>
          <p:cNvSpPr txBox="1"/>
          <p:nvPr>
            <p:ph idx="1" type="body"/>
          </p:nvPr>
        </p:nvSpPr>
        <p:spPr>
          <a:xfrm>
            <a:off x="723300" y="1125150"/>
            <a:ext cx="5755200" cy="3123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If two sets contain the same elements, they are said to be equal.</a:t>
            </a:r>
            <a:endParaRPr sz="1800">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Set A is {1, 4 ,3} and set B is {4, 1, 3},</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Every element of set A is an element of set B</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Every element of set B is an element of set A.</a:t>
            </a:r>
            <a:endParaRPr sz="1800">
              <a:latin typeface="Montserrat Medium"/>
              <a:ea typeface="Montserrat Medium"/>
              <a:cs typeface="Montserrat Medium"/>
              <a:sym typeface="Montserrat Medium"/>
            </a:endParaRPr>
          </a:p>
        </p:txBody>
      </p:sp>
      <p:sp>
        <p:nvSpPr>
          <p:cNvPr id="700" name="Google Shape;700;ge7f7b7426b_0_75"/>
          <p:cNvSpPr txBox="1"/>
          <p:nvPr>
            <p:ph type="title"/>
          </p:nvPr>
        </p:nvSpPr>
        <p:spPr>
          <a:xfrm>
            <a:off x="499350" y="475175"/>
            <a:ext cx="5691900" cy="5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2"/>
                </a:solidFill>
                <a:latin typeface="Montserrat ExtraBold"/>
                <a:ea typeface="Montserrat ExtraBold"/>
                <a:cs typeface="Montserrat ExtraBold"/>
                <a:sym typeface="Montserrat ExtraBold"/>
              </a:rPr>
              <a:t>Equal </a:t>
            </a:r>
            <a:r>
              <a:rPr lang="en-GB">
                <a:solidFill>
                  <a:schemeClr val="lt2"/>
                </a:solidFill>
                <a:latin typeface="Montserrat ExtraBold"/>
                <a:ea typeface="Montserrat ExtraBold"/>
                <a:cs typeface="Montserrat ExtraBold"/>
                <a:sym typeface="Montserrat ExtraBold"/>
              </a:rPr>
              <a:t>set</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xEl>
                                              <p:pRg end="0" st="0"/>
                                            </p:txEl>
                                          </p:spTgt>
                                        </p:tgtEl>
                                        <p:attrNameLst>
                                          <p:attrName>style.visibility</p:attrName>
                                        </p:attrNameLst>
                                      </p:cBhvr>
                                      <p:to>
                                        <p:strVal val="visible"/>
                                      </p:to>
                                    </p:set>
                                    <p:animEffect filter="fade" transition="in">
                                      <p:cBhvr>
                                        <p:cTn dur="1000"/>
                                        <p:tgtEl>
                                          <p:spTgt spid="6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xEl>
                                              <p:pRg end="1" st="1"/>
                                            </p:txEl>
                                          </p:spTgt>
                                        </p:tgtEl>
                                        <p:attrNameLst>
                                          <p:attrName>style.visibility</p:attrName>
                                        </p:attrNameLst>
                                      </p:cBhvr>
                                      <p:to>
                                        <p:strVal val="visible"/>
                                      </p:to>
                                    </p:set>
                                    <p:animEffect filter="fade" transition="in">
                                      <p:cBhvr>
                                        <p:cTn dur="1000"/>
                                        <p:tgtEl>
                                          <p:spTgt spid="6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xEl>
                                              <p:pRg end="2" st="2"/>
                                            </p:txEl>
                                          </p:spTgt>
                                        </p:tgtEl>
                                        <p:attrNameLst>
                                          <p:attrName>style.visibility</p:attrName>
                                        </p:attrNameLst>
                                      </p:cBhvr>
                                      <p:to>
                                        <p:strVal val="visible"/>
                                      </p:to>
                                    </p:set>
                                    <p:animEffect filter="fade" transition="in">
                                      <p:cBhvr>
                                        <p:cTn dur="1000"/>
                                        <p:tgtEl>
                                          <p:spTgt spid="6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xEl>
                                              <p:pRg end="3" st="3"/>
                                            </p:txEl>
                                          </p:spTgt>
                                        </p:tgtEl>
                                        <p:attrNameLst>
                                          <p:attrName>style.visibility</p:attrName>
                                        </p:attrNameLst>
                                      </p:cBhvr>
                                      <p:to>
                                        <p:strVal val="visible"/>
                                      </p:to>
                                    </p:set>
                                    <p:animEffect filter="fade" transition="in">
                                      <p:cBhvr>
                                        <p:cTn dur="1000"/>
                                        <p:tgtEl>
                                          <p:spTgt spid="6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xEl>
                                              <p:pRg end="4" st="4"/>
                                            </p:txEl>
                                          </p:spTgt>
                                        </p:tgtEl>
                                        <p:attrNameLst>
                                          <p:attrName>style.visibility</p:attrName>
                                        </p:attrNameLst>
                                      </p:cBhvr>
                                      <p:to>
                                        <p:strVal val="visible"/>
                                      </p:to>
                                    </p:set>
                                    <p:animEffect filter="fade" transition="in">
                                      <p:cBhvr>
                                        <p:cTn dur="1000"/>
                                        <p:tgtEl>
                                          <p:spTgt spid="69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ge7f7b7426b_0_81"/>
          <p:cNvSpPr txBox="1"/>
          <p:nvPr>
            <p:ph idx="1" type="body"/>
          </p:nvPr>
        </p:nvSpPr>
        <p:spPr>
          <a:xfrm>
            <a:off x="723300" y="1064975"/>
            <a:ext cx="6570000" cy="3184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t>
            </a:r>
            <a:r>
              <a:rPr lang="en-GB" sz="1800">
                <a:latin typeface="Montserrat Medium"/>
                <a:ea typeface="Montserrat Medium"/>
                <a:cs typeface="Montserrat Medium"/>
                <a:sym typeface="Montserrat Medium"/>
              </a:rPr>
              <a:t>ardinality of t</a:t>
            </a:r>
            <a:r>
              <a:rPr lang="en-GB" sz="1800">
                <a:latin typeface="Montserrat Medium"/>
                <a:ea typeface="Montserrat Medium"/>
                <a:cs typeface="Montserrat Medium"/>
                <a:sym typeface="Montserrat Medium"/>
              </a:rPr>
              <a:t>wo sets are the same then those sets are called the </a:t>
            </a:r>
            <a:r>
              <a:rPr b="1" lang="en-GB" sz="1800">
                <a:latin typeface="Montserrat"/>
                <a:ea typeface="Montserrat"/>
                <a:cs typeface="Montserrat"/>
                <a:sym typeface="Montserrat"/>
              </a:rPr>
              <a:t>Equivalent set</a:t>
            </a:r>
            <a:r>
              <a:rPr lang="en-GB" sz="1800">
                <a:latin typeface="Montserrat Medium"/>
                <a:ea typeface="Montserrat Medium"/>
                <a:cs typeface="Montserrat Medium"/>
                <a:sym typeface="Montserrat Medium"/>
              </a:rPr>
              <a:t>.</a:t>
            </a:r>
            <a:endParaRPr sz="1800">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a:t>
            </a:r>
            <a:r>
              <a:rPr lang="en-GB" sz="1800">
                <a:latin typeface="Montserrat Medium"/>
                <a:ea typeface="Montserrat Medium"/>
                <a:cs typeface="Montserrat Medium"/>
                <a:sym typeface="Montserrat Medium"/>
              </a:rPr>
              <a:t>et A is {6, 7, 8}</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Set B is {10, 11, 12}.</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Then the set A and set B are equivalent sets.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Cardinality of set A is equal to the cardinality of set B. i.e., |A| = |B| = 3.</a:t>
            </a:r>
            <a:endParaRPr sz="1800">
              <a:latin typeface="Montserrat Medium"/>
              <a:ea typeface="Montserrat Medium"/>
              <a:cs typeface="Montserrat Medium"/>
              <a:sym typeface="Montserrat Medium"/>
            </a:endParaRPr>
          </a:p>
        </p:txBody>
      </p:sp>
      <p:sp>
        <p:nvSpPr>
          <p:cNvPr id="706" name="Google Shape;706;ge7f7b7426b_0_81"/>
          <p:cNvSpPr txBox="1"/>
          <p:nvPr>
            <p:ph type="title"/>
          </p:nvPr>
        </p:nvSpPr>
        <p:spPr>
          <a:xfrm>
            <a:off x="499350" y="475175"/>
            <a:ext cx="5691900" cy="5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2"/>
                </a:solidFill>
                <a:latin typeface="Montserrat ExtraBold"/>
                <a:ea typeface="Montserrat ExtraBold"/>
                <a:cs typeface="Montserrat ExtraBold"/>
                <a:sym typeface="Montserrat ExtraBold"/>
              </a:rPr>
              <a:t>Equivalent set</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xEl>
                                              <p:pRg end="0" st="0"/>
                                            </p:txEl>
                                          </p:spTgt>
                                        </p:tgtEl>
                                        <p:attrNameLst>
                                          <p:attrName>style.visibility</p:attrName>
                                        </p:attrNameLst>
                                      </p:cBhvr>
                                      <p:to>
                                        <p:strVal val="visible"/>
                                      </p:to>
                                    </p:set>
                                    <p:animEffect filter="fade" transition="in">
                                      <p:cBhvr>
                                        <p:cTn dur="1000"/>
                                        <p:tgtEl>
                                          <p:spTgt spid="7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xEl>
                                              <p:pRg end="1" st="1"/>
                                            </p:txEl>
                                          </p:spTgt>
                                        </p:tgtEl>
                                        <p:attrNameLst>
                                          <p:attrName>style.visibility</p:attrName>
                                        </p:attrNameLst>
                                      </p:cBhvr>
                                      <p:to>
                                        <p:strVal val="visible"/>
                                      </p:to>
                                    </p:set>
                                    <p:animEffect filter="fade" transition="in">
                                      <p:cBhvr>
                                        <p:cTn dur="1000"/>
                                        <p:tgtEl>
                                          <p:spTgt spid="7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xEl>
                                              <p:pRg end="2" st="2"/>
                                            </p:txEl>
                                          </p:spTgt>
                                        </p:tgtEl>
                                        <p:attrNameLst>
                                          <p:attrName>style.visibility</p:attrName>
                                        </p:attrNameLst>
                                      </p:cBhvr>
                                      <p:to>
                                        <p:strVal val="visible"/>
                                      </p:to>
                                    </p:set>
                                    <p:animEffect filter="fade" transition="in">
                                      <p:cBhvr>
                                        <p:cTn dur="1000"/>
                                        <p:tgtEl>
                                          <p:spTgt spid="7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xEl>
                                              <p:pRg end="3" st="3"/>
                                            </p:txEl>
                                          </p:spTgt>
                                        </p:tgtEl>
                                        <p:attrNameLst>
                                          <p:attrName>style.visibility</p:attrName>
                                        </p:attrNameLst>
                                      </p:cBhvr>
                                      <p:to>
                                        <p:strVal val="visible"/>
                                      </p:to>
                                    </p:set>
                                    <p:animEffect filter="fade" transition="in">
                                      <p:cBhvr>
                                        <p:cTn dur="1000"/>
                                        <p:tgtEl>
                                          <p:spTgt spid="7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xEl>
                                              <p:pRg end="4" st="4"/>
                                            </p:txEl>
                                          </p:spTgt>
                                        </p:tgtEl>
                                        <p:attrNameLst>
                                          <p:attrName>style.visibility</p:attrName>
                                        </p:attrNameLst>
                                      </p:cBhvr>
                                      <p:to>
                                        <p:strVal val="visible"/>
                                      </p:to>
                                    </p:set>
                                    <p:animEffect filter="fade" transition="in">
                                      <p:cBhvr>
                                        <p:cTn dur="1000"/>
                                        <p:tgtEl>
                                          <p:spTgt spid="7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xEl>
                                              <p:pRg end="5" st="5"/>
                                            </p:txEl>
                                          </p:spTgt>
                                        </p:tgtEl>
                                        <p:attrNameLst>
                                          <p:attrName>style.visibility</p:attrName>
                                        </p:attrNameLst>
                                      </p:cBhvr>
                                      <p:to>
                                        <p:strVal val="visible"/>
                                      </p:to>
                                    </p:set>
                                    <p:animEffect filter="fade" transition="in">
                                      <p:cBhvr>
                                        <p:cTn dur="1000"/>
                                        <p:tgtEl>
                                          <p:spTgt spid="70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ge931ea782f_0_36"/>
          <p:cNvSpPr txBox="1"/>
          <p:nvPr>
            <p:ph idx="1" type="body"/>
          </p:nvPr>
        </p:nvSpPr>
        <p:spPr>
          <a:xfrm>
            <a:off x="723300" y="1285875"/>
            <a:ext cx="3465900" cy="2963400"/>
          </a:xfrm>
          <a:prstGeom prst="rect">
            <a:avLst/>
          </a:prstGeom>
          <a:noFill/>
          <a:ln>
            <a:noFill/>
          </a:ln>
        </p:spPr>
        <p:txBody>
          <a:bodyPr anchorCtr="0" anchor="t" bIns="91425" lIns="91425" spcFirstLastPara="1" rIns="91425" wrap="square" tIns="91425">
            <a:noAutofit/>
          </a:bodyPr>
          <a:lstStyle/>
          <a:p>
            <a:pPr indent="-342900" lvl="0" marL="457200" rtl="0" algn="l">
              <a:lnSpc>
                <a:spcPct val="175000"/>
              </a:lnSpc>
              <a:spcBef>
                <a:spcPts val="0"/>
              </a:spcBef>
              <a:spcAft>
                <a:spcPts val="0"/>
              </a:spcAft>
              <a:buSzPts val="1800"/>
              <a:buFont typeface="Montserrat Medium"/>
              <a:buAutoNum type="arabicPeriod"/>
            </a:pPr>
            <a:r>
              <a:rPr lang="en-GB" sz="1800">
                <a:latin typeface="Montserrat Medium"/>
                <a:ea typeface="Montserrat Medium"/>
                <a:cs typeface="Montserrat Medium"/>
                <a:sym typeface="Montserrat Medium"/>
              </a:rPr>
              <a:t>Set Union.</a:t>
            </a:r>
            <a:endParaRPr sz="1800">
              <a:latin typeface="Montserrat Medium"/>
              <a:ea typeface="Montserrat Medium"/>
              <a:cs typeface="Montserrat Medium"/>
              <a:sym typeface="Montserrat Medium"/>
            </a:endParaRPr>
          </a:p>
          <a:p>
            <a:pPr indent="-342900" lvl="0" marL="457200" rtl="0" algn="l">
              <a:lnSpc>
                <a:spcPct val="175000"/>
              </a:lnSpc>
              <a:spcBef>
                <a:spcPts val="0"/>
              </a:spcBef>
              <a:spcAft>
                <a:spcPts val="0"/>
              </a:spcAft>
              <a:buSzPts val="1800"/>
              <a:buFont typeface="Montserrat Medium"/>
              <a:buAutoNum type="arabicPeriod"/>
            </a:pPr>
            <a:r>
              <a:rPr lang="en-GB" sz="1800">
                <a:latin typeface="Montserrat Medium"/>
                <a:ea typeface="Montserrat Medium"/>
                <a:cs typeface="Montserrat Medium"/>
                <a:sym typeface="Montserrat Medium"/>
              </a:rPr>
              <a:t>Set Intersection.</a:t>
            </a:r>
            <a:endParaRPr sz="1800">
              <a:latin typeface="Montserrat Medium"/>
              <a:ea typeface="Montserrat Medium"/>
              <a:cs typeface="Montserrat Medium"/>
              <a:sym typeface="Montserrat Medium"/>
            </a:endParaRPr>
          </a:p>
          <a:p>
            <a:pPr indent="-342900" lvl="0" marL="457200" rtl="0" algn="l">
              <a:lnSpc>
                <a:spcPct val="175000"/>
              </a:lnSpc>
              <a:spcBef>
                <a:spcPts val="0"/>
              </a:spcBef>
              <a:spcAft>
                <a:spcPts val="0"/>
              </a:spcAft>
              <a:buSzPts val="1800"/>
              <a:buFont typeface="Montserrat Medium"/>
              <a:buAutoNum type="arabicPeriod"/>
            </a:pPr>
            <a:r>
              <a:rPr lang="en-GB" sz="1800">
                <a:latin typeface="Montserrat Medium"/>
                <a:ea typeface="Montserrat Medium"/>
                <a:cs typeface="Montserrat Medium"/>
                <a:sym typeface="Montserrat Medium"/>
              </a:rPr>
              <a:t>Set Difference.</a:t>
            </a:r>
            <a:endParaRPr sz="1800">
              <a:latin typeface="Montserrat Medium"/>
              <a:ea typeface="Montserrat Medium"/>
              <a:cs typeface="Montserrat Medium"/>
              <a:sym typeface="Montserrat Medium"/>
            </a:endParaRPr>
          </a:p>
          <a:p>
            <a:pPr indent="-342900" lvl="0" marL="457200" rtl="0" algn="l">
              <a:lnSpc>
                <a:spcPct val="175000"/>
              </a:lnSpc>
              <a:spcBef>
                <a:spcPts val="0"/>
              </a:spcBef>
              <a:spcAft>
                <a:spcPts val="0"/>
              </a:spcAft>
              <a:buSzPts val="1800"/>
              <a:buFont typeface="Montserrat Medium"/>
              <a:buAutoNum type="arabicPeriod"/>
            </a:pPr>
            <a:r>
              <a:rPr lang="en-GB" sz="1800">
                <a:latin typeface="Montserrat Medium"/>
                <a:ea typeface="Montserrat Medium"/>
                <a:cs typeface="Montserrat Medium"/>
                <a:sym typeface="Montserrat Medium"/>
              </a:rPr>
              <a:t>Complement</a:t>
            </a:r>
            <a:r>
              <a:rPr lang="en-GB" sz="1800">
                <a:latin typeface="Montserrat Medium"/>
                <a:ea typeface="Montserrat Medium"/>
                <a:cs typeface="Montserrat Medium"/>
                <a:sym typeface="Montserrat Medium"/>
              </a:rPr>
              <a:t> of a set.</a:t>
            </a:r>
            <a:endParaRPr sz="1800">
              <a:latin typeface="Montserrat Medium"/>
              <a:ea typeface="Montserrat Medium"/>
              <a:cs typeface="Montserrat Medium"/>
              <a:sym typeface="Montserrat Medium"/>
            </a:endParaRPr>
          </a:p>
        </p:txBody>
      </p:sp>
      <p:sp>
        <p:nvSpPr>
          <p:cNvPr id="712" name="Google Shape;712;ge931ea782f_0_36"/>
          <p:cNvSpPr txBox="1"/>
          <p:nvPr>
            <p:ph type="title"/>
          </p:nvPr>
        </p:nvSpPr>
        <p:spPr>
          <a:xfrm>
            <a:off x="499350" y="475175"/>
            <a:ext cx="5691900" cy="5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2"/>
                </a:solidFill>
                <a:latin typeface="Montserrat ExtraBold"/>
                <a:ea typeface="Montserrat ExtraBold"/>
                <a:cs typeface="Montserrat ExtraBold"/>
                <a:sym typeface="Montserrat ExtraBold"/>
              </a:rPr>
              <a:t>Set Operations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xEl>
                                              <p:pRg end="0" st="0"/>
                                            </p:txEl>
                                          </p:spTgt>
                                        </p:tgtEl>
                                        <p:attrNameLst>
                                          <p:attrName>style.visibility</p:attrName>
                                        </p:attrNameLst>
                                      </p:cBhvr>
                                      <p:to>
                                        <p:strVal val="visible"/>
                                      </p:to>
                                    </p:set>
                                    <p:animEffect filter="fade" transition="in">
                                      <p:cBhvr>
                                        <p:cTn dur="1000"/>
                                        <p:tgtEl>
                                          <p:spTgt spid="7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xEl>
                                              <p:pRg end="1" st="1"/>
                                            </p:txEl>
                                          </p:spTgt>
                                        </p:tgtEl>
                                        <p:attrNameLst>
                                          <p:attrName>style.visibility</p:attrName>
                                        </p:attrNameLst>
                                      </p:cBhvr>
                                      <p:to>
                                        <p:strVal val="visible"/>
                                      </p:to>
                                    </p:set>
                                    <p:animEffect filter="fade" transition="in">
                                      <p:cBhvr>
                                        <p:cTn dur="1000"/>
                                        <p:tgtEl>
                                          <p:spTgt spid="7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xEl>
                                              <p:pRg end="2" st="2"/>
                                            </p:txEl>
                                          </p:spTgt>
                                        </p:tgtEl>
                                        <p:attrNameLst>
                                          <p:attrName>style.visibility</p:attrName>
                                        </p:attrNameLst>
                                      </p:cBhvr>
                                      <p:to>
                                        <p:strVal val="visible"/>
                                      </p:to>
                                    </p:set>
                                    <p:animEffect filter="fade" transition="in">
                                      <p:cBhvr>
                                        <p:cTn dur="1000"/>
                                        <p:tgtEl>
                                          <p:spTgt spid="7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xEl>
                                              <p:pRg end="3" st="3"/>
                                            </p:txEl>
                                          </p:spTgt>
                                        </p:tgtEl>
                                        <p:attrNameLst>
                                          <p:attrName>style.visibility</p:attrName>
                                        </p:attrNameLst>
                                      </p:cBhvr>
                                      <p:to>
                                        <p:strVal val="visible"/>
                                      </p:to>
                                    </p:set>
                                    <p:animEffect filter="fade" transition="in">
                                      <p:cBhvr>
                                        <p:cTn dur="1000"/>
                                        <p:tgtEl>
                                          <p:spTgt spid="71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ge931ea782f_0_41"/>
          <p:cNvSpPr txBox="1"/>
          <p:nvPr>
            <p:ph idx="1" type="body"/>
          </p:nvPr>
        </p:nvSpPr>
        <p:spPr>
          <a:xfrm>
            <a:off x="462100" y="1054925"/>
            <a:ext cx="6248700" cy="3184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 union of sets A and B is denoted by A ∪ B.</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Set of elements are in A, in B, or in both A and B.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Hence, A ∪ B = { x | x ∈ A OR x ∈ B }.</a:t>
            </a:r>
            <a:endParaRPr sz="1800">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i="1" lang="en-GB" sz="1800">
                <a:latin typeface="Montserrat"/>
                <a:ea typeface="Montserrat"/>
                <a:cs typeface="Montserrat"/>
                <a:sym typeface="Montserrat"/>
              </a:rPr>
              <a:t>Note: </a:t>
            </a:r>
            <a:r>
              <a:rPr lang="en-GB" sz="1800">
                <a:latin typeface="Montserrat Medium"/>
                <a:ea typeface="Montserrat Medium"/>
                <a:cs typeface="Montserrat Medium"/>
                <a:sym typeface="Montserrat Medium"/>
              </a:rPr>
              <a:t>In union of sets, common elements occur only once.</a:t>
            </a:r>
            <a:endParaRPr sz="1800">
              <a:latin typeface="Montserrat Medium"/>
              <a:ea typeface="Montserrat Medium"/>
              <a:cs typeface="Montserrat Medium"/>
              <a:sym typeface="Montserrat Medium"/>
            </a:endParaRPr>
          </a:p>
        </p:txBody>
      </p:sp>
      <p:sp>
        <p:nvSpPr>
          <p:cNvPr id="718" name="Google Shape;718;ge931ea782f_0_41"/>
          <p:cNvSpPr txBox="1"/>
          <p:nvPr>
            <p:ph type="title"/>
          </p:nvPr>
        </p:nvSpPr>
        <p:spPr>
          <a:xfrm>
            <a:off x="348675" y="294350"/>
            <a:ext cx="5691900" cy="5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2"/>
                </a:solidFill>
                <a:latin typeface="Montserrat ExtraBold"/>
                <a:ea typeface="Montserrat ExtraBold"/>
                <a:cs typeface="Montserrat ExtraBold"/>
                <a:sym typeface="Montserrat ExtraBold"/>
              </a:rPr>
              <a:t>Union of Sets</a:t>
            </a:r>
            <a:endParaRPr>
              <a:solidFill>
                <a:schemeClr val="lt2"/>
              </a:solidFill>
              <a:latin typeface="Montserrat ExtraBold"/>
              <a:ea typeface="Montserrat ExtraBold"/>
              <a:cs typeface="Montserrat ExtraBold"/>
              <a:sym typeface="Montserrat ExtraBold"/>
            </a:endParaRPr>
          </a:p>
        </p:txBody>
      </p:sp>
      <p:sp>
        <p:nvSpPr>
          <p:cNvPr id="719" name="Google Shape;719;ge931ea782f_0_41"/>
          <p:cNvSpPr/>
          <p:nvPr/>
        </p:nvSpPr>
        <p:spPr>
          <a:xfrm>
            <a:off x="2762625" y="3033850"/>
            <a:ext cx="1386300" cy="1306500"/>
          </a:xfrm>
          <a:prstGeom prst="ellipse">
            <a:avLst/>
          </a:prstGeom>
          <a:solidFill>
            <a:srgbClr val="FFF2CC"/>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chemeClr val="dk1"/>
                </a:solidFill>
                <a:latin typeface="Montserrat"/>
                <a:ea typeface="Montserrat"/>
                <a:cs typeface="Montserrat"/>
                <a:sym typeface="Montserrat"/>
              </a:rPr>
              <a:t>A</a:t>
            </a:r>
            <a:endParaRPr b="1" sz="1600">
              <a:solidFill>
                <a:schemeClr val="dk1"/>
              </a:solidFill>
              <a:latin typeface="Montserrat"/>
              <a:ea typeface="Montserrat"/>
              <a:cs typeface="Montserrat"/>
              <a:sym typeface="Montserrat"/>
            </a:endParaRPr>
          </a:p>
        </p:txBody>
      </p:sp>
      <p:sp>
        <p:nvSpPr>
          <p:cNvPr id="720" name="Google Shape;720;ge931ea782f_0_41"/>
          <p:cNvSpPr/>
          <p:nvPr/>
        </p:nvSpPr>
        <p:spPr>
          <a:xfrm>
            <a:off x="3829175" y="3033850"/>
            <a:ext cx="1386300" cy="1306500"/>
          </a:xfrm>
          <a:prstGeom prst="ellipse">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chemeClr val="dk1"/>
                </a:solidFill>
                <a:latin typeface="Montserrat"/>
                <a:ea typeface="Montserrat"/>
                <a:cs typeface="Montserrat"/>
                <a:sym typeface="Montserrat"/>
              </a:rPr>
              <a:t>B</a:t>
            </a:r>
            <a:endParaRPr b="1" sz="1600">
              <a:solidFill>
                <a:schemeClr val="dk1"/>
              </a:solidFill>
              <a:latin typeface="Montserrat"/>
              <a:ea typeface="Montserrat"/>
              <a:cs typeface="Montserrat"/>
              <a:sym typeface="Montserrat"/>
            </a:endParaRPr>
          </a:p>
        </p:txBody>
      </p:sp>
      <p:sp>
        <p:nvSpPr>
          <p:cNvPr id="721" name="Google Shape;721;ge931ea782f_0_41"/>
          <p:cNvSpPr/>
          <p:nvPr/>
        </p:nvSpPr>
        <p:spPr>
          <a:xfrm>
            <a:off x="2762625" y="3033850"/>
            <a:ext cx="1386300" cy="1306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xEl>
                                              <p:pRg end="0" st="0"/>
                                            </p:txEl>
                                          </p:spTgt>
                                        </p:tgtEl>
                                        <p:attrNameLst>
                                          <p:attrName>style.visibility</p:attrName>
                                        </p:attrNameLst>
                                      </p:cBhvr>
                                      <p:to>
                                        <p:strVal val="visible"/>
                                      </p:to>
                                    </p:set>
                                    <p:animEffect filter="fade" transition="in">
                                      <p:cBhvr>
                                        <p:cTn dur="1000"/>
                                        <p:tgtEl>
                                          <p:spTgt spid="7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xEl>
                                              <p:pRg end="1" st="1"/>
                                            </p:txEl>
                                          </p:spTgt>
                                        </p:tgtEl>
                                        <p:attrNameLst>
                                          <p:attrName>style.visibility</p:attrName>
                                        </p:attrNameLst>
                                      </p:cBhvr>
                                      <p:to>
                                        <p:strVal val="visible"/>
                                      </p:to>
                                    </p:set>
                                    <p:animEffect filter="fade" transition="in">
                                      <p:cBhvr>
                                        <p:cTn dur="1000"/>
                                        <p:tgtEl>
                                          <p:spTgt spid="7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xEl>
                                              <p:pRg end="2" st="2"/>
                                            </p:txEl>
                                          </p:spTgt>
                                        </p:tgtEl>
                                        <p:attrNameLst>
                                          <p:attrName>style.visibility</p:attrName>
                                        </p:attrNameLst>
                                      </p:cBhvr>
                                      <p:to>
                                        <p:strVal val="visible"/>
                                      </p:to>
                                    </p:set>
                                    <p:animEffect filter="fade" transition="in">
                                      <p:cBhvr>
                                        <p:cTn dur="1000"/>
                                        <p:tgtEl>
                                          <p:spTgt spid="7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xEl>
                                              <p:pRg end="3" st="3"/>
                                            </p:txEl>
                                          </p:spTgt>
                                        </p:tgtEl>
                                        <p:attrNameLst>
                                          <p:attrName>style.visibility</p:attrName>
                                        </p:attrNameLst>
                                      </p:cBhvr>
                                      <p:to>
                                        <p:strVal val="visible"/>
                                      </p:to>
                                    </p:set>
                                    <p:animEffect filter="fade" transition="in">
                                      <p:cBhvr>
                                        <p:cTn dur="1000"/>
                                        <p:tgtEl>
                                          <p:spTgt spid="71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
          <p:cNvSpPr txBox="1"/>
          <p:nvPr>
            <p:ph idx="1" type="body"/>
          </p:nvPr>
        </p:nvSpPr>
        <p:spPr>
          <a:xfrm>
            <a:off x="612800" y="1191300"/>
            <a:ext cx="6389400" cy="2760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Statistical data are frequently analyzed to see whether conclusions can be drawn legitimately.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To make predictions about future events.</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For instance: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Early election results are analyzed to see if they conform to predictions from pre-election polls and also to predict the final outcome of the election.</a:t>
            </a:r>
            <a:endParaRPr sz="1800">
              <a:latin typeface="Montserrat Medium"/>
              <a:ea typeface="Montserrat Medium"/>
              <a:cs typeface="Montserrat Medium"/>
              <a:sym typeface="Montserrat Medium"/>
            </a:endParaRPr>
          </a:p>
        </p:txBody>
      </p:sp>
      <p:sp>
        <p:nvSpPr>
          <p:cNvPr id="349" name="Google Shape;349;p4"/>
          <p:cNvSpPr txBox="1"/>
          <p:nvPr>
            <p:ph type="title"/>
          </p:nvPr>
        </p:nvSpPr>
        <p:spPr>
          <a:xfrm>
            <a:off x="655050" y="455075"/>
            <a:ext cx="5735700" cy="5496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Statistics and Probability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0" st="0"/>
                                            </p:txEl>
                                          </p:spTgt>
                                        </p:tgtEl>
                                        <p:attrNameLst>
                                          <p:attrName>style.visibility</p:attrName>
                                        </p:attrNameLst>
                                      </p:cBhvr>
                                      <p:to>
                                        <p:strVal val="visible"/>
                                      </p:to>
                                    </p:set>
                                    <p:animEffect filter="fade" transition="in">
                                      <p:cBhvr>
                                        <p:cTn dur="1000"/>
                                        <p:tgtEl>
                                          <p:spTgt spid="3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1" st="1"/>
                                            </p:txEl>
                                          </p:spTgt>
                                        </p:tgtEl>
                                        <p:attrNameLst>
                                          <p:attrName>style.visibility</p:attrName>
                                        </p:attrNameLst>
                                      </p:cBhvr>
                                      <p:to>
                                        <p:strVal val="visible"/>
                                      </p:to>
                                    </p:set>
                                    <p:animEffect filter="fade" transition="in">
                                      <p:cBhvr>
                                        <p:cTn dur="1000"/>
                                        <p:tgtEl>
                                          <p:spTgt spid="3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2" st="2"/>
                                            </p:txEl>
                                          </p:spTgt>
                                        </p:tgtEl>
                                        <p:attrNameLst>
                                          <p:attrName>style.visibility</p:attrName>
                                        </p:attrNameLst>
                                      </p:cBhvr>
                                      <p:to>
                                        <p:strVal val="visible"/>
                                      </p:to>
                                    </p:set>
                                    <p:animEffect filter="fade" transition="in">
                                      <p:cBhvr>
                                        <p:cTn dur="1000"/>
                                        <p:tgtEl>
                                          <p:spTgt spid="3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3" st="3"/>
                                            </p:txEl>
                                          </p:spTgt>
                                        </p:tgtEl>
                                        <p:attrNameLst>
                                          <p:attrName>style.visibility</p:attrName>
                                        </p:attrNameLst>
                                      </p:cBhvr>
                                      <p:to>
                                        <p:strVal val="visible"/>
                                      </p:to>
                                    </p:set>
                                    <p:animEffect filter="fade" transition="in">
                                      <p:cBhvr>
                                        <p:cTn dur="1000"/>
                                        <p:tgtEl>
                                          <p:spTgt spid="34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e931ea782f_0_49"/>
          <p:cNvSpPr txBox="1"/>
          <p:nvPr>
            <p:ph type="title"/>
          </p:nvPr>
        </p:nvSpPr>
        <p:spPr>
          <a:xfrm>
            <a:off x="459175" y="354625"/>
            <a:ext cx="5691900" cy="5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2"/>
                </a:solidFill>
                <a:latin typeface="Montserrat ExtraBold"/>
                <a:ea typeface="Montserrat ExtraBold"/>
                <a:cs typeface="Montserrat ExtraBold"/>
                <a:sym typeface="Montserrat ExtraBold"/>
              </a:rPr>
              <a:t>Intersection </a:t>
            </a:r>
            <a:r>
              <a:rPr lang="en-GB">
                <a:solidFill>
                  <a:schemeClr val="lt2"/>
                </a:solidFill>
                <a:latin typeface="Montserrat ExtraBold"/>
                <a:ea typeface="Montserrat ExtraBold"/>
                <a:cs typeface="Montserrat ExtraBold"/>
                <a:sym typeface="Montserrat ExtraBold"/>
              </a:rPr>
              <a:t>of Sets</a:t>
            </a:r>
            <a:endParaRPr>
              <a:solidFill>
                <a:schemeClr val="lt2"/>
              </a:solidFill>
              <a:latin typeface="Montserrat ExtraBold"/>
              <a:ea typeface="Montserrat ExtraBold"/>
              <a:cs typeface="Montserrat ExtraBold"/>
              <a:sym typeface="Montserrat ExtraBold"/>
            </a:endParaRPr>
          </a:p>
        </p:txBody>
      </p:sp>
      <p:pic>
        <p:nvPicPr>
          <p:cNvPr id="727" name="Google Shape;727;ge931ea782f_0_49"/>
          <p:cNvPicPr preferRelativeResize="0"/>
          <p:nvPr/>
        </p:nvPicPr>
        <p:blipFill rotWithShape="1">
          <a:blip r:embed="rId3">
            <a:alphaModFix/>
          </a:blip>
          <a:srcRect b="13718" l="20469" r="19380" t="39730"/>
          <a:stretch/>
        </p:blipFill>
        <p:spPr>
          <a:xfrm>
            <a:off x="2842975" y="3214725"/>
            <a:ext cx="2893201" cy="1676451"/>
          </a:xfrm>
          <a:prstGeom prst="rect">
            <a:avLst/>
          </a:prstGeom>
          <a:noFill/>
          <a:ln cap="flat" cmpd="sng" w="9525">
            <a:solidFill>
              <a:schemeClr val="dk2"/>
            </a:solidFill>
            <a:prstDash val="solid"/>
            <a:round/>
            <a:headEnd len="sm" w="sm" type="none"/>
            <a:tailEnd len="sm" w="sm" type="none"/>
          </a:ln>
        </p:spPr>
      </p:pic>
      <p:sp>
        <p:nvSpPr>
          <p:cNvPr id="728" name="Google Shape;728;ge931ea782f_0_49"/>
          <p:cNvSpPr txBox="1"/>
          <p:nvPr/>
        </p:nvSpPr>
        <p:spPr>
          <a:xfrm>
            <a:off x="3606475" y="3551450"/>
            <a:ext cx="68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Montserrat"/>
                <a:ea typeface="Montserrat"/>
                <a:cs typeface="Montserrat"/>
                <a:sym typeface="Montserrat"/>
              </a:rPr>
              <a:t>A</a:t>
            </a:r>
            <a:endParaRPr b="1" sz="1600">
              <a:solidFill>
                <a:schemeClr val="dk1"/>
              </a:solidFill>
              <a:latin typeface="Montserrat"/>
              <a:ea typeface="Montserrat"/>
              <a:cs typeface="Montserrat"/>
              <a:sym typeface="Montserrat"/>
            </a:endParaRPr>
          </a:p>
        </p:txBody>
      </p:sp>
      <p:sp>
        <p:nvSpPr>
          <p:cNvPr id="729" name="Google Shape;729;ge931ea782f_0_49"/>
          <p:cNvSpPr txBox="1"/>
          <p:nvPr>
            <p:ph idx="1" type="body"/>
          </p:nvPr>
        </p:nvSpPr>
        <p:spPr>
          <a:xfrm>
            <a:off x="462100" y="1090038"/>
            <a:ext cx="6891600" cy="2014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Intersection of sets A and B is t</a:t>
            </a:r>
            <a:r>
              <a:rPr lang="en-GB" sz="1800">
                <a:latin typeface="Montserrat Medium"/>
                <a:ea typeface="Montserrat Medium"/>
                <a:cs typeface="Montserrat Medium"/>
                <a:sym typeface="Montserrat Medium"/>
              </a:rPr>
              <a:t>he set of elements.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Which are in both A and B.</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Hence, A ∩ B = { x | x ∈ A AND x ∈ B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Intersection of set A and set B denotes the common elements in both the sets.</a:t>
            </a:r>
            <a:endParaRPr sz="1800">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xEl>
                                              <p:pRg end="0" st="0"/>
                                            </p:txEl>
                                          </p:spTgt>
                                        </p:tgtEl>
                                        <p:attrNameLst>
                                          <p:attrName>style.visibility</p:attrName>
                                        </p:attrNameLst>
                                      </p:cBhvr>
                                      <p:to>
                                        <p:strVal val="visible"/>
                                      </p:to>
                                    </p:set>
                                    <p:animEffect filter="fade" transition="in">
                                      <p:cBhvr>
                                        <p:cTn dur="1000"/>
                                        <p:tgtEl>
                                          <p:spTgt spid="7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xEl>
                                              <p:pRg end="1" st="1"/>
                                            </p:txEl>
                                          </p:spTgt>
                                        </p:tgtEl>
                                        <p:attrNameLst>
                                          <p:attrName>style.visibility</p:attrName>
                                        </p:attrNameLst>
                                      </p:cBhvr>
                                      <p:to>
                                        <p:strVal val="visible"/>
                                      </p:to>
                                    </p:set>
                                    <p:animEffect filter="fade" transition="in">
                                      <p:cBhvr>
                                        <p:cTn dur="1000"/>
                                        <p:tgtEl>
                                          <p:spTgt spid="7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xEl>
                                              <p:pRg end="2" st="2"/>
                                            </p:txEl>
                                          </p:spTgt>
                                        </p:tgtEl>
                                        <p:attrNameLst>
                                          <p:attrName>style.visibility</p:attrName>
                                        </p:attrNameLst>
                                      </p:cBhvr>
                                      <p:to>
                                        <p:strVal val="visible"/>
                                      </p:to>
                                    </p:set>
                                    <p:animEffect filter="fade" transition="in">
                                      <p:cBhvr>
                                        <p:cTn dur="1000"/>
                                        <p:tgtEl>
                                          <p:spTgt spid="7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xEl>
                                              <p:pRg end="3" st="3"/>
                                            </p:txEl>
                                          </p:spTgt>
                                        </p:tgtEl>
                                        <p:attrNameLst>
                                          <p:attrName>style.visibility</p:attrName>
                                        </p:attrNameLst>
                                      </p:cBhvr>
                                      <p:to>
                                        <p:strVal val="visible"/>
                                      </p:to>
                                    </p:set>
                                    <p:animEffect filter="fade" transition="in">
                                      <p:cBhvr>
                                        <p:cTn dur="1000"/>
                                        <p:tgtEl>
                                          <p:spTgt spid="72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ge931ea782f_0_57"/>
          <p:cNvSpPr txBox="1"/>
          <p:nvPr>
            <p:ph idx="1" type="body"/>
          </p:nvPr>
        </p:nvSpPr>
        <p:spPr>
          <a:xfrm>
            <a:off x="512325" y="1205500"/>
            <a:ext cx="5093400" cy="1948800"/>
          </a:xfrm>
          <a:prstGeom prst="rect">
            <a:avLst/>
          </a:prstGeom>
          <a:noFill/>
          <a:ln>
            <a:noFill/>
          </a:ln>
        </p:spPr>
        <p:txBody>
          <a:bodyPr anchorCtr="0" anchor="t" bIns="91425" lIns="91425" spcFirstLastPara="1" rIns="91425" wrap="square" tIns="91425">
            <a:noAutofit/>
          </a:bodyPr>
          <a:lstStyle/>
          <a:p>
            <a:pPr indent="-342900" lvl="0" marL="457200" rtl="0" algn="l">
              <a:lnSpc>
                <a:spcPct val="175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Set difference of sets A and B is the set of elements that are only in A but not in B. </a:t>
            </a:r>
            <a:endParaRPr sz="1800">
              <a:latin typeface="Montserrat Medium"/>
              <a:ea typeface="Montserrat Medium"/>
              <a:cs typeface="Montserrat Medium"/>
              <a:sym typeface="Montserrat Medium"/>
            </a:endParaRPr>
          </a:p>
          <a:p>
            <a:pPr indent="-342900" lvl="0" marL="457200" rtl="0" algn="l">
              <a:lnSpc>
                <a:spcPct val="175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Hence, A - B = { x | x ∈ A AND x ∉ B }.</a:t>
            </a:r>
            <a:endParaRPr sz="1800">
              <a:latin typeface="Montserrat Medium"/>
              <a:ea typeface="Montserrat Medium"/>
              <a:cs typeface="Montserrat Medium"/>
              <a:sym typeface="Montserrat Medium"/>
            </a:endParaRPr>
          </a:p>
        </p:txBody>
      </p:sp>
      <p:sp>
        <p:nvSpPr>
          <p:cNvPr id="735" name="Google Shape;735;ge931ea782f_0_57"/>
          <p:cNvSpPr txBox="1"/>
          <p:nvPr>
            <p:ph type="title"/>
          </p:nvPr>
        </p:nvSpPr>
        <p:spPr>
          <a:xfrm>
            <a:off x="348675" y="294350"/>
            <a:ext cx="5691900" cy="5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2"/>
                </a:solidFill>
                <a:latin typeface="Montserrat ExtraBold"/>
                <a:ea typeface="Montserrat ExtraBold"/>
                <a:cs typeface="Montserrat ExtraBold"/>
                <a:sym typeface="Montserrat ExtraBold"/>
              </a:rPr>
              <a:t>Set Difference</a:t>
            </a:r>
            <a:endParaRPr>
              <a:solidFill>
                <a:schemeClr val="lt2"/>
              </a:solidFill>
              <a:latin typeface="Montserrat ExtraBold"/>
              <a:ea typeface="Montserrat ExtraBold"/>
              <a:cs typeface="Montserrat ExtraBold"/>
              <a:sym typeface="Montserrat ExtraBold"/>
            </a:endParaRPr>
          </a:p>
        </p:txBody>
      </p:sp>
      <p:sp>
        <p:nvSpPr>
          <p:cNvPr id="736" name="Google Shape;736;ge931ea782f_0_57"/>
          <p:cNvSpPr/>
          <p:nvPr/>
        </p:nvSpPr>
        <p:spPr>
          <a:xfrm>
            <a:off x="1908725" y="3410600"/>
            <a:ext cx="873900" cy="843900"/>
          </a:xfrm>
          <a:prstGeom prst="ellipse">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e931ea782f_0_57"/>
          <p:cNvSpPr/>
          <p:nvPr/>
        </p:nvSpPr>
        <p:spPr>
          <a:xfrm>
            <a:off x="2462975" y="3410600"/>
            <a:ext cx="873900" cy="843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ge931ea782f_0_57"/>
          <p:cNvSpPr/>
          <p:nvPr/>
        </p:nvSpPr>
        <p:spPr>
          <a:xfrm>
            <a:off x="1908725" y="3410600"/>
            <a:ext cx="873900" cy="843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A</a:t>
            </a:r>
            <a:endParaRPr b="1"/>
          </a:p>
        </p:txBody>
      </p:sp>
      <p:sp>
        <p:nvSpPr>
          <p:cNvPr id="739" name="Google Shape;739;ge931ea782f_0_57"/>
          <p:cNvSpPr txBox="1"/>
          <p:nvPr/>
        </p:nvSpPr>
        <p:spPr>
          <a:xfrm>
            <a:off x="2462975" y="3716975"/>
            <a:ext cx="11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Montserrat"/>
                <a:ea typeface="Montserrat"/>
                <a:cs typeface="Montserrat"/>
                <a:sym typeface="Montserrat"/>
              </a:rPr>
              <a:t>B</a:t>
            </a:r>
            <a:endParaRPr b="1">
              <a:latin typeface="Montserrat"/>
              <a:ea typeface="Montserrat"/>
              <a:cs typeface="Montserrat"/>
              <a:sym typeface="Montserrat"/>
            </a:endParaRPr>
          </a:p>
        </p:txBody>
      </p:sp>
      <p:sp>
        <p:nvSpPr>
          <p:cNvPr id="740" name="Google Shape;740;ge931ea782f_0_57"/>
          <p:cNvSpPr/>
          <p:nvPr/>
        </p:nvSpPr>
        <p:spPr>
          <a:xfrm>
            <a:off x="4684800" y="3360375"/>
            <a:ext cx="873900" cy="843900"/>
          </a:xfrm>
          <a:prstGeom prst="ellipse">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ge931ea782f_0_57"/>
          <p:cNvSpPr/>
          <p:nvPr/>
        </p:nvSpPr>
        <p:spPr>
          <a:xfrm>
            <a:off x="4135050" y="3360375"/>
            <a:ext cx="873900" cy="843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Montserrat"/>
                <a:ea typeface="Montserrat"/>
                <a:cs typeface="Montserrat"/>
                <a:sym typeface="Montserrat"/>
              </a:rPr>
              <a:t>A</a:t>
            </a:r>
            <a:endParaRPr b="1">
              <a:latin typeface="Montserrat"/>
              <a:ea typeface="Montserrat"/>
              <a:cs typeface="Montserrat"/>
              <a:sym typeface="Montserrat"/>
            </a:endParaRPr>
          </a:p>
        </p:txBody>
      </p:sp>
      <p:sp>
        <p:nvSpPr>
          <p:cNvPr id="742" name="Google Shape;742;ge931ea782f_0_57"/>
          <p:cNvSpPr/>
          <p:nvPr/>
        </p:nvSpPr>
        <p:spPr>
          <a:xfrm>
            <a:off x="4684800" y="3360375"/>
            <a:ext cx="873900" cy="843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743" name="Google Shape;743;ge931ea782f_0_57"/>
          <p:cNvSpPr txBox="1"/>
          <p:nvPr/>
        </p:nvSpPr>
        <p:spPr>
          <a:xfrm>
            <a:off x="4725000" y="3632450"/>
            <a:ext cx="11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Montserrat"/>
                <a:ea typeface="Montserrat"/>
                <a:cs typeface="Montserrat"/>
                <a:sym typeface="Montserrat"/>
              </a:rPr>
              <a:t>B</a:t>
            </a:r>
            <a:endParaRPr b="1">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xEl>
                                              <p:pRg end="0" st="0"/>
                                            </p:txEl>
                                          </p:spTgt>
                                        </p:tgtEl>
                                        <p:attrNameLst>
                                          <p:attrName>style.visibility</p:attrName>
                                        </p:attrNameLst>
                                      </p:cBhvr>
                                      <p:to>
                                        <p:strVal val="visible"/>
                                      </p:to>
                                    </p:set>
                                    <p:animEffect filter="fade" transition="in">
                                      <p:cBhvr>
                                        <p:cTn dur="1000"/>
                                        <p:tgtEl>
                                          <p:spTgt spid="7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xEl>
                                              <p:pRg end="1" st="1"/>
                                            </p:txEl>
                                          </p:spTgt>
                                        </p:tgtEl>
                                        <p:attrNameLst>
                                          <p:attrName>style.visibility</p:attrName>
                                        </p:attrNameLst>
                                      </p:cBhvr>
                                      <p:to>
                                        <p:strVal val="visible"/>
                                      </p:to>
                                    </p:set>
                                    <p:animEffect filter="fade" transition="in">
                                      <p:cBhvr>
                                        <p:cTn dur="1000"/>
                                        <p:tgtEl>
                                          <p:spTgt spid="73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e931ea782f_0_63"/>
          <p:cNvSpPr txBox="1"/>
          <p:nvPr>
            <p:ph idx="1" type="body"/>
          </p:nvPr>
        </p:nvSpPr>
        <p:spPr>
          <a:xfrm>
            <a:off x="512325" y="1054825"/>
            <a:ext cx="5414700" cy="319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 complement of a set A denoted by 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Set of elements which are not in set A.</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Hence, A' = { x | x ∉ A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 (U - A) where U is a universal set that contains all objects.</a:t>
            </a:r>
            <a:endParaRPr sz="1800">
              <a:latin typeface="Montserrat Medium"/>
              <a:ea typeface="Montserrat Medium"/>
              <a:cs typeface="Montserrat Medium"/>
              <a:sym typeface="Montserrat Medium"/>
            </a:endParaRPr>
          </a:p>
        </p:txBody>
      </p:sp>
      <p:sp>
        <p:nvSpPr>
          <p:cNvPr id="749" name="Google Shape;749;ge931ea782f_0_63"/>
          <p:cNvSpPr txBox="1"/>
          <p:nvPr>
            <p:ph type="title"/>
          </p:nvPr>
        </p:nvSpPr>
        <p:spPr>
          <a:xfrm>
            <a:off x="348675" y="294350"/>
            <a:ext cx="5691900" cy="5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lt2"/>
                </a:solidFill>
                <a:latin typeface="Montserrat ExtraBold"/>
                <a:ea typeface="Montserrat ExtraBold"/>
                <a:cs typeface="Montserrat ExtraBold"/>
                <a:sym typeface="Montserrat ExtraBold"/>
              </a:rPr>
              <a:t>Complement</a:t>
            </a:r>
            <a:r>
              <a:rPr lang="en-GB">
                <a:solidFill>
                  <a:schemeClr val="lt2"/>
                </a:solidFill>
                <a:latin typeface="Montserrat ExtraBold"/>
                <a:ea typeface="Montserrat ExtraBold"/>
                <a:cs typeface="Montserrat ExtraBold"/>
                <a:sym typeface="Montserrat ExtraBold"/>
              </a:rPr>
              <a:t> of a </a:t>
            </a:r>
            <a:r>
              <a:rPr lang="en-GB">
                <a:solidFill>
                  <a:schemeClr val="lt2"/>
                </a:solidFill>
                <a:latin typeface="Montserrat ExtraBold"/>
                <a:ea typeface="Montserrat ExtraBold"/>
                <a:cs typeface="Montserrat ExtraBold"/>
                <a:sym typeface="Montserrat ExtraBold"/>
              </a:rPr>
              <a:t>Set</a:t>
            </a:r>
            <a:endParaRPr>
              <a:solidFill>
                <a:schemeClr val="lt2"/>
              </a:solidFill>
              <a:latin typeface="Montserrat ExtraBold"/>
              <a:ea typeface="Montserrat ExtraBold"/>
              <a:cs typeface="Montserrat ExtraBold"/>
              <a:sym typeface="Montserrat ExtraBold"/>
            </a:endParaRPr>
          </a:p>
        </p:txBody>
      </p:sp>
      <p:sp>
        <p:nvSpPr>
          <p:cNvPr id="750" name="Google Shape;750;ge931ea782f_0_63"/>
          <p:cNvSpPr/>
          <p:nvPr/>
        </p:nvSpPr>
        <p:spPr>
          <a:xfrm>
            <a:off x="3777275" y="3224750"/>
            <a:ext cx="2343600" cy="1386300"/>
          </a:xfrm>
          <a:prstGeom prst="rect">
            <a:avLst/>
          </a:prstGeom>
          <a:solidFill>
            <a:srgbClr val="CC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e931ea782f_0_63"/>
          <p:cNvSpPr/>
          <p:nvPr/>
        </p:nvSpPr>
        <p:spPr>
          <a:xfrm>
            <a:off x="4410150" y="3395525"/>
            <a:ext cx="974700" cy="924300"/>
          </a:xfrm>
          <a:prstGeom prst="ellipse">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chemeClr val="dk1"/>
                </a:solidFill>
                <a:latin typeface="Montserrat"/>
                <a:ea typeface="Montserrat"/>
                <a:cs typeface="Montserrat"/>
                <a:sym typeface="Montserrat"/>
              </a:rPr>
              <a:t>A</a:t>
            </a:r>
            <a:endParaRPr b="1" sz="1600">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xEl>
                                              <p:pRg end="0" st="0"/>
                                            </p:txEl>
                                          </p:spTgt>
                                        </p:tgtEl>
                                        <p:attrNameLst>
                                          <p:attrName>style.visibility</p:attrName>
                                        </p:attrNameLst>
                                      </p:cBhvr>
                                      <p:to>
                                        <p:strVal val="visible"/>
                                      </p:to>
                                    </p:set>
                                    <p:animEffect filter="fade" transition="in">
                                      <p:cBhvr>
                                        <p:cTn dur="1000"/>
                                        <p:tgtEl>
                                          <p:spTgt spid="7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xEl>
                                              <p:pRg end="1" st="1"/>
                                            </p:txEl>
                                          </p:spTgt>
                                        </p:tgtEl>
                                        <p:attrNameLst>
                                          <p:attrName>style.visibility</p:attrName>
                                        </p:attrNameLst>
                                      </p:cBhvr>
                                      <p:to>
                                        <p:strVal val="visible"/>
                                      </p:to>
                                    </p:set>
                                    <p:animEffect filter="fade" transition="in">
                                      <p:cBhvr>
                                        <p:cTn dur="1000"/>
                                        <p:tgtEl>
                                          <p:spTgt spid="7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xEl>
                                              <p:pRg end="2" st="2"/>
                                            </p:txEl>
                                          </p:spTgt>
                                        </p:tgtEl>
                                        <p:attrNameLst>
                                          <p:attrName>style.visibility</p:attrName>
                                        </p:attrNameLst>
                                      </p:cBhvr>
                                      <p:to>
                                        <p:strVal val="visible"/>
                                      </p:to>
                                    </p:set>
                                    <p:animEffect filter="fade" transition="in">
                                      <p:cBhvr>
                                        <p:cTn dur="1000"/>
                                        <p:tgtEl>
                                          <p:spTgt spid="7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xEl>
                                              <p:pRg end="3" st="3"/>
                                            </p:txEl>
                                          </p:spTgt>
                                        </p:tgtEl>
                                        <p:attrNameLst>
                                          <p:attrName>style.visibility</p:attrName>
                                        </p:attrNameLst>
                                      </p:cBhvr>
                                      <p:to>
                                        <p:strVal val="visible"/>
                                      </p:to>
                                    </p:set>
                                    <p:animEffect filter="fade" transition="in">
                                      <p:cBhvr>
                                        <p:cTn dur="1000"/>
                                        <p:tgtEl>
                                          <p:spTgt spid="74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ef1ce2e4aa_1_246"/>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C01S02L04. Mutually Exclusive and Independent Events</a:t>
            </a:r>
            <a:endParaRPr b="0" sz="2400">
              <a:latin typeface="Montserrat ExtraBold"/>
              <a:ea typeface="Montserrat ExtraBold"/>
              <a:cs typeface="Montserrat ExtraBold"/>
              <a:sym typeface="Montserrat ExtraBo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gef1ce2e4aa_1_250"/>
          <p:cNvSpPr txBox="1"/>
          <p:nvPr>
            <p:ph idx="1" type="body"/>
          </p:nvPr>
        </p:nvSpPr>
        <p:spPr>
          <a:xfrm>
            <a:off x="450050" y="1221575"/>
            <a:ext cx="5771400" cy="3033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Event is an outcome or defined collection of outcomes of a random experiment.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Collection of all possible outcomes to a random experiment is called the sample space.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An event is any subset of a sample space.</a:t>
            </a:r>
            <a:endParaRPr sz="1800">
              <a:latin typeface="Montserrat Medium"/>
              <a:ea typeface="Montserrat Medium"/>
              <a:cs typeface="Montserrat Medium"/>
              <a:sym typeface="Montserrat Medium"/>
            </a:endParaRPr>
          </a:p>
        </p:txBody>
      </p:sp>
      <p:sp>
        <p:nvSpPr>
          <p:cNvPr id="762" name="Google Shape;762;gef1ce2e4aa_1_25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Event</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xEl>
                                              <p:pRg end="0" st="0"/>
                                            </p:txEl>
                                          </p:spTgt>
                                        </p:tgtEl>
                                        <p:attrNameLst>
                                          <p:attrName>style.visibility</p:attrName>
                                        </p:attrNameLst>
                                      </p:cBhvr>
                                      <p:to>
                                        <p:strVal val="visible"/>
                                      </p:to>
                                    </p:set>
                                    <p:animEffect filter="fade" transition="in">
                                      <p:cBhvr>
                                        <p:cTn dur="1000"/>
                                        <p:tgtEl>
                                          <p:spTgt spid="7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xEl>
                                              <p:pRg end="1" st="1"/>
                                            </p:txEl>
                                          </p:spTgt>
                                        </p:tgtEl>
                                        <p:attrNameLst>
                                          <p:attrName>style.visibility</p:attrName>
                                        </p:attrNameLst>
                                      </p:cBhvr>
                                      <p:to>
                                        <p:strVal val="visible"/>
                                      </p:to>
                                    </p:set>
                                    <p:animEffect filter="fade" transition="in">
                                      <p:cBhvr>
                                        <p:cTn dur="1000"/>
                                        <p:tgtEl>
                                          <p:spTgt spid="7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xEl>
                                              <p:pRg end="2" st="2"/>
                                            </p:txEl>
                                          </p:spTgt>
                                        </p:tgtEl>
                                        <p:attrNameLst>
                                          <p:attrName>style.visibility</p:attrName>
                                        </p:attrNameLst>
                                      </p:cBhvr>
                                      <p:to>
                                        <p:strVal val="visible"/>
                                      </p:to>
                                    </p:set>
                                    <p:animEffect filter="fade" transition="in">
                                      <p:cBhvr>
                                        <p:cTn dur="1000"/>
                                        <p:tgtEl>
                                          <p:spTgt spid="76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gef1ce2e4aa_1_255"/>
          <p:cNvSpPr txBox="1"/>
          <p:nvPr>
            <p:ph idx="1" type="body"/>
          </p:nvPr>
        </p:nvSpPr>
        <p:spPr>
          <a:xfrm>
            <a:off x="450050" y="1146575"/>
            <a:ext cx="5925600" cy="3108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 set A is a subset of another set B.</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If all elements of the set A are elements of the set B.</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Set A {2, 3, 4} is the subset of the set B {1, 2, 3, 4, 5}.</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All the elements in set A are present in set B.</a:t>
            </a:r>
            <a:endParaRPr sz="1800">
              <a:latin typeface="Montserrat Medium"/>
              <a:ea typeface="Montserrat Medium"/>
              <a:cs typeface="Montserrat Medium"/>
              <a:sym typeface="Montserrat Medium"/>
            </a:endParaRPr>
          </a:p>
        </p:txBody>
      </p:sp>
      <p:sp>
        <p:nvSpPr>
          <p:cNvPr id="768" name="Google Shape;768;gef1ce2e4aa_1_25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Subset</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xEl>
                                              <p:pRg end="0" st="0"/>
                                            </p:txEl>
                                          </p:spTgt>
                                        </p:tgtEl>
                                        <p:attrNameLst>
                                          <p:attrName>style.visibility</p:attrName>
                                        </p:attrNameLst>
                                      </p:cBhvr>
                                      <p:to>
                                        <p:strVal val="visible"/>
                                      </p:to>
                                    </p:set>
                                    <p:animEffect filter="fade" transition="in">
                                      <p:cBhvr>
                                        <p:cTn dur="1000"/>
                                        <p:tgtEl>
                                          <p:spTgt spid="7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xEl>
                                              <p:pRg end="1" st="1"/>
                                            </p:txEl>
                                          </p:spTgt>
                                        </p:tgtEl>
                                        <p:attrNameLst>
                                          <p:attrName>style.visibility</p:attrName>
                                        </p:attrNameLst>
                                      </p:cBhvr>
                                      <p:to>
                                        <p:strVal val="visible"/>
                                      </p:to>
                                    </p:set>
                                    <p:animEffect filter="fade" transition="in">
                                      <p:cBhvr>
                                        <p:cTn dur="1000"/>
                                        <p:tgtEl>
                                          <p:spTgt spid="7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xEl>
                                              <p:pRg end="2" st="2"/>
                                            </p:txEl>
                                          </p:spTgt>
                                        </p:tgtEl>
                                        <p:attrNameLst>
                                          <p:attrName>style.visibility</p:attrName>
                                        </p:attrNameLst>
                                      </p:cBhvr>
                                      <p:to>
                                        <p:strVal val="visible"/>
                                      </p:to>
                                    </p:set>
                                    <p:animEffect filter="fade" transition="in">
                                      <p:cBhvr>
                                        <p:cTn dur="1000"/>
                                        <p:tgtEl>
                                          <p:spTgt spid="7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xEl>
                                              <p:pRg end="3" st="3"/>
                                            </p:txEl>
                                          </p:spTgt>
                                        </p:tgtEl>
                                        <p:attrNameLst>
                                          <p:attrName>style.visibility</p:attrName>
                                        </p:attrNameLst>
                                      </p:cBhvr>
                                      <p:to>
                                        <p:strVal val="visible"/>
                                      </p:to>
                                    </p:set>
                                    <p:animEffect filter="fade" transition="in">
                                      <p:cBhvr>
                                        <p:cTn dur="1000"/>
                                        <p:tgtEl>
                                          <p:spTgt spid="7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xEl>
                                              <p:pRg end="4" st="4"/>
                                            </p:txEl>
                                          </p:spTgt>
                                        </p:tgtEl>
                                        <p:attrNameLst>
                                          <p:attrName>style.visibility</p:attrName>
                                        </p:attrNameLst>
                                      </p:cBhvr>
                                      <p:to>
                                        <p:strVal val="visible"/>
                                      </p:to>
                                    </p:set>
                                    <p:animEffect filter="fade" transition="in">
                                      <p:cBhvr>
                                        <p:cTn dur="1000"/>
                                        <p:tgtEl>
                                          <p:spTgt spid="76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gef1ce2e4aa_1_260"/>
          <p:cNvSpPr txBox="1"/>
          <p:nvPr>
            <p:ph idx="1" type="body"/>
          </p:nvPr>
        </p:nvSpPr>
        <p:spPr>
          <a:xfrm>
            <a:off x="450050" y="1146575"/>
            <a:ext cx="5925600" cy="3108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Things that can’t happen at the same time. </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We can’t run backwards and forwards at the same time.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 events “running forward” and “running backwards” are mutually exclusive.</a:t>
            </a:r>
            <a:endParaRPr sz="1800">
              <a:latin typeface="Montserrat Medium"/>
              <a:ea typeface="Montserrat Medium"/>
              <a:cs typeface="Montserrat Medium"/>
              <a:sym typeface="Montserrat Medium"/>
            </a:endParaRPr>
          </a:p>
        </p:txBody>
      </p:sp>
      <p:sp>
        <p:nvSpPr>
          <p:cNvPr id="774" name="Google Shape;774;gef1ce2e4aa_1_26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Mutually Exclusive Events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3">
                                            <p:txEl>
                                              <p:pRg end="0" st="0"/>
                                            </p:txEl>
                                          </p:spTgt>
                                        </p:tgtEl>
                                        <p:attrNameLst>
                                          <p:attrName>style.visibility</p:attrName>
                                        </p:attrNameLst>
                                      </p:cBhvr>
                                      <p:to>
                                        <p:strVal val="visible"/>
                                      </p:to>
                                    </p:set>
                                    <p:animEffect filter="fade" transition="in">
                                      <p:cBhvr>
                                        <p:cTn dur="1000"/>
                                        <p:tgtEl>
                                          <p:spTgt spid="7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3">
                                            <p:txEl>
                                              <p:pRg end="1" st="1"/>
                                            </p:txEl>
                                          </p:spTgt>
                                        </p:tgtEl>
                                        <p:attrNameLst>
                                          <p:attrName>style.visibility</p:attrName>
                                        </p:attrNameLst>
                                      </p:cBhvr>
                                      <p:to>
                                        <p:strVal val="visible"/>
                                      </p:to>
                                    </p:set>
                                    <p:animEffect filter="fade" transition="in">
                                      <p:cBhvr>
                                        <p:cTn dur="1000"/>
                                        <p:tgtEl>
                                          <p:spTgt spid="7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3">
                                            <p:txEl>
                                              <p:pRg end="2" st="2"/>
                                            </p:txEl>
                                          </p:spTgt>
                                        </p:tgtEl>
                                        <p:attrNameLst>
                                          <p:attrName>style.visibility</p:attrName>
                                        </p:attrNameLst>
                                      </p:cBhvr>
                                      <p:to>
                                        <p:strVal val="visible"/>
                                      </p:to>
                                    </p:set>
                                    <p:animEffect filter="fade" transition="in">
                                      <p:cBhvr>
                                        <p:cTn dur="1000"/>
                                        <p:tgtEl>
                                          <p:spTgt spid="7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3">
                                            <p:txEl>
                                              <p:pRg end="3" st="3"/>
                                            </p:txEl>
                                          </p:spTgt>
                                        </p:tgtEl>
                                        <p:attrNameLst>
                                          <p:attrName>style.visibility</p:attrName>
                                        </p:attrNameLst>
                                      </p:cBhvr>
                                      <p:to>
                                        <p:strVal val="visible"/>
                                      </p:to>
                                    </p:set>
                                    <p:animEffect filter="fade" transition="in">
                                      <p:cBhvr>
                                        <p:cTn dur="1000"/>
                                        <p:tgtEl>
                                          <p:spTgt spid="77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gef1ce2e4aa_1_265"/>
          <p:cNvSpPr txBox="1"/>
          <p:nvPr>
            <p:ph idx="1" type="body"/>
          </p:nvPr>
        </p:nvSpPr>
        <p:spPr>
          <a:xfrm>
            <a:off x="450050" y="1146575"/>
            <a:ext cx="6525900" cy="3108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Also give us this type of event.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We can’t toss a coin and get both a heads and tails.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“Getting a head” and “getting a tail” are mutually exclusive.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We can’t get “kings” and “aces” at the same time.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Getting kings and aces are mutually exclusive events.</a:t>
            </a:r>
            <a:endParaRPr sz="1800">
              <a:latin typeface="Montserrat Medium"/>
              <a:ea typeface="Montserrat Medium"/>
              <a:cs typeface="Montserrat Medium"/>
              <a:sym typeface="Montserrat Medium"/>
            </a:endParaRPr>
          </a:p>
        </p:txBody>
      </p:sp>
      <p:sp>
        <p:nvSpPr>
          <p:cNvPr id="780" name="Google Shape;780;gef1ce2e4aa_1_26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Mutually Exclusive Events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xEl>
                                              <p:pRg end="0" st="0"/>
                                            </p:txEl>
                                          </p:spTgt>
                                        </p:tgtEl>
                                        <p:attrNameLst>
                                          <p:attrName>style.visibility</p:attrName>
                                        </p:attrNameLst>
                                      </p:cBhvr>
                                      <p:to>
                                        <p:strVal val="visible"/>
                                      </p:to>
                                    </p:set>
                                    <p:animEffect filter="fade" transition="in">
                                      <p:cBhvr>
                                        <p:cTn dur="1000"/>
                                        <p:tgtEl>
                                          <p:spTgt spid="7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xEl>
                                              <p:pRg end="1" st="1"/>
                                            </p:txEl>
                                          </p:spTgt>
                                        </p:tgtEl>
                                        <p:attrNameLst>
                                          <p:attrName>style.visibility</p:attrName>
                                        </p:attrNameLst>
                                      </p:cBhvr>
                                      <p:to>
                                        <p:strVal val="visible"/>
                                      </p:to>
                                    </p:set>
                                    <p:animEffect filter="fade" transition="in">
                                      <p:cBhvr>
                                        <p:cTn dur="1000"/>
                                        <p:tgtEl>
                                          <p:spTgt spid="7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xEl>
                                              <p:pRg end="2" st="2"/>
                                            </p:txEl>
                                          </p:spTgt>
                                        </p:tgtEl>
                                        <p:attrNameLst>
                                          <p:attrName>style.visibility</p:attrName>
                                        </p:attrNameLst>
                                      </p:cBhvr>
                                      <p:to>
                                        <p:strVal val="visible"/>
                                      </p:to>
                                    </p:set>
                                    <p:animEffect filter="fade" transition="in">
                                      <p:cBhvr>
                                        <p:cTn dur="1000"/>
                                        <p:tgtEl>
                                          <p:spTgt spid="7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xEl>
                                              <p:pRg end="3" st="3"/>
                                            </p:txEl>
                                          </p:spTgt>
                                        </p:tgtEl>
                                        <p:attrNameLst>
                                          <p:attrName>style.visibility</p:attrName>
                                        </p:attrNameLst>
                                      </p:cBhvr>
                                      <p:to>
                                        <p:strVal val="visible"/>
                                      </p:to>
                                    </p:set>
                                    <p:animEffect filter="fade" transition="in">
                                      <p:cBhvr>
                                        <p:cTn dur="1000"/>
                                        <p:tgtEl>
                                          <p:spTgt spid="7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xEl>
                                              <p:pRg end="4" st="4"/>
                                            </p:txEl>
                                          </p:spTgt>
                                        </p:tgtEl>
                                        <p:attrNameLst>
                                          <p:attrName>style.visibility</p:attrName>
                                        </p:attrNameLst>
                                      </p:cBhvr>
                                      <p:to>
                                        <p:strVal val="visible"/>
                                      </p:to>
                                    </p:set>
                                    <p:animEffect filter="fade" transition="in">
                                      <p:cBhvr>
                                        <p:cTn dur="1000"/>
                                        <p:tgtEl>
                                          <p:spTgt spid="77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gef1ce2e4aa_1_270"/>
          <p:cNvSpPr txBox="1"/>
          <p:nvPr>
            <p:ph idx="1" type="body"/>
          </p:nvPr>
        </p:nvSpPr>
        <p:spPr>
          <a:xfrm>
            <a:off x="450050" y="1146575"/>
            <a:ext cx="6525900" cy="3108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Getting Kings and getting Hearts are not mutually exclusive.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They can happen at the same time.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It is impossible for them to happen together.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 and B together is always equals 0.</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It means that this event is impossible.</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King and Queen.</a:t>
            </a:r>
            <a:endParaRPr sz="1800">
              <a:latin typeface="Montserrat Medium"/>
              <a:ea typeface="Montserrat Medium"/>
              <a:cs typeface="Montserrat Medium"/>
              <a:sym typeface="Montserrat Medium"/>
            </a:endParaRPr>
          </a:p>
        </p:txBody>
      </p:sp>
      <p:sp>
        <p:nvSpPr>
          <p:cNvPr id="786" name="Google Shape;786;gef1ce2e4aa_1_27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Mutually Exclusive Events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xEl>
                                              <p:pRg end="0" st="0"/>
                                            </p:txEl>
                                          </p:spTgt>
                                        </p:tgtEl>
                                        <p:attrNameLst>
                                          <p:attrName>style.visibility</p:attrName>
                                        </p:attrNameLst>
                                      </p:cBhvr>
                                      <p:to>
                                        <p:strVal val="visible"/>
                                      </p:to>
                                    </p:set>
                                    <p:animEffect filter="fade" transition="in">
                                      <p:cBhvr>
                                        <p:cTn dur="1000"/>
                                        <p:tgtEl>
                                          <p:spTgt spid="7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xEl>
                                              <p:pRg end="1" st="1"/>
                                            </p:txEl>
                                          </p:spTgt>
                                        </p:tgtEl>
                                        <p:attrNameLst>
                                          <p:attrName>style.visibility</p:attrName>
                                        </p:attrNameLst>
                                      </p:cBhvr>
                                      <p:to>
                                        <p:strVal val="visible"/>
                                      </p:to>
                                    </p:set>
                                    <p:animEffect filter="fade" transition="in">
                                      <p:cBhvr>
                                        <p:cTn dur="1000"/>
                                        <p:tgtEl>
                                          <p:spTgt spid="7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xEl>
                                              <p:pRg end="2" st="2"/>
                                            </p:txEl>
                                          </p:spTgt>
                                        </p:tgtEl>
                                        <p:attrNameLst>
                                          <p:attrName>style.visibility</p:attrName>
                                        </p:attrNameLst>
                                      </p:cBhvr>
                                      <p:to>
                                        <p:strVal val="visible"/>
                                      </p:to>
                                    </p:set>
                                    <p:animEffect filter="fade" transition="in">
                                      <p:cBhvr>
                                        <p:cTn dur="1000"/>
                                        <p:tgtEl>
                                          <p:spTgt spid="7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xEl>
                                              <p:pRg end="3" st="3"/>
                                            </p:txEl>
                                          </p:spTgt>
                                        </p:tgtEl>
                                        <p:attrNameLst>
                                          <p:attrName>style.visibility</p:attrName>
                                        </p:attrNameLst>
                                      </p:cBhvr>
                                      <p:to>
                                        <p:strVal val="visible"/>
                                      </p:to>
                                    </p:set>
                                    <p:animEffect filter="fade" transition="in">
                                      <p:cBhvr>
                                        <p:cTn dur="1000"/>
                                        <p:tgtEl>
                                          <p:spTgt spid="7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xEl>
                                              <p:pRg end="4" st="4"/>
                                            </p:txEl>
                                          </p:spTgt>
                                        </p:tgtEl>
                                        <p:attrNameLst>
                                          <p:attrName>style.visibility</p:attrName>
                                        </p:attrNameLst>
                                      </p:cBhvr>
                                      <p:to>
                                        <p:strVal val="visible"/>
                                      </p:to>
                                    </p:set>
                                    <p:animEffect filter="fade" transition="in">
                                      <p:cBhvr>
                                        <p:cTn dur="1000"/>
                                        <p:tgtEl>
                                          <p:spTgt spid="78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xEl>
                                              <p:pRg end="5" st="5"/>
                                            </p:txEl>
                                          </p:spTgt>
                                        </p:tgtEl>
                                        <p:attrNameLst>
                                          <p:attrName>style.visibility</p:attrName>
                                        </p:attrNameLst>
                                      </p:cBhvr>
                                      <p:to>
                                        <p:strVal val="visible"/>
                                      </p:to>
                                    </p:set>
                                    <p:animEffect filter="fade" transition="in">
                                      <p:cBhvr>
                                        <p:cTn dur="1000"/>
                                        <p:tgtEl>
                                          <p:spTgt spid="78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xEl>
                                              <p:pRg end="6" st="6"/>
                                            </p:txEl>
                                          </p:spTgt>
                                        </p:tgtEl>
                                        <p:attrNameLst>
                                          <p:attrName>style.visibility</p:attrName>
                                        </p:attrNameLst>
                                      </p:cBhvr>
                                      <p:to>
                                        <p:strVal val="visible"/>
                                      </p:to>
                                    </p:set>
                                    <p:animEffect filter="fade" transition="in">
                                      <p:cBhvr>
                                        <p:cTn dur="1000"/>
                                        <p:tgtEl>
                                          <p:spTgt spid="78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gef1ce2e4aa_1_275"/>
          <p:cNvSpPr txBox="1"/>
          <p:nvPr>
            <p:ph idx="1" type="body"/>
          </p:nvPr>
        </p:nvSpPr>
        <p:spPr>
          <a:xfrm>
            <a:off x="450050" y="1146575"/>
            <a:ext cx="5925900" cy="3108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 card cannot be a king and a queen at the same time.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 probability of a king and a queen is 0.</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Probability of A or B equals the probability of A plus the probability of B.</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 of A or B is equal to P of A plus P of B.</a:t>
            </a:r>
            <a:endParaRPr sz="1800">
              <a:latin typeface="Montserrat Medium"/>
              <a:ea typeface="Montserrat Medium"/>
              <a:cs typeface="Montserrat Medium"/>
              <a:sym typeface="Montserrat Medium"/>
            </a:endParaRPr>
          </a:p>
        </p:txBody>
      </p:sp>
      <p:sp>
        <p:nvSpPr>
          <p:cNvPr id="792" name="Google Shape;792;gef1ce2e4aa_1_27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xEl>
                                              <p:pRg end="0" st="0"/>
                                            </p:txEl>
                                          </p:spTgt>
                                        </p:tgtEl>
                                        <p:attrNameLst>
                                          <p:attrName>style.visibility</p:attrName>
                                        </p:attrNameLst>
                                      </p:cBhvr>
                                      <p:to>
                                        <p:strVal val="visible"/>
                                      </p:to>
                                    </p:set>
                                    <p:animEffect filter="fade" transition="in">
                                      <p:cBhvr>
                                        <p:cTn dur="1000"/>
                                        <p:tgtEl>
                                          <p:spTgt spid="7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xEl>
                                              <p:pRg end="1" st="1"/>
                                            </p:txEl>
                                          </p:spTgt>
                                        </p:tgtEl>
                                        <p:attrNameLst>
                                          <p:attrName>style.visibility</p:attrName>
                                        </p:attrNameLst>
                                      </p:cBhvr>
                                      <p:to>
                                        <p:strVal val="visible"/>
                                      </p:to>
                                    </p:set>
                                    <p:animEffect filter="fade" transition="in">
                                      <p:cBhvr>
                                        <p:cTn dur="1000"/>
                                        <p:tgtEl>
                                          <p:spTgt spid="7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xEl>
                                              <p:pRg end="2" st="2"/>
                                            </p:txEl>
                                          </p:spTgt>
                                        </p:tgtEl>
                                        <p:attrNameLst>
                                          <p:attrName>style.visibility</p:attrName>
                                        </p:attrNameLst>
                                      </p:cBhvr>
                                      <p:to>
                                        <p:strVal val="visible"/>
                                      </p:to>
                                    </p:set>
                                    <p:animEffect filter="fade" transition="in">
                                      <p:cBhvr>
                                        <p:cTn dur="1000"/>
                                        <p:tgtEl>
                                          <p:spTgt spid="7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xEl>
                                              <p:pRg end="3" st="3"/>
                                            </p:txEl>
                                          </p:spTgt>
                                        </p:tgtEl>
                                        <p:attrNameLst>
                                          <p:attrName>style.visibility</p:attrName>
                                        </p:attrNameLst>
                                      </p:cBhvr>
                                      <p:to>
                                        <p:strVal val="visible"/>
                                      </p:to>
                                    </p:set>
                                    <p:animEffect filter="fade" transition="in">
                                      <p:cBhvr>
                                        <p:cTn dur="1000"/>
                                        <p:tgtEl>
                                          <p:spTgt spid="79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
          <p:cNvSpPr txBox="1"/>
          <p:nvPr>
            <p:ph idx="1" type="body"/>
          </p:nvPr>
        </p:nvSpPr>
        <p:spPr>
          <a:xfrm>
            <a:off x="938500" y="1115100"/>
            <a:ext cx="5149200" cy="3305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Accounting.</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Organization Behavio</a:t>
            </a:r>
            <a:r>
              <a:rPr lang="en-GB" sz="1800">
                <a:latin typeface="Montserrat Medium"/>
                <a:ea typeface="Montserrat Medium"/>
                <a:cs typeface="Montserrat Medium"/>
                <a:sym typeface="Montserrat Medium"/>
              </a:rPr>
              <a:t>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Marketing.</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Finance.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Economics.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Operations Research/Management.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Management Information Systems.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International Management.</a:t>
            </a:r>
            <a:endParaRPr sz="1800">
              <a:latin typeface="Montserrat Medium"/>
              <a:ea typeface="Montserrat Medium"/>
              <a:cs typeface="Montserrat Medium"/>
              <a:sym typeface="Montserrat Medium"/>
            </a:endParaRPr>
          </a:p>
        </p:txBody>
      </p:sp>
      <p:sp>
        <p:nvSpPr>
          <p:cNvPr id="355" name="Google Shape;355;p5"/>
          <p:cNvSpPr txBox="1"/>
          <p:nvPr>
            <p:ph type="title"/>
          </p:nvPr>
        </p:nvSpPr>
        <p:spPr>
          <a:xfrm>
            <a:off x="496475" y="414875"/>
            <a:ext cx="7641900" cy="65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latin typeface="Montserrat ExtraBold"/>
                <a:ea typeface="Montserrat ExtraBold"/>
                <a:cs typeface="Montserrat ExtraBold"/>
                <a:sym typeface="Montserrat ExtraBold"/>
              </a:rPr>
              <a:t>Uses of Statistics in </a:t>
            </a:r>
            <a:r>
              <a:rPr lang="en-GB">
                <a:latin typeface="Montserrat ExtraBold"/>
                <a:ea typeface="Montserrat ExtraBold"/>
                <a:cs typeface="Montserrat ExtraBold"/>
                <a:sym typeface="Montserrat ExtraBold"/>
              </a:rPr>
              <a:t>Business Problem</a:t>
            </a:r>
            <a:endParaRPr>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0" st="0"/>
                                            </p:txEl>
                                          </p:spTgt>
                                        </p:tgtEl>
                                        <p:attrNameLst>
                                          <p:attrName>style.visibility</p:attrName>
                                        </p:attrNameLst>
                                      </p:cBhvr>
                                      <p:to>
                                        <p:strVal val="visible"/>
                                      </p:to>
                                    </p:set>
                                    <p:animEffect filter="fade" transition="in">
                                      <p:cBhvr>
                                        <p:cTn dur="1000"/>
                                        <p:tgtEl>
                                          <p:spTgt spid="3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1" st="1"/>
                                            </p:txEl>
                                          </p:spTgt>
                                        </p:tgtEl>
                                        <p:attrNameLst>
                                          <p:attrName>style.visibility</p:attrName>
                                        </p:attrNameLst>
                                      </p:cBhvr>
                                      <p:to>
                                        <p:strVal val="visible"/>
                                      </p:to>
                                    </p:set>
                                    <p:animEffect filter="fade" transition="in">
                                      <p:cBhvr>
                                        <p:cTn dur="1000"/>
                                        <p:tgtEl>
                                          <p:spTgt spid="3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2" st="2"/>
                                            </p:txEl>
                                          </p:spTgt>
                                        </p:tgtEl>
                                        <p:attrNameLst>
                                          <p:attrName>style.visibility</p:attrName>
                                        </p:attrNameLst>
                                      </p:cBhvr>
                                      <p:to>
                                        <p:strVal val="visible"/>
                                      </p:to>
                                    </p:set>
                                    <p:animEffect filter="fade" transition="in">
                                      <p:cBhvr>
                                        <p:cTn dur="1000"/>
                                        <p:tgtEl>
                                          <p:spTgt spid="3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3" st="3"/>
                                            </p:txEl>
                                          </p:spTgt>
                                        </p:tgtEl>
                                        <p:attrNameLst>
                                          <p:attrName>style.visibility</p:attrName>
                                        </p:attrNameLst>
                                      </p:cBhvr>
                                      <p:to>
                                        <p:strVal val="visible"/>
                                      </p:to>
                                    </p:set>
                                    <p:animEffect filter="fade" transition="in">
                                      <p:cBhvr>
                                        <p:cTn dur="1000"/>
                                        <p:tgtEl>
                                          <p:spTgt spid="3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4" st="4"/>
                                            </p:txEl>
                                          </p:spTgt>
                                        </p:tgtEl>
                                        <p:attrNameLst>
                                          <p:attrName>style.visibility</p:attrName>
                                        </p:attrNameLst>
                                      </p:cBhvr>
                                      <p:to>
                                        <p:strVal val="visible"/>
                                      </p:to>
                                    </p:set>
                                    <p:animEffect filter="fade" transition="in">
                                      <p:cBhvr>
                                        <p:cTn dur="1000"/>
                                        <p:tgtEl>
                                          <p:spTgt spid="3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5" st="5"/>
                                            </p:txEl>
                                          </p:spTgt>
                                        </p:tgtEl>
                                        <p:attrNameLst>
                                          <p:attrName>style.visibility</p:attrName>
                                        </p:attrNameLst>
                                      </p:cBhvr>
                                      <p:to>
                                        <p:strVal val="visible"/>
                                      </p:to>
                                    </p:set>
                                    <p:animEffect filter="fade" transition="in">
                                      <p:cBhvr>
                                        <p:cTn dur="1000"/>
                                        <p:tgtEl>
                                          <p:spTgt spid="35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6" st="6"/>
                                            </p:txEl>
                                          </p:spTgt>
                                        </p:tgtEl>
                                        <p:attrNameLst>
                                          <p:attrName>style.visibility</p:attrName>
                                        </p:attrNameLst>
                                      </p:cBhvr>
                                      <p:to>
                                        <p:strVal val="visible"/>
                                      </p:to>
                                    </p:set>
                                    <p:animEffect filter="fade" transition="in">
                                      <p:cBhvr>
                                        <p:cTn dur="1000"/>
                                        <p:tgtEl>
                                          <p:spTgt spid="35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7" st="7"/>
                                            </p:txEl>
                                          </p:spTgt>
                                        </p:tgtEl>
                                        <p:attrNameLst>
                                          <p:attrName>style.visibility</p:attrName>
                                        </p:attrNameLst>
                                      </p:cBhvr>
                                      <p:to>
                                        <p:strVal val="visible"/>
                                      </p:to>
                                    </p:set>
                                    <p:animEffect filter="fade" transition="in">
                                      <p:cBhvr>
                                        <p:cTn dur="1000"/>
                                        <p:tgtEl>
                                          <p:spTgt spid="35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gef1ce2e4aa_1_280"/>
          <p:cNvSpPr txBox="1"/>
          <p:nvPr>
            <p:ph idx="1" type="body"/>
          </p:nvPr>
        </p:nvSpPr>
        <p:spPr>
          <a:xfrm>
            <a:off x="450050" y="1146575"/>
            <a:ext cx="5925900" cy="3108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In a deck of 52 cards, the probability of a King is 1 by 13.</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 of King is equal to 1 by 13.</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Probability of a queen is 1 by 13.</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 of Queen is equal to 1 by 13.</a:t>
            </a:r>
            <a:endParaRPr sz="1800">
              <a:latin typeface="Montserrat Medium"/>
              <a:ea typeface="Montserrat Medium"/>
              <a:cs typeface="Montserrat Medium"/>
              <a:sym typeface="Montserrat Medium"/>
            </a:endParaRPr>
          </a:p>
        </p:txBody>
      </p:sp>
      <p:sp>
        <p:nvSpPr>
          <p:cNvPr id="798" name="Google Shape;798;gef1ce2e4aa_1_28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a:p>
            <a:pPr indent="0" lvl="0" marL="0" rtl="0" algn="l">
              <a:spcBef>
                <a:spcPts val="100"/>
              </a:spcBef>
              <a:spcAft>
                <a:spcPts val="100"/>
              </a:spcAft>
              <a:buNone/>
            </a:pPr>
            <a:r>
              <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7">
                                            <p:txEl>
                                              <p:pRg end="0" st="0"/>
                                            </p:txEl>
                                          </p:spTgt>
                                        </p:tgtEl>
                                        <p:attrNameLst>
                                          <p:attrName>style.visibility</p:attrName>
                                        </p:attrNameLst>
                                      </p:cBhvr>
                                      <p:to>
                                        <p:strVal val="visible"/>
                                      </p:to>
                                    </p:set>
                                    <p:animEffect filter="fade" transition="in">
                                      <p:cBhvr>
                                        <p:cTn dur="1000"/>
                                        <p:tgtEl>
                                          <p:spTgt spid="7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7">
                                            <p:txEl>
                                              <p:pRg end="1" st="1"/>
                                            </p:txEl>
                                          </p:spTgt>
                                        </p:tgtEl>
                                        <p:attrNameLst>
                                          <p:attrName>style.visibility</p:attrName>
                                        </p:attrNameLst>
                                      </p:cBhvr>
                                      <p:to>
                                        <p:strVal val="visible"/>
                                      </p:to>
                                    </p:set>
                                    <p:animEffect filter="fade" transition="in">
                                      <p:cBhvr>
                                        <p:cTn dur="1000"/>
                                        <p:tgtEl>
                                          <p:spTgt spid="7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7">
                                            <p:txEl>
                                              <p:pRg end="2" st="2"/>
                                            </p:txEl>
                                          </p:spTgt>
                                        </p:tgtEl>
                                        <p:attrNameLst>
                                          <p:attrName>style.visibility</p:attrName>
                                        </p:attrNameLst>
                                      </p:cBhvr>
                                      <p:to>
                                        <p:strVal val="visible"/>
                                      </p:to>
                                    </p:set>
                                    <p:animEffect filter="fade" transition="in">
                                      <p:cBhvr>
                                        <p:cTn dur="1000"/>
                                        <p:tgtEl>
                                          <p:spTgt spid="7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7">
                                            <p:txEl>
                                              <p:pRg end="3" st="3"/>
                                            </p:txEl>
                                          </p:spTgt>
                                        </p:tgtEl>
                                        <p:attrNameLst>
                                          <p:attrName>style.visibility</p:attrName>
                                        </p:attrNameLst>
                                      </p:cBhvr>
                                      <p:to>
                                        <p:strVal val="visible"/>
                                      </p:to>
                                    </p:set>
                                    <p:animEffect filter="fade" transition="in">
                                      <p:cBhvr>
                                        <p:cTn dur="1000"/>
                                        <p:tgtEl>
                                          <p:spTgt spid="79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gef1ce2e4aa_1_285"/>
          <p:cNvSpPr txBox="1"/>
          <p:nvPr>
            <p:ph idx="1" type="body"/>
          </p:nvPr>
        </p:nvSpPr>
        <p:spPr>
          <a:xfrm>
            <a:off x="450050" y="1146575"/>
            <a:ext cx="5925900" cy="3108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 of King or Queen is equal to (1 by 13) plus (1 by 13) is equal to 2 by 13.</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We have:</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 of King and Queen is equal to 0.</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 of King or Queen is equal to 2 by 13.</a:t>
            </a:r>
            <a:endParaRPr sz="1800">
              <a:latin typeface="Montserrat Medium"/>
              <a:ea typeface="Montserrat Medium"/>
              <a:cs typeface="Montserrat Medium"/>
              <a:sym typeface="Montserrat Medium"/>
            </a:endParaRPr>
          </a:p>
        </p:txBody>
      </p:sp>
      <p:sp>
        <p:nvSpPr>
          <p:cNvPr id="804" name="Google Shape;804;gef1ce2e4aa_1_28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3">
                                            <p:txEl>
                                              <p:pRg end="0" st="0"/>
                                            </p:txEl>
                                          </p:spTgt>
                                        </p:tgtEl>
                                        <p:attrNameLst>
                                          <p:attrName>style.visibility</p:attrName>
                                        </p:attrNameLst>
                                      </p:cBhvr>
                                      <p:to>
                                        <p:strVal val="visible"/>
                                      </p:to>
                                    </p:set>
                                    <p:animEffect filter="fade" transition="in">
                                      <p:cBhvr>
                                        <p:cTn dur="1000"/>
                                        <p:tgtEl>
                                          <p:spTgt spid="8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3">
                                            <p:txEl>
                                              <p:pRg end="1" st="1"/>
                                            </p:txEl>
                                          </p:spTgt>
                                        </p:tgtEl>
                                        <p:attrNameLst>
                                          <p:attrName>style.visibility</p:attrName>
                                        </p:attrNameLst>
                                      </p:cBhvr>
                                      <p:to>
                                        <p:strVal val="visible"/>
                                      </p:to>
                                    </p:set>
                                    <p:animEffect filter="fade" transition="in">
                                      <p:cBhvr>
                                        <p:cTn dur="1000"/>
                                        <p:tgtEl>
                                          <p:spTgt spid="8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3">
                                            <p:txEl>
                                              <p:pRg end="2" st="2"/>
                                            </p:txEl>
                                          </p:spTgt>
                                        </p:tgtEl>
                                        <p:attrNameLst>
                                          <p:attrName>style.visibility</p:attrName>
                                        </p:attrNameLst>
                                      </p:cBhvr>
                                      <p:to>
                                        <p:strVal val="visible"/>
                                      </p:to>
                                    </p:set>
                                    <p:animEffect filter="fade" transition="in">
                                      <p:cBhvr>
                                        <p:cTn dur="1000"/>
                                        <p:tgtEl>
                                          <p:spTgt spid="8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3">
                                            <p:txEl>
                                              <p:pRg end="3" st="3"/>
                                            </p:txEl>
                                          </p:spTgt>
                                        </p:tgtEl>
                                        <p:attrNameLst>
                                          <p:attrName>style.visibility</p:attrName>
                                        </p:attrNameLst>
                                      </p:cBhvr>
                                      <p:to>
                                        <p:strVal val="visible"/>
                                      </p:to>
                                    </p:set>
                                    <p:animEffect filter="fade" transition="in">
                                      <p:cBhvr>
                                        <p:cTn dur="1000"/>
                                        <p:tgtEl>
                                          <p:spTgt spid="80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gef1ce2e4aa_1_290"/>
          <p:cNvSpPr txBox="1"/>
          <p:nvPr>
            <p:ph idx="1" type="body"/>
          </p:nvPr>
        </p:nvSpPr>
        <p:spPr>
          <a:xfrm>
            <a:off x="365875" y="1126275"/>
            <a:ext cx="6435300" cy="2658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Six possible outcomes 1, 2, 3, 4, 5, and 6.</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Consider two events A and B and understand if they are mutually exclusive or not?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Event A is getting an even number and event B is getting an odd number.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Event A = {2, 4, 6} and the possible outcome of the event B = {1, 3, 5}.</a:t>
            </a:r>
            <a:endParaRPr sz="1800">
              <a:latin typeface="Montserrat Medium"/>
              <a:ea typeface="Montserrat Medium"/>
              <a:cs typeface="Montserrat Medium"/>
              <a:sym typeface="Montserrat Medium"/>
            </a:endParaRPr>
          </a:p>
        </p:txBody>
      </p:sp>
      <p:sp>
        <p:nvSpPr>
          <p:cNvPr id="810" name="Google Shape;810;gef1ce2e4aa_1_29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xEl>
                                              <p:pRg end="0" st="0"/>
                                            </p:txEl>
                                          </p:spTgt>
                                        </p:tgtEl>
                                        <p:attrNameLst>
                                          <p:attrName>style.visibility</p:attrName>
                                        </p:attrNameLst>
                                      </p:cBhvr>
                                      <p:to>
                                        <p:strVal val="visible"/>
                                      </p:to>
                                    </p:set>
                                    <p:animEffect filter="fade" transition="in">
                                      <p:cBhvr>
                                        <p:cTn dur="1000"/>
                                        <p:tgtEl>
                                          <p:spTgt spid="8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xEl>
                                              <p:pRg end="1" st="1"/>
                                            </p:txEl>
                                          </p:spTgt>
                                        </p:tgtEl>
                                        <p:attrNameLst>
                                          <p:attrName>style.visibility</p:attrName>
                                        </p:attrNameLst>
                                      </p:cBhvr>
                                      <p:to>
                                        <p:strVal val="visible"/>
                                      </p:to>
                                    </p:set>
                                    <p:animEffect filter="fade" transition="in">
                                      <p:cBhvr>
                                        <p:cTn dur="1000"/>
                                        <p:tgtEl>
                                          <p:spTgt spid="8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xEl>
                                              <p:pRg end="2" st="2"/>
                                            </p:txEl>
                                          </p:spTgt>
                                        </p:tgtEl>
                                        <p:attrNameLst>
                                          <p:attrName>style.visibility</p:attrName>
                                        </p:attrNameLst>
                                      </p:cBhvr>
                                      <p:to>
                                        <p:strVal val="visible"/>
                                      </p:to>
                                    </p:set>
                                    <p:animEffect filter="fade" transition="in">
                                      <p:cBhvr>
                                        <p:cTn dur="1000"/>
                                        <p:tgtEl>
                                          <p:spTgt spid="8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xEl>
                                              <p:pRg end="3" st="3"/>
                                            </p:txEl>
                                          </p:spTgt>
                                        </p:tgtEl>
                                        <p:attrNameLst>
                                          <p:attrName>style.visibility</p:attrName>
                                        </p:attrNameLst>
                                      </p:cBhvr>
                                      <p:to>
                                        <p:strVal val="visible"/>
                                      </p:to>
                                    </p:set>
                                    <p:animEffect filter="fade" transition="in">
                                      <p:cBhvr>
                                        <p:cTn dur="1000"/>
                                        <p:tgtEl>
                                          <p:spTgt spid="80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gef1ce2e4aa_1_295"/>
          <p:cNvSpPr txBox="1"/>
          <p:nvPr>
            <p:ph idx="1" type="body"/>
          </p:nvPr>
        </p:nvSpPr>
        <p:spPr>
          <a:xfrm>
            <a:off x="365875" y="1199600"/>
            <a:ext cx="5292000" cy="2585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Event A and event B cannot occur together.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Either even or odd.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Probability of getting an even number or an odd number is (3/6) + (3/6) = 6/6 = 1.</a:t>
            </a:r>
            <a:endParaRPr sz="1800">
              <a:latin typeface="Montserrat Medium"/>
              <a:ea typeface="Montserrat Medium"/>
              <a:cs typeface="Montserrat Medium"/>
              <a:sym typeface="Montserrat Medium"/>
            </a:endParaRPr>
          </a:p>
        </p:txBody>
      </p:sp>
      <p:sp>
        <p:nvSpPr>
          <p:cNvPr id="816" name="Google Shape;816;gef1ce2e4aa_1_29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5">
                                            <p:txEl>
                                              <p:pRg end="0" st="0"/>
                                            </p:txEl>
                                          </p:spTgt>
                                        </p:tgtEl>
                                        <p:attrNameLst>
                                          <p:attrName>style.visibility</p:attrName>
                                        </p:attrNameLst>
                                      </p:cBhvr>
                                      <p:to>
                                        <p:strVal val="visible"/>
                                      </p:to>
                                    </p:set>
                                    <p:animEffect filter="fade" transition="in">
                                      <p:cBhvr>
                                        <p:cTn dur="1000"/>
                                        <p:tgtEl>
                                          <p:spTgt spid="8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5">
                                            <p:txEl>
                                              <p:pRg end="1" st="1"/>
                                            </p:txEl>
                                          </p:spTgt>
                                        </p:tgtEl>
                                        <p:attrNameLst>
                                          <p:attrName>style.visibility</p:attrName>
                                        </p:attrNameLst>
                                      </p:cBhvr>
                                      <p:to>
                                        <p:strVal val="visible"/>
                                      </p:to>
                                    </p:set>
                                    <p:animEffect filter="fade" transition="in">
                                      <p:cBhvr>
                                        <p:cTn dur="1000"/>
                                        <p:tgtEl>
                                          <p:spTgt spid="8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5">
                                            <p:txEl>
                                              <p:pRg end="2" st="2"/>
                                            </p:txEl>
                                          </p:spTgt>
                                        </p:tgtEl>
                                        <p:attrNameLst>
                                          <p:attrName>style.visibility</p:attrName>
                                        </p:attrNameLst>
                                      </p:cBhvr>
                                      <p:to>
                                        <p:strVal val="visible"/>
                                      </p:to>
                                    </p:set>
                                    <p:animEffect filter="fade" transition="in">
                                      <p:cBhvr>
                                        <p:cTn dur="1000"/>
                                        <p:tgtEl>
                                          <p:spTgt spid="81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gef1ce2e4aa_1_300"/>
          <p:cNvSpPr txBox="1"/>
          <p:nvPr>
            <p:ph idx="1" type="body"/>
          </p:nvPr>
        </p:nvSpPr>
        <p:spPr>
          <a:xfrm>
            <a:off x="365875" y="1126275"/>
            <a:ext cx="5634900" cy="2658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If P(A) = 0.2, P (B) = 0.35 and P(A∪B) = 0.51. Are A and B mutually exclusive?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If P (X) = 0.4, P (Y) = 0.3 and P (X∪Y) = 0.7, Are X and Y mutually exclusive?</a:t>
            </a:r>
            <a:endParaRPr sz="1800">
              <a:latin typeface="Montserrat Medium"/>
              <a:ea typeface="Montserrat Medium"/>
              <a:cs typeface="Montserrat Medium"/>
              <a:sym typeface="Montserrat Medium"/>
            </a:endParaRPr>
          </a:p>
        </p:txBody>
      </p:sp>
      <p:sp>
        <p:nvSpPr>
          <p:cNvPr id="822" name="Google Shape;822;gef1ce2e4aa_1_30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Exercise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0" st="0"/>
                                            </p:txEl>
                                          </p:spTgt>
                                        </p:tgtEl>
                                        <p:attrNameLst>
                                          <p:attrName>style.visibility</p:attrName>
                                        </p:attrNameLst>
                                      </p:cBhvr>
                                      <p:to>
                                        <p:strVal val="visible"/>
                                      </p:to>
                                    </p:set>
                                    <p:animEffect filter="fade" transition="in">
                                      <p:cBhvr>
                                        <p:cTn dur="1000"/>
                                        <p:tgtEl>
                                          <p:spTgt spid="8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1" st="1"/>
                                            </p:txEl>
                                          </p:spTgt>
                                        </p:tgtEl>
                                        <p:attrNameLst>
                                          <p:attrName>style.visibility</p:attrName>
                                        </p:attrNameLst>
                                      </p:cBhvr>
                                      <p:to>
                                        <p:strVal val="visible"/>
                                      </p:to>
                                    </p:set>
                                    <p:animEffect filter="fade" transition="in">
                                      <p:cBhvr>
                                        <p:cTn dur="1000"/>
                                        <p:tgtEl>
                                          <p:spTgt spid="82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gef1ce2e4aa_1_305"/>
          <p:cNvSpPr txBox="1"/>
          <p:nvPr>
            <p:ph idx="1" type="body"/>
          </p:nvPr>
        </p:nvSpPr>
        <p:spPr>
          <a:xfrm>
            <a:off x="365875" y="1126275"/>
            <a:ext cx="6652800" cy="2658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Probability of occurrence of one is not affected by another.</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They are called as independent events.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Not affected by previous events.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A coin does not know that it came up heads before.</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Each toss of a coin is a perfect isolated thing.</a:t>
            </a:r>
            <a:endParaRPr sz="1800">
              <a:latin typeface="Montserrat Medium"/>
              <a:ea typeface="Montserrat Medium"/>
              <a:cs typeface="Montserrat Medium"/>
              <a:sym typeface="Montserrat Medium"/>
            </a:endParaRPr>
          </a:p>
        </p:txBody>
      </p:sp>
      <p:sp>
        <p:nvSpPr>
          <p:cNvPr id="828" name="Google Shape;828;gef1ce2e4aa_1_30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Independent Events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7">
                                            <p:txEl>
                                              <p:pRg end="0" st="0"/>
                                            </p:txEl>
                                          </p:spTgt>
                                        </p:tgtEl>
                                        <p:attrNameLst>
                                          <p:attrName>style.visibility</p:attrName>
                                        </p:attrNameLst>
                                      </p:cBhvr>
                                      <p:to>
                                        <p:strVal val="visible"/>
                                      </p:to>
                                    </p:set>
                                    <p:animEffect filter="fade" transition="in">
                                      <p:cBhvr>
                                        <p:cTn dur="1000"/>
                                        <p:tgtEl>
                                          <p:spTgt spid="8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7">
                                            <p:txEl>
                                              <p:pRg end="1" st="1"/>
                                            </p:txEl>
                                          </p:spTgt>
                                        </p:tgtEl>
                                        <p:attrNameLst>
                                          <p:attrName>style.visibility</p:attrName>
                                        </p:attrNameLst>
                                      </p:cBhvr>
                                      <p:to>
                                        <p:strVal val="visible"/>
                                      </p:to>
                                    </p:set>
                                    <p:animEffect filter="fade" transition="in">
                                      <p:cBhvr>
                                        <p:cTn dur="1000"/>
                                        <p:tgtEl>
                                          <p:spTgt spid="8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7">
                                            <p:txEl>
                                              <p:pRg end="2" st="2"/>
                                            </p:txEl>
                                          </p:spTgt>
                                        </p:tgtEl>
                                        <p:attrNameLst>
                                          <p:attrName>style.visibility</p:attrName>
                                        </p:attrNameLst>
                                      </p:cBhvr>
                                      <p:to>
                                        <p:strVal val="visible"/>
                                      </p:to>
                                    </p:set>
                                    <p:animEffect filter="fade" transition="in">
                                      <p:cBhvr>
                                        <p:cTn dur="1000"/>
                                        <p:tgtEl>
                                          <p:spTgt spid="8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7">
                                            <p:txEl>
                                              <p:pRg end="3" st="3"/>
                                            </p:txEl>
                                          </p:spTgt>
                                        </p:tgtEl>
                                        <p:attrNameLst>
                                          <p:attrName>style.visibility</p:attrName>
                                        </p:attrNameLst>
                                      </p:cBhvr>
                                      <p:to>
                                        <p:strVal val="visible"/>
                                      </p:to>
                                    </p:set>
                                    <p:animEffect filter="fade" transition="in">
                                      <p:cBhvr>
                                        <p:cTn dur="1000"/>
                                        <p:tgtEl>
                                          <p:spTgt spid="8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7">
                                            <p:txEl>
                                              <p:pRg end="4" st="4"/>
                                            </p:txEl>
                                          </p:spTgt>
                                        </p:tgtEl>
                                        <p:attrNameLst>
                                          <p:attrName>style.visibility</p:attrName>
                                        </p:attrNameLst>
                                      </p:cBhvr>
                                      <p:to>
                                        <p:strVal val="visible"/>
                                      </p:to>
                                    </p:set>
                                    <p:animEffect filter="fade" transition="in">
                                      <p:cBhvr>
                                        <p:cTn dur="1000"/>
                                        <p:tgtEl>
                                          <p:spTgt spid="82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gef1ce2e4aa_1_310"/>
          <p:cNvSpPr txBox="1"/>
          <p:nvPr>
            <p:ph idx="1" type="body"/>
          </p:nvPr>
        </p:nvSpPr>
        <p:spPr>
          <a:xfrm>
            <a:off x="365875" y="1050125"/>
            <a:ext cx="5859900" cy="273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b="1" i="1" lang="en-GB" sz="1800">
                <a:latin typeface="Montserrat"/>
                <a:ea typeface="Montserrat"/>
                <a:cs typeface="Montserrat"/>
                <a:sym typeface="Montserrat"/>
              </a:rPr>
              <a:t>Example:</a:t>
            </a:r>
            <a:endParaRPr b="1" i="1" sz="1800">
              <a:latin typeface="Montserrat"/>
              <a:ea typeface="Montserrat"/>
              <a:cs typeface="Montserrat"/>
              <a:sym typeface="Montserrat"/>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You toss a coin and it comes up “Heads” three times.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What is the chance that the next toss will also be a “Head”?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Simply ½ or 0.5 just like any toss of the coin.</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What it did in the past will not affect the current toss.</a:t>
            </a:r>
            <a:endParaRPr sz="1800">
              <a:latin typeface="Montserrat Medium"/>
              <a:ea typeface="Montserrat Medium"/>
              <a:cs typeface="Montserrat Medium"/>
              <a:sym typeface="Montserrat Medium"/>
            </a:endParaRPr>
          </a:p>
        </p:txBody>
      </p:sp>
      <p:sp>
        <p:nvSpPr>
          <p:cNvPr id="834" name="Google Shape;834;gef1ce2e4aa_1_31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Independent Events</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xEl>
                                              <p:pRg end="0" st="0"/>
                                            </p:txEl>
                                          </p:spTgt>
                                        </p:tgtEl>
                                        <p:attrNameLst>
                                          <p:attrName>style.visibility</p:attrName>
                                        </p:attrNameLst>
                                      </p:cBhvr>
                                      <p:to>
                                        <p:strVal val="visible"/>
                                      </p:to>
                                    </p:set>
                                    <p:animEffect filter="fade" transition="in">
                                      <p:cBhvr>
                                        <p:cTn dur="1000"/>
                                        <p:tgtEl>
                                          <p:spTgt spid="8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xEl>
                                              <p:pRg end="1" st="1"/>
                                            </p:txEl>
                                          </p:spTgt>
                                        </p:tgtEl>
                                        <p:attrNameLst>
                                          <p:attrName>style.visibility</p:attrName>
                                        </p:attrNameLst>
                                      </p:cBhvr>
                                      <p:to>
                                        <p:strVal val="visible"/>
                                      </p:to>
                                    </p:set>
                                    <p:animEffect filter="fade" transition="in">
                                      <p:cBhvr>
                                        <p:cTn dur="1000"/>
                                        <p:tgtEl>
                                          <p:spTgt spid="8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xEl>
                                              <p:pRg end="2" st="2"/>
                                            </p:txEl>
                                          </p:spTgt>
                                        </p:tgtEl>
                                        <p:attrNameLst>
                                          <p:attrName>style.visibility</p:attrName>
                                        </p:attrNameLst>
                                      </p:cBhvr>
                                      <p:to>
                                        <p:strVal val="visible"/>
                                      </p:to>
                                    </p:set>
                                    <p:animEffect filter="fade" transition="in">
                                      <p:cBhvr>
                                        <p:cTn dur="1000"/>
                                        <p:tgtEl>
                                          <p:spTgt spid="8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xEl>
                                              <p:pRg end="3" st="3"/>
                                            </p:txEl>
                                          </p:spTgt>
                                        </p:tgtEl>
                                        <p:attrNameLst>
                                          <p:attrName>style.visibility</p:attrName>
                                        </p:attrNameLst>
                                      </p:cBhvr>
                                      <p:to>
                                        <p:strVal val="visible"/>
                                      </p:to>
                                    </p:set>
                                    <p:animEffect filter="fade" transition="in">
                                      <p:cBhvr>
                                        <p:cTn dur="1000"/>
                                        <p:tgtEl>
                                          <p:spTgt spid="8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xEl>
                                              <p:pRg end="4" st="4"/>
                                            </p:txEl>
                                          </p:spTgt>
                                        </p:tgtEl>
                                        <p:attrNameLst>
                                          <p:attrName>style.visibility</p:attrName>
                                        </p:attrNameLst>
                                      </p:cBhvr>
                                      <p:to>
                                        <p:strVal val="visible"/>
                                      </p:to>
                                    </p:set>
                                    <p:animEffect filter="fade" transition="in">
                                      <p:cBhvr>
                                        <p:cTn dur="1000"/>
                                        <p:tgtEl>
                                          <p:spTgt spid="83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gef1ce2e4aa_1_315"/>
          <p:cNvSpPr txBox="1"/>
          <p:nvPr>
            <p:ph idx="1" type="body"/>
          </p:nvPr>
        </p:nvSpPr>
        <p:spPr>
          <a:xfrm>
            <a:off x="365875" y="1050125"/>
            <a:ext cx="5859900" cy="2734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There are 3 red balls and 3 blue balls.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Pick two balls one after another with replacement.</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What is the probability to get the first ball is red and the second ball is also red?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Red = 3/6 because there are 3 red balls and in total 6 balls.</a:t>
            </a:r>
            <a:endParaRPr sz="1800">
              <a:latin typeface="Montserrat Medium"/>
              <a:ea typeface="Montserrat Medium"/>
              <a:cs typeface="Montserrat Medium"/>
              <a:sym typeface="Montserrat Medium"/>
            </a:endParaRPr>
          </a:p>
        </p:txBody>
      </p:sp>
      <p:sp>
        <p:nvSpPr>
          <p:cNvPr id="840" name="Google Shape;840;gef1ce2e4aa_1_31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xEl>
                                              <p:pRg end="0" st="0"/>
                                            </p:txEl>
                                          </p:spTgt>
                                        </p:tgtEl>
                                        <p:attrNameLst>
                                          <p:attrName>style.visibility</p:attrName>
                                        </p:attrNameLst>
                                      </p:cBhvr>
                                      <p:to>
                                        <p:strVal val="visible"/>
                                      </p:to>
                                    </p:set>
                                    <p:animEffect filter="fade" transition="in">
                                      <p:cBhvr>
                                        <p:cTn dur="1000"/>
                                        <p:tgtEl>
                                          <p:spTgt spid="8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xEl>
                                              <p:pRg end="1" st="1"/>
                                            </p:txEl>
                                          </p:spTgt>
                                        </p:tgtEl>
                                        <p:attrNameLst>
                                          <p:attrName>style.visibility</p:attrName>
                                        </p:attrNameLst>
                                      </p:cBhvr>
                                      <p:to>
                                        <p:strVal val="visible"/>
                                      </p:to>
                                    </p:set>
                                    <p:animEffect filter="fade" transition="in">
                                      <p:cBhvr>
                                        <p:cTn dur="1000"/>
                                        <p:tgtEl>
                                          <p:spTgt spid="8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xEl>
                                              <p:pRg end="2" st="2"/>
                                            </p:txEl>
                                          </p:spTgt>
                                        </p:tgtEl>
                                        <p:attrNameLst>
                                          <p:attrName>style.visibility</p:attrName>
                                        </p:attrNameLst>
                                      </p:cBhvr>
                                      <p:to>
                                        <p:strVal val="visible"/>
                                      </p:to>
                                    </p:set>
                                    <p:animEffect filter="fade" transition="in">
                                      <p:cBhvr>
                                        <p:cTn dur="1000"/>
                                        <p:tgtEl>
                                          <p:spTgt spid="8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xEl>
                                              <p:pRg end="3" st="3"/>
                                            </p:txEl>
                                          </p:spTgt>
                                        </p:tgtEl>
                                        <p:attrNameLst>
                                          <p:attrName>style.visibility</p:attrName>
                                        </p:attrNameLst>
                                      </p:cBhvr>
                                      <p:to>
                                        <p:strVal val="visible"/>
                                      </p:to>
                                    </p:set>
                                    <p:animEffect filter="fade" transition="in">
                                      <p:cBhvr>
                                        <p:cTn dur="1000"/>
                                        <p:tgtEl>
                                          <p:spTgt spid="83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gef1ce2e4aa_1_320"/>
          <p:cNvSpPr txBox="1"/>
          <p:nvPr>
            <p:ph idx="1" type="body"/>
          </p:nvPr>
        </p:nvSpPr>
        <p:spPr>
          <a:xfrm>
            <a:off x="365875" y="1050125"/>
            <a:ext cx="5859900" cy="2734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We represent the probability of getting first ball is red by P of R1.</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 (R1) = 3/6 = 1/2</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Put the ball back and again pick up the ball. </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There are 6 balls in the bag.</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Probability of getting the second ball is red still remains 3/6.</a:t>
            </a:r>
            <a:endParaRPr sz="1800">
              <a:latin typeface="Montserrat Medium"/>
              <a:ea typeface="Montserrat Medium"/>
              <a:cs typeface="Montserrat Medium"/>
              <a:sym typeface="Montserrat Medium"/>
            </a:endParaRPr>
          </a:p>
        </p:txBody>
      </p:sp>
      <p:sp>
        <p:nvSpPr>
          <p:cNvPr id="846" name="Google Shape;846;gef1ce2e4aa_1_32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xEl>
                                              <p:pRg end="0" st="0"/>
                                            </p:txEl>
                                          </p:spTgt>
                                        </p:tgtEl>
                                        <p:attrNameLst>
                                          <p:attrName>style.visibility</p:attrName>
                                        </p:attrNameLst>
                                      </p:cBhvr>
                                      <p:to>
                                        <p:strVal val="visible"/>
                                      </p:to>
                                    </p:set>
                                    <p:animEffect filter="fade" transition="in">
                                      <p:cBhvr>
                                        <p:cTn dur="1000"/>
                                        <p:tgtEl>
                                          <p:spTgt spid="8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xEl>
                                              <p:pRg end="1" st="1"/>
                                            </p:txEl>
                                          </p:spTgt>
                                        </p:tgtEl>
                                        <p:attrNameLst>
                                          <p:attrName>style.visibility</p:attrName>
                                        </p:attrNameLst>
                                      </p:cBhvr>
                                      <p:to>
                                        <p:strVal val="visible"/>
                                      </p:to>
                                    </p:set>
                                    <p:animEffect filter="fade" transition="in">
                                      <p:cBhvr>
                                        <p:cTn dur="1000"/>
                                        <p:tgtEl>
                                          <p:spTgt spid="8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xEl>
                                              <p:pRg end="2" st="2"/>
                                            </p:txEl>
                                          </p:spTgt>
                                        </p:tgtEl>
                                        <p:attrNameLst>
                                          <p:attrName>style.visibility</p:attrName>
                                        </p:attrNameLst>
                                      </p:cBhvr>
                                      <p:to>
                                        <p:strVal val="visible"/>
                                      </p:to>
                                    </p:set>
                                    <p:animEffect filter="fade" transition="in">
                                      <p:cBhvr>
                                        <p:cTn dur="1000"/>
                                        <p:tgtEl>
                                          <p:spTgt spid="8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xEl>
                                              <p:pRg end="3" st="3"/>
                                            </p:txEl>
                                          </p:spTgt>
                                        </p:tgtEl>
                                        <p:attrNameLst>
                                          <p:attrName>style.visibility</p:attrName>
                                        </p:attrNameLst>
                                      </p:cBhvr>
                                      <p:to>
                                        <p:strVal val="visible"/>
                                      </p:to>
                                    </p:set>
                                    <p:animEffect filter="fade" transition="in">
                                      <p:cBhvr>
                                        <p:cTn dur="1000"/>
                                        <p:tgtEl>
                                          <p:spTgt spid="8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xEl>
                                              <p:pRg end="4" st="4"/>
                                            </p:txEl>
                                          </p:spTgt>
                                        </p:tgtEl>
                                        <p:attrNameLst>
                                          <p:attrName>style.visibility</p:attrName>
                                        </p:attrNameLst>
                                      </p:cBhvr>
                                      <p:to>
                                        <p:strVal val="visible"/>
                                      </p:to>
                                    </p:set>
                                    <p:animEffect filter="fade" transition="in">
                                      <p:cBhvr>
                                        <p:cTn dur="1000"/>
                                        <p:tgtEl>
                                          <p:spTgt spid="84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gef1ce2e4aa_1_325"/>
          <p:cNvSpPr txBox="1"/>
          <p:nvPr>
            <p:ph idx="1" type="body"/>
          </p:nvPr>
        </p:nvSpPr>
        <p:spPr>
          <a:xfrm>
            <a:off x="365875" y="1050125"/>
            <a:ext cx="5859900" cy="2734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Probability of getting second ball is red by P of R2.</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 (R2) = 3/6 = 1/2.</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These two events are called independent events.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If the ball is replaced.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Set of marbles we have originally.</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P(A)(B) = P(A)*P(B).</a:t>
            </a:r>
            <a:endParaRPr sz="1800">
              <a:latin typeface="Montserrat Medium"/>
              <a:ea typeface="Montserrat Medium"/>
              <a:cs typeface="Montserrat Medium"/>
              <a:sym typeface="Montserrat Medium"/>
            </a:endParaRPr>
          </a:p>
        </p:txBody>
      </p:sp>
      <p:sp>
        <p:nvSpPr>
          <p:cNvPr id="852" name="Google Shape;852;gef1ce2e4aa_1_32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xEl>
                                              <p:pRg end="0" st="0"/>
                                            </p:txEl>
                                          </p:spTgt>
                                        </p:tgtEl>
                                        <p:attrNameLst>
                                          <p:attrName>style.visibility</p:attrName>
                                        </p:attrNameLst>
                                      </p:cBhvr>
                                      <p:to>
                                        <p:strVal val="visible"/>
                                      </p:to>
                                    </p:set>
                                    <p:animEffect filter="fade" transition="in">
                                      <p:cBhvr>
                                        <p:cTn dur="1000"/>
                                        <p:tgtEl>
                                          <p:spTgt spid="8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xEl>
                                              <p:pRg end="1" st="1"/>
                                            </p:txEl>
                                          </p:spTgt>
                                        </p:tgtEl>
                                        <p:attrNameLst>
                                          <p:attrName>style.visibility</p:attrName>
                                        </p:attrNameLst>
                                      </p:cBhvr>
                                      <p:to>
                                        <p:strVal val="visible"/>
                                      </p:to>
                                    </p:set>
                                    <p:animEffect filter="fade" transition="in">
                                      <p:cBhvr>
                                        <p:cTn dur="1000"/>
                                        <p:tgtEl>
                                          <p:spTgt spid="8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xEl>
                                              <p:pRg end="2" st="2"/>
                                            </p:txEl>
                                          </p:spTgt>
                                        </p:tgtEl>
                                        <p:attrNameLst>
                                          <p:attrName>style.visibility</p:attrName>
                                        </p:attrNameLst>
                                      </p:cBhvr>
                                      <p:to>
                                        <p:strVal val="visible"/>
                                      </p:to>
                                    </p:set>
                                    <p:animEffect filter="fade" transition="in">
                                      <p:cBhvr>
                                        <p:cTn dur="1000"/>
                                        <p:tgtEl>
                                          <p:spTgt spid="8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xEl>
                                              <p:pRg end="3" st="3"/>
                                            </p:txEl>
                                          </p:spTgt>
                                        </p:tgtEl>
                                        <p:attrNameLst>
                                          <p:attrName>style.visibility</p:attrName>
                                        </p:attrNameLst>
                                      </p:cBhvr>
                                      <p:to>
                                        <p:strVal val="visible"/>
                                      </p:to>
                                    </p:set>
                                    <p:animEffect filter="fade" transition="in">
                                      <p:cBhvr>
                                        <p:cTn dur="1000"/>
                                        <p:tgtEl>
                                          <p:spTgt spid="8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xEl>
                                              <p:pRg end="4" st="4"/>
                                            </p:txEl>
                                          </p:spTgt>
                                        </p:tgtEl>
                                        <p:attrNameLst>
                                          <p:attrName>style.visibility</p:attrName>
                                        </p:attrNameLst>
                                      </p:cBhvr>
                                      <p:to>
                                        <p:strVal val="visible"/>
                                      </p:to>
                                    </p:set>
                                    <p:animEffect filter="fade" transition="in">
                                      <p:cBhvr>
                                        <p:cTn dur="1000"/>
                                        <p:tgtEl>
                                          <p:spTgt spid="8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xEl>
                                              <p:pRg end="5" st="5"/>
                                            </p:txEl>
                                          </p:spTgt>
                                        </p:tgtEl>
                                        <p:attrNameLst>
                                          <p:attrName>style.visibility</p:attrName>
                                        </p:attrNameLst>
                                      </p:cBhvr>
                                      <p:to>
                                        <p:strVal val="visible"/>
                                      </p:to>
                                    </p:set>
                                    <p:animEffect filter="fade" transition="in">
                                      <p:cBhvr>
                                        <p:cTn dur="1000"/>
                                        <p:tgtEl>
                                          <p:spTgt spid="85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e672268506_0_26"/>
          <p:cNvSpPr txBox="1"/>
          <p:nvPr>
            <p:ph type="ctrTitle"/>
          </p:nvPr>
        </p:nvSpPr>
        <p:spPr>
          <a:xfrm>
            <a:off x="2175900" y="1950100"/>
            <a:ext cx="4792200" cy="1415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a:latin typeface="Montserrat ExtraBold"/>
                <a:ea typeface="Montserrat ExtraBold"/>
                <a:cs typeface="Montserrat ExtraBold"/>
                <a:sym typeface="Montserrat ExtraBold"/>
              </a:rPr>
              <a:t>Walking through the course content</a:t>
            </a:r>
            <a:endParaRPr b="0">
              <a:latin typeface="Montserrat ExtraBold"/>
              <a:ea typeface="Montserrat ExtraBold"/>
              <a:cs typeface="Montserrat ExtraBold"/>
              <a:sym typeface="Montserrat ExtraBo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gef1ce2e4aa_1_330"/>
          <p:cNvSpPr txBox="1"/>
          <p:nvPr>
            <p:ph idx="1" type="body"/>
          </p:nvPr>
        </p:nvSpPr>
        <p:spPr>
          <a:xfrm>
            <a:off x="365875" y="1178650"/>
            <a:ext cx="6107100" cy="2606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Two projects, project A and project B.</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Outcome are 3/4 for project A and 1/2 for project B.</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Have a successful outcome is 7/16. Are the two outcomes independent?</a:t>
            </a:r>
            <a:endParaRPr sz="1800">
              <a:latin typeface="Montserrat Medium"/>
              <a:ea typeface="Montserrat Medium"/>
              <a:cs typeface="Montserrat Medium"/>
              <a:sym typeface="Montserrat Medium"/>
            </a:endParaRPr>
          </a:p>
        </p:txBody>
      </p:sp>
      <p:sp>
        <p:nvSpPr>
          <p:cNvPr id="858" name="Google Shape;858;gef1ce2e4aa_1_33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Exercise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xEl>
                                              <p:pRg end="0" st="0"/>
                                            </p:txEl>
                                          </p:spTgt>
                                        </p:tgtEl>
                                        <p:attrNameLst>
                                          <p:attrName>style.visibility</p:attrName>
                                        </p:attrNameLst>
                                      </p:cBhvr>
                                      <p:to>
                                        <p:strVal val="visible"/>
                                      </p:to>
                                    </p:set>
                                    <p:animEffect filter="fade" transition="in">
                                      <p:cBhvr>
                                        <p:cTn dur="1000"/>
                                        <p:tgtEl>
                                          <p:spTgt spid="8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xEl>
                                              <p:pRg end="1" st="1"/>
                                            </p:txEl>
                                          </p:spTgt>
                                        </p:tgtEl>
                                        <p:attrNameLst>
                                          <p:attrName>style.visibility</p:attrName>
                                        </p:attrNameLst>
                                      </p:cBhvr>
                                      <p:to>
                                        <p:strVal val="visible"/>
                                      </p:to>
                                    </p:set>
                                    <p:animEffect filter="fade" transition="in">
                                      <p:cBhvr>
                                        <p:cTn dur="1000"/>
                                        <p:tgtEl>
                                          <p:spTgt spid="8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xEl>
                                              <p:pRg end="2" st="2"/>
                                            </p:txEl>
                                          </p:spTgt>
                                        </p:tgtEl>
                                        <p:attrNameLst>
                                          <p:attrName>style.visibility</p:attrName>
                                        </p:attrNameLst>
                                      </p:cBhvr>
                                      <p:to>
                                        <p:strVal val="visible"/>
                                      </p:to>
                                    </p:set>
                                    <p:animEffect filter="fade" transition="in">
                                      <p:cBhvr>
                                        <p:cTn dur="1000"/>
                                        <p:tgtEl>
                                          <p:spTgt spid="85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gef1ce2e4aa_1_335"/>
          <p:cNvSpPr txBox="1"/>
          <p:nvPr>
            <p:ph idx="1" type="body"/>
          </p:nvPr>
        </p:nvSpPr>
        <p:spPr>
          <a:xfrm>
            <a:off x="365875" y="1178650"/>
            <a:ext cx="6107100" cy="2606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A firm undertakes two projects, A and B.</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The probabilities of having a successful outcome are 2/3 for project A and 4/5 for project B.</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What is the probability that neither of the two projects will have a successful outcome if their outcomes are independent?</a:t>
            </a:r>
            <a:endParaRPr sz="1800">
              <a:latin typeface="Montserrat Medium"/>
              <a:ea typeface="Montserrat Medium"/>
              <a:cs typeface="Montserrat Medium"/>
              <a:sym typeface="Montserrat Medium"/>
            </a:endParaRPr>
          </a:p>
        </p:txBody>
      </p:sp>
      <p:sp>
        <p:nvSpPr>
          <p:cNvPr id="864" name="Google Shape;864;gef1ce2e4aa_1_33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Exercise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3">
                                            <p:txEl>
                                              <p:pRg end="0" st="0"/>
                                            </p:txEl>
                                          </p:spTgt>
                                        </p:tgtEl>
                                        <p:attrNameLst>
                                          <p:attrName>style.visibility</p:attrName>
                                        </p:attrNameLst>
                                      </p:cBhvr>
                                      <p:to>
                                        <p:strVal val="visible"/>
                                      </p:to>
                                    </p:set>
                                    <p:animEffect filter="fade" transition="in">
                                      <p:cBhvr>
                                        <p:cTn dur="1000"/>
                                        <p:tgtEl>
                                          <p:spTgt spid="8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3">
                                            <p:txEl>
                                              <p:pRg end="1" st="1"/>
                                            </p:txEl>
                                          </p:spTgt>
                                        </p:tgtEl>
                                        <p:attrNameLst>
                                          <p:attrName>style.visibility</p:attrName>
                                        </p:attrNameLst>
                                      </p:cBhvr>
                                      <p:to>
                                        <p:strVal val="visible"/>
                                      </p:to>
                                    </p:set>
                                    <p:animEffect filter="fade" transition="in">
                                      <p:cBhvr>
                                        <p:cTn dur="1000"/>
                                        <p:tgtEl>
                                          <p:spTgt spid="8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3">
                                            <p:txEl>
                                              <p:pRg end="2" st="2"/>
                                            </p:txEl>
                                          </p:spTgt>
                                        </p:tgtEl>
                                        <p:attrNameLst>
                                          <p:attrName>style.visibility</p:attrName>
                                        </p:attrNameLst>
                                      </p:cBhvr>
                                      <p:to>
                                        <p:strVal val="visible"/>
                                      </p:to>
                                    </p:set>
                                    <p:animEffect filter="fade" transition="in">
                                      <p:cBhvr>
                                        <p:cTn dur="1000"/>
                                        <p:tgtEl>
                                          <p:spTgt spid="86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gcb187ffeb7_1_1735"/>
          <p:cNvSpPr txBox="1"/>
          <p:nvPr>
            <p:ph type="ctrTitle"/>
          </p:nvPr>
        </p:nvSpPr>
        <p:spPr>
          <a:xfrm>
            <a:off x="1733900" y="2010350"/>
            <a:ext cx="5448900" cy="52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GB" sz="2400">
                <a:latin typeface="Montserrat ExtraBold"/>
                <a:ea typeface="Montserrat ExtraBold"/>
                <a:cs typeface="Montserrat ExtraBold"/>
                <a:sym typeface="Montserrat ExtraBold"/>
              </a:rPr>
              <a:t>C01S02L05. Conditional Probability</a:t>
            </a:r>
            <a:endParaRPr b="0" sz="2400">
              <a:latin typeface="Montserrat ExtraBold"/>
              <a:ea typeface="Montserrat ExtraBold"/>
              <a:cs typeface="Montserrat ExtraBold"/>
              <a:sym typeface="Montserrat ExtraBo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gcb187ffeb7_1_1739"/>
          <p:cNvSpPr txBox="1"/>
          <p:nvPr>
            <p:ph idx="1" type="body"/>
          </p:nvPr>
        </p:nvSpPr>
        <p:spPr>
          <a:xfrm>
            <a:off x="450050" y="1221575"/>
            <a:ext cx="5771400" cy="3033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Probability of the event occurring given another event has already occurred.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Event A = Probability that the event will occur given that an event B is already occurred.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P(A|B).</a:t>
            </a:r>
            <a:endParaRPr sz="1800">
              <a:latin typeface="Montserrat Medium"/>
              <a:ea typeface="Montserrat Medium"/>
              <a:cs typeface="Montserrat Medium"/>
              <a:sym typeface="Montserrat Medium"/>
            </a:endParaRPr>
          </a:p>
        </p:txBody>
      </p:sp>
      <p:sp>
        <p:nvSpPr>
          <p:cNvPr id="875" name="Google Shape;875;gcb187ffeb7_1_1739"/>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Conditional Probability</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4">
                                            <p:txEl>
                                              <p:pRg end="0" st="0"/>
                                            </p:txEl>
                                          </p:spTgt>
                                        </p:tgtEl>
                                        <p:attrNameLst>
                                          <p:attrName>style.visibility</p:attrName>
                                        </p:attrNameLst>
                                      </p:cBhvr>
                                      <p:to>
                                        <p:strVal val="visible"/>
                                      </p:to>
                                    </p:set>
                                    <p:animEffect filter="fade" transition="in">
                                      <p:cBhvr>
                                        <p:cTn dur="1000"/>
                                        <p:tgtEl>
                                          <p:spTgt spid="8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4">
                                            <p:txEl>
                                              <p:pRg end="1" st="1"/>
                                            </p:txEl>
                                          </p:spTgt>
                                        </p:tgtEl>
                                        <p:attrNameLst>
                                          <p:attrName>style.visibility</p:attrName>
                                        </p:attrNameLst>
                                      </p:cBhvr>
                                      <p:to>
                                        <p:strVal val="visible"/>
                                      </p:to>
                                    </p:set>
                                    <p:animEffect filter="fade" transition="in">
                                      <p:cBhvr>
                                        <p:cTn dur="1000"/>
                                        <p:tgtEl>
                                          <p:spTgt spid="8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4">
                                            <p:txEl>
                                              <p:pRg end="2" st="2"/>
                                            </p:txEl>
                                          </p:spTgt>
                                        </p:tgtEl>
                                        <p:attrNameLst>
                                          <p:attrName>style.visibility</p:attrName>
                                        </p:attrNameLst>
                                      </p:cBhvr>
                                      <p:to>
                                        <p:strVal val="visible"/>
                                      </p:to>
                                    </p:set>
                                    <p:animEffect filter="fade" transition="in">
                                      <p:cBhvr>
                                        <p:cTn dur="1000"/>
                                        <p:tgtEl>
                                          <p:spTgt spid="87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gcb187ffeb7_1_1744"/>
          <p:cNvSpPr txBox="1"/>
          <p:nvPr>
            <p:ph idx="1" type="body"/>
          </p:nvPr>
        </p:nvSpPr>
        <p:spPr>
          <a:xfrm>
            <a:off x="365875" y="1358400"/>
            <a:ext cx="6435300" cy="242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Here, </a:t>
            </a:r>
            <a:endParaRPr sz="1800">
              <a:latin typeface="Montserrat Medium"/>
              <a:ea typeface="Montserrat Medium"/>
              <a:cs typeface="Montserrat Medium"/>
              <a:sym typeface="Montserrat Medium"/>
            </a:endParaRPr>
          </a:p>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P(A|B) = conditional probability,</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Probability of event A occurring given that event B has already occurred.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P(A∩B) = joint probability of events A and B.</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P(B) = Probability of the event B.</a:t>
            </a:r>
            <a:endParaRPr sz="1800">
              <a:latin typeface="Montserrat Medium"/>
              <a:ea typeface="Montserrat Medium"/>
              <a:cs typeface="Montserrat Medium"/>
              <a:sym typeface="Montserrat Medium"/>
            </a:endParaRPr>
          </a:p>
        </p:txBody>
      </p:sp>
      <p:sp>
        <p:nvSpPr>
          <p:cNvPr id="881" name="Google Shape;881;gcb187ffeb7_1_1744"/>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Formula</a:t>
            </a:r>
            <a:endParaRPr>
              <a:solidFill>
                <a:schemeClr val="lt2"/>
              </a:solidFill>
              <a:latin typeface="Montserrat ExtraBold"/>
              <a:ea typeface="Montserrat ExtraBold"/>
              <a:cs typeface="Montserrat ExtraBold"/>
              <a:sym typeface="Montserrat ExtraBold"/>
            </a:endParaRPr>
          </a:p>
        </p:txBody>
      </p:sp>
      <p:sp>
        <p:nvSpPr>
          <p:cNvPr id="882" name="Google Shape;882;gcb187ffeb7_1_1744"/>
          <p:cNvSpPr txBox="1"/>
          <p:nvPr/>
        </p:nvSpPr>
        <p:spPr>
          <a:xfrm>
            <a:off x="2467500" y="932200"/>
            <a:ext cx="2696100" cy="751500"/>
          </a:xfrm>
          <a:prstGeom prst="rect">
            <a:avLst/>
          </a:prstGeom>
          <a:noFill/>
          <a:ln>
            <a:noFill/>
          </a:ln>
        </p:spPr>
        <p:txBody>
          <a:bodyPr anchorCtr="0" anchor="t" bIns="91425" lIns="91425" spcFirstLastPara="1" rIns="91425" wrap="square" tIns="91425">
            <a:spAutoFit/>
          </a:bodyPr>
          <a:lstStyle/>
          <a:p>
            <a:pPr indent="0" lvl="0" marL="0" rtl="0" algn="l">
              <a:spcBef>
                <a:spcPts val="100"/>
              </a:spcBef>
              <a:spcAft>
                <a:spcPts val="0"/>
              </a:spcAft>
              <a:buNone/>
            </a:pPr>
            <a:r>
              <a:rPr lang="en-GB" sz="1800">
                <a:solidFill>
                  <a:schemeClr val="lt1"/>
                </a:solidFill>
                <a:latin typeface="Montserrat Medium"/>
                <a:ea typeface="Montserrat Medium"/>
                <a:cs typeface="Montserrat Medium"/>
                <a:sym typeface="Montserrat Medium"/>
              </a:rPr>
              <a:t>P(A|B) = </a:t>
            </a:r>
            <a:r>
              <a:rPr lang="en-GB" sz="1800" u="sng">
                <a:solidFill>
                  <a:schemeClr val="lt1"/>
                </a:solidFill>
                <a:latin typeface="Montserrat Medium"/>
                <a:ea typeface="Montserrat Medium"/>
                <a:cs typeface="Montserrat Medium"/>
                <a:sym typeface="Montserrat Medium"/>
              </a:rPr>
              <a:t>P(A∩B)</a:t>
            </a:r>
            <a:endParaRPr sz="1800" u="sng">
              <a:solidFill>
                <a:schemeClr val="lt1"/>
              </a:solidFill>
              <a:latin typeface="Montserrat Medium"/>
              <a:ea typeface="Montserrat Medium"/>
              <a:cs typeface="Montserrat Medium"/>
              <a:sym typeface="Montserrat Medium"/>
            </a:endParaRPr>
          </a:p>
          <a:p>
            <a:pPr indent="0" lvl="0" marL="0" rtl="0" algn="l">
              <a:spcBef>
                <a:spcPts val="100"/>
              </a:spcBef>
              <a:spcAft>
                <a:spcPts val="100"/>
              </a:spcAft>
              <a:buNone/>
            </a:pPr>
            <a:r>
              <a:rPr lang="en-GB" sz="1800">
                <a:solidFill>
                  <a:schemeClr val="lt1"/>
                </a:solidFill>
                <a:latin typeface="Montserrat Medium"/>
                <a:ea typeface="Montserrat Medium"/>
                <a:cs typeface="Montserrat Medium"/>
                <a:sym typeface="Montserrat Medium"/>
              </a:rPr>
              <a:t>  		   P(B)0</a:t>
            </a:r>
            <a:endParaRPr sz="1800">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xEl>
                                              <p:pRg end="0" st="0"/>
                                            </p:txEl>
                                          </p:spTgt>
                                        </p:tgtEl>
                                        <p:attrNameLst>
                                          <p:attrName>style.visibility</p:attrName>
                                        </p:attrNameLst>
                                      </p:cBhvr>
                                      <p:to>
                                        <p:strVal val="visible"/>
                                      </p:to>
                                    </p:set>
                                    <p:animEffect filter="fade" transition="in">
                                      <p:cBhvr>
                                        <p:cTn dur="1000"/>
                                        <p:tgtEl>
                                          <p:spTgt spid="8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xEl>
                                              <p:pRg end="1" st="1"/>
                                            </p:txEl>
                                          </p:spTgt>
                                        </p:tgtEl>
                                        <p:attrNameLst>
                                          <p:attrName>style.visibility</p:attrName>
                                        </p:attrNameLst>
                                      </p:cBhvr>
                                      <p:to>
                                        <p:strVal val="visible"/>
                                      </p:to>
                                    </p:set>
                                    <p:animEffect filter="fade" transition="in">
                                      <p:cBhvr>
                                        <p:cTn dur="1000"/>
                                        <p:tgtEl>
                                          <p:spTgt spid="8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xEl>
                                              <p:pRg end="2" st="2"/>
                                            </p:txEl>
                                          </p:spTgt>
                                        </p:tgtEl>
                                        <p:attrNameLst>
                                          <p:attrName>style.visibility</p:attrName>
                                        </p:attrNameLst>
                                      </p:cBhvr>
                                      <p:to>
                                        <p:strVal val="visible"/>
                                      </p:to>
                                    </p:set>
                                    <p:animEffect filter="fade" transition="in">
                                      <p:cBhvr>
                                        <p:cTn dur="1000"/>
                                        <p:tgtEl>
                                          <p:spTgt spid="8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xEl>
                                              <p:pRg end="3" st="3"/>
                                            </p:txEl>
                                          </p:spTgt>
                                        </p:tgtEl>
                                        <p:attrNameLst>
                                          <p:attrName>style.visibility</p:attrName>
                                        </p:attrNameLst>
                                      </p:cBhvr>
                                      <p:to>
                                        <p:strVal val="visible"/>
                                      </p:to>
                                    </p:set>
                                    <p:animEffect filter="fade" transition="in">
                                      <p:cBhvr>
                                        <p:cTn dur="1000"/>
                                        <p:tgtEl>
                                          <p:spTgt spid="8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xEl>
                                              <p:pRg end="4" st="4"/>
                                            </p:txEl>
                                          </p:spTgt>
                                        </p:tgtEl>
                                        <p:attrNameLst>
                                          <p:attrName>style.visibility</p:attrName>
                                        </p:attrNameLst>
                                      </p:cBhvr>
                                      <p:to>
                                        <p:strVal val="visible"/>
                                      </p:to>
                                    </p:set>
                                    <p:animEffect filter="fade" transition="in">
                                      <p:cBhvr>
                                        <p:cTn dur="1000"/>
                                        <p:tgtEl>
                                          <p:spTgt spid="88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gcb187ffeb7_1_1750"/>
          <p:cNvSpPr txBox="1"/>
          <p:nvPr>
            <p:ph idx="1" type="body"/>
          </p:nvPr>
        </p:nvSpPr>
        <p:spPr>
          <a:xfrm>
            <a:off x="365875" y="1126275"/>
            <a:ext cx="6435300" cy="2658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In a group of 100 sports bikes, 40 bought single ABS system, 30 bought dual disk brakes and 20 purchased a single ABS and dual disk brakes.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If a bike buyer chosen at random.</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Take event A to be the single ABS system and event B to be the dual disk brakes.</a:t>
            </a:r>
            <a:endParaRPr sz="1800">
              <a:latin typeface="Montserrat Medium"/>
              <a:ea typeface="Montserrat Medium"/>
              <a:cs typeface="Montserrat Medium"/>
              <a:sym typeface="Montserrat Medium"/>
            </a:endParaRPr>
          </a:p>
        </p:txBody>
      </p:sp>
      <p:sp>
        <p:nvSpPr>
          <p:cNvPr id="888" name="Google Shape;888;gcb187ffeb7_1_175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xEl>
                                              <p:pRg end="0" st="0"/>
                                            </p:txEl>
                                          </p:spTgt>
                                        </p:tgtEl>
                                        <p:attrNameLst>
                                          <p:attrName>style.visibility</p:attrName>
                                        </p:attrNameLst>
                                      </p:cBhvr>
                                      <p:to>
                                        <p:strVal val="visible"/>
                                      </p:to>
                                    </p:set>
                                    <p:animEffect filter="fade" transition="in">
                                      <p:cBhvr>
                                        <p:cTn dur="1000"/>
                                        <p:tgtEl>
                                          <p:spTgt spid="8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xEl>
                                              <p:pRg end="1" st="1"/>
                                            </p:txEl>
                                          </p:spTgt>
                                        </p:tgtEl>
                                        <p:attrNameLst>
                                          <p:attrName>style.visibility</p:attrName>
                                        </p:attrNameLst>
                                      </p:cBhvr>
                                      <p:to>
                                        <p:strVal val="visible"/>
                                      </p:to>
                                    </p:set>
                                    <p:animEffect filter="fade" transition="in">
                                      <p:cBhvr>
                                        <p:cTn dur="1000"/>
                                        <p:tgtEl>
                                          <p:spTgt spid="8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xEl>
                                              <p:pRg end="2" st="2"/>
                                            </p:txEl>
                                          </p:spTgt>
                                        </p:tgtEl>
                                        <p:attrNameLst>
                                          <p:attrName>style.visibility</p:attrName>
                                        </p:attrNameLst>
                                      </p:cBhvr>
                                      <p:to>
                                        <p:strVal val="visible"/>
                                      </p:to>
                                    </p:set>
                                    <p:animEffect filter="fade" transition="in">
                                      <p:cBhvr>
                                        <p:cTn dur="1000"/>
                                        <p:tgtEl>
                                          <p:spTgt spid="88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gcb187ffeb7_1_1755"/>
          <p:cNvSpPr txBox="1"/>
          <p:nvPr>
            <p:ph idx="1" type="body"/>
          </p:nvPr>
        </p:nvSpPr>
        <p:spPr>
          <a:xfrm>
            <a:off x="365875" y="1199600"/>
            <a:ext cx="6435300" cy="2585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Solve this problem is to find the P(A), which is given as 40% i.e., 0.4.</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Find the P(A∩B).</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Intersection of A and B.</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20 out of 100 buyers, i.e., 0.2.</a:t>
            </a:r>
            <a:endParaRPr sz="1800">
              <a:latin typeface="Montserrat Medium"/>
              <a:ea typeface="Montserrat Medium"/>
              <a:cs typeface="Montserrat Medium"/>
              <a:sym typeface="Montserrat Medium"/>
            </a:endParaRPr>
          </a:p>
          <a:p>
            <a:pPr indent="-342900" lvl="1" marL="914400" rtl="0" algn="l">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P(B|A) = </a:t>
            </a:r>
            <a:r>
              <a:rPr lang="en-GB" sz="1800" u="sng">
                <a:latin typeface="Montserrat Medium"/>
                <a:ea typeface="Montserrat Medium"/>
                <a:cs typeface="Montserrat Medium"/>
                <a:sym typeface="Montserrat Medium"/>
              </a:rPr>
              <a:t>P(A∩B)</a:t>
            </a:r>
            <a:r>
              <a:rPr lang="en-GB" sz="1800">
                <a:latin typeface="Montserrat Medium"/>
                <a:ea typeface="Montserrat Medium"/>
                <a:cs typeface="Montserrat Medium"/>
                <a:sym typeface="Montserrat Medium"/>
              </a:rPr>
              <a:t> = </a:t>
            </a:r>
            <a:r>
              <a:rPr lang="en-GB" sz="1800" u="sng">
                <a:latin typeface="Montserrat Medium"/>
                <a:ea typeface="Montserrat Medium"/>
                <a:cs typeface="Montserrat Medium"/>
                <a:sym typeface="Montserrat Medium"/>
              </a:rPr>
              <a:t>0.2</a:t>
            </a:r>
            <a:r>
              <a:rPr lang="en-GB" sz="1800">
                <a:latin typeface="Montserrat Medium"/>
                <a:ea typeface="Montserrat Medium"/>
                <a:cs typeface="Montserrat Medium"/>
                <a:sym typeface="Montserrat Medium"/>
              </a:rPr>
              <a:t> = 0.5</a:t>
            </a:r>
            <a:endParaRPr sz="1800" u="sng">
              <a:latin typeface="Montserrat Medium"/>
              <a:ea typeface="Montserrat Medium"/>
              <a:cs typeface="Montserrat Medium"/>
              <a:sym typeface="Montserrat Medium"/>
            </a:endParaRPr>
          </a:p>
          <a:p>
            <a:pPr indent="0" lvl="0" marL="914400" rtl="0" algn="l">
              <a:spcBef>
                <a:spcPts val="100"/>
              </a:spcBef>
              <a:spcAft>
                <a:spcPts val="100"/>
              </a:spcAft>
              <a:buNone/>
            </a:pPr>
            <a:r>
              <a:rPr lang="en-GB" sz="1800">
                <a:latin typeface="Montserrat Medium"/>
                <a:ea typeface="Montserrat Medium"/>
                <a:cs typeface="Montserrat Medium"/>
                <a:sym typeface="Montserrat Medium"/>
              </a:rPr>
              <a:t>	           P(A)       0.4</a:t>
            </a:r>
            <a:endParaRPr sz="1800">
              <a:latin typeface="Montserrat Medium"/>
              <a:ea typeface="Montserrat Medium"/>
              <a:cs typeface="Montserrat Medium"/>
              <a:sym typeface="Montserrat Medium"/>
            </a:endParaRPr>
          </a:p>
        </p:txBody>
      </p:sp>
      <p:sp>
        <p:nvSpPr>
          <p:cNvPr id="894" name="Google Shape;894;gcb187ffeb7_1_175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0" st="0"/>
                                            </p:txEl>
                                          </p:spTgt>
                                        </p:tgtEl>
                                        <p:attrNameLst>
                                          <p:attrName>style.visibility</p:attrName>
                                        </p:attrNameLst>
                                      </p:cBhvr>
                                      <p:to>
                                        <p:strVal val="visible"/>
                                      </p:to>
                                    </p:set>
                                    <p:animEffect filter="fade" transition="in">
                                      <p:cBhvr>
                                        <p:cTn dur="1000"/>
                                        <p:tgtEl>
                                          <p:spTgt spid="8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1" st="1"/>
                                            </p:txEl>
                                          </p:spTgt>
                                        </p:tgtEl>
                                        <p:attrNameLst>
                                          <p:attrName>style.visibility</p:attrName>
                                        </p:attrNameLst>
                                      </p:cBhvr>
                                      <p:to>
                                        <p:strVal val="visible"/>
                                      </p:to>
                                    </p:set>
                                    <p:animEffect filter="fade" transition="in">
                                      <p:cBhvr>
                                        <p:cTn dur="1000"/>
                                        <p:tgtEl>
                                          <p:spTgt spid="8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2" st="2"/>
                                            </p:txEl>
                                          </p:spTgt>
                                        </p:tgtEl>
                                        <p:attrNameLst>
                                          <p:attrName>style.visibility</p:attrName>
                                        </p:attrNameLst>
                                      </p:cBhvr>
                                      <p:to>
                                        <p:strVal val="visible"/>
                                      </p:to>
                                    </p:set>
                                    <p:animEffect filter="fade" transition="in">
                                      <p:cBhvr>
                                        <p:cTn dur="1000"/>
                                        <p:tgtEl>
                                          <p:spTgt spid="8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3" st="3"/>
                                            </p:txEl>
                                          </p:spTgt>
                                        </p:tgtEl>
                                        <p:attrNameLst>
                                          <p:attrName>style.visibility</p:attrName>
                                        </p:attrNameLst>
                                      </p:cBhvr>
                                      <p:to>
                                        <p:strVal val="visible"/>
                                      </p:to>
                                    </p:set>
                                    <p:animEffect filter="fade" transition="in">
                                      <p:cBhvr>
                                        <p:cTn dur="1000"/>
                                        <p:tgtEl>
                                          <p:spTgt spid="8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4" st="4"/>
                                            </p:txEl>
                                          </p:spTgt>
                                        </p:tgtEl>
                                        <p:attrNameLst>
                                          <p:attrName>style.visibility</p:attrName>
                                        </p:attrNameLst>
                                      </p:cBhvr>
                                      <p:to>
                                        <p:strVal val="visible"/>
                                      </p:to>
                                    </p:set>
                                    <p:animEffect filter="fade" transition="in">
                                      <p:cBhvr>
                                        <p:cTn dur="1000"/>
                                        <p:tgtEl>
                                          <p:spTgt spid="8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xEl>
                                              <p:pRg end="5" st="5"/>
                                            </p:txEl>
                                          </p:spTgt>
                                        </p:tgtEl>
                                        <p:attrNameLst>
                                          <p:attrName>style.visibility</p:attrName>
                                        </p:attrNameLst>
                                      </p:cBhvr>
                                      <p:to>
                                        <p:strVal val="visible"/>
                                      </p:to>
                                    </p:set>
                                    <p:animEffect filter="fade" transition="in">
                                      <p:cBhvr>
                                        <p:cTn dur="1000"/>
                                        <p:tgtEl>
                                          <p:spTgt spid="89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gcb187ffeb7_1_1760"/>
          <p:cNvSpPr txBox="1"/>
          <p:nvPr>
            <p:ph idx="1" type="body"/>
          </p:nvPr>
        </p:nvSpPr>
        <p:spPr>
          <a:xfrm>
            <a:off x="365875" y="1126275"/>
            <a:ext cx="5782200" cy="2658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Given that you drew a red card.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Consider that the event A is drawing a red card and event B is it’s 4.</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Find the probability of the event B given that the event A has already occurred.</a:t>
            </a:r>
            <a:endParaRPr sz="1800">
              <a:latin typeface="Montserrat Medium"/>
              <a:ea typeface="Montserrat Medium"/>
              <a:cs typeface="Montserrat Medium"/>
              <a:sym typeface="Montserrat Medium"/>
            </a:endParaRPr>
          </a:p>
        </p:txBody>
      </p:sp>
      <p:sp>
        <p:nvSpPr>
          <p:cNvPr id="900" name="Google Shape;900;gcb187ffeb7_1_176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xEl>
                                              <p:pRg end="0" st="0"/>
                                            </p:txEl>
                                          </p:spTgt>
                                        </p:tgtEl>
                                        <p:attrNameLst>
                                          <p:attrName>style.visibility</p:attrName>
                                        </p:attrNameLst>
                                      </p:cBhvr>
                                      <p:to>
                                        <p:strVal val="visible"/>
                                      </p:to>
                                    </p:set>
                                    <p:animEffect filter="fade" transition="in">
                                      <p:cBhvr>
                                        <p:cTn dur="1000"/>
                                        <p:tgtEl>
                                          <p:spTgt spid="8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xEl>
                                              <p:pRg end="1" st="1"/>
                                            </p:txEl>
                                          </p:spTgt>
                                        </p:tgtEl>
                                        <p:attrNameLst>
                                          <p:attrName>style.visibility</p:attrName>
                                        </p:attrNameLst>
                                      </p:cBhvr>
                                      <p:to>
                                        <p:strVal val="visible"/>
                                      </p:to>
                                    </p:set>
                                    <p:animEffect filter="fade" transition="in">
                                      <p:cBhvr>
                                        <p:cTn dur="1000"/>
                                        <p:tgtEl>
                                          <p:spTgt spid="8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xEl>
                                              <p:pRg end="2" st="2"/>
                                            </p:txEl>
                                          </p:spTgt>
                                        </p:tgtEl>
                                        <p:attrNameLst>
                                          <p:attrName>style.visibility</p:attrName>
                                        </p:attrNameLst>
                                      </p:cBhvr>
                                      <p:to>
                                        <p:strVal val="visible"/>
                                      </p:to>
                                    </p:set>
                                    <p:animEffect filter="fade" transition="in">
                                      <p:cBhvr>
                                        <p:cTn dur="1000"/>
                                        <p:tgtEl>
                                          <p:spTgt spid="89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gcb187ffeb7_1_1765"/>
          <p:cNvSpPr txBox="1"/>
          <p:nvPr>
            <p:ph idx="1" type="body"/>
          </p:nvPr>
        </p:nvSpPr>
        <p:spPr>
          <a:xfrm>
            <a:off x="365875" y="1126275"/>
            <a:ext cx="6435300" cy="2658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Calculate the probability of drawing a red card. The red cards include the Hearts and Diamonds. </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13 Hearts cards and 13 Diamond card.</a:t>
            </a:r>
            <a:endParaRPr sz="1800">
              <a:latin typeface="Montserrat Medium"/>
              <a:ea typeface="Montserrat Medium"/>
              <a:cs typeface="Montserrat Medium"/>
              <a:sym typeface="Montserrat Medium"/>
            </a:endParaRPr>
          </a:p>
          <a:p>
            <a:pPr indent="-342900" lvl="1" marL="9144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Total there are 26 red cards.</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Probability of event A happening is equal to 26 by 52 equals to 0.5.</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P(A) = 26/52 = 0.5</a:t>
            </a:r>
            <a:endParaRPr sz="1800">
              <a:latin typeface="Montserrat Medium"/>
              <a:ea typeface="Montserrat Medium"/>
              <a:cs typeface="Montserrat Medium"/>
              <a:sym typeface="Montserrat Medium"/>
            </a:endParaRPr>
          </a:p>
        </p:txBody>
      </p:sp>
      <p:sp>
        <p:nvSpPr>
          <p:cNvPr id="906" name="Google Shape;906;gcb187ffeb7_1_1765"/>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xEl>
                                              <p:pRg end="0" st="0"/>
                                            </p:txEl>
                                          </p:spTgt>
                                        </p:tgtEl>
                                        <p:attrNameLst>
                                          <p:attrName>style.visibility</p:attrName>
                                        </p:attrNameLst>
                                      </p:cBhvr>
                                      <p:to>
                                        <p:strVal val="visible"/>
                                      </p:to>
                                    </p:set>
                                    <p:animEffect filter="fade" transition="in">
                                      <p:cBhvr>
                                        <p:cTn dur="1000"/>
                                        <p:tgtEl>
                                          <p:spTgt spid="9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xEl>
                                              <p:pRg end="1" st="1"/>
                                            </p:txEl>
                                          </p:spTgt>
                                        </p:tgtEl>
                                        <p:attrNameLst>
                                          <p:attrName>style.visibility</p:attrName>
                                        </p:attrNameLst>
                                      </p:cBhvr>
                                      <p:to>
                                        <p:strVal val="visible"/>
                                      </p:to>
                                    </p:set>
                                    <p:animEffect filter="fade" transition="in">
                                      <p:cBhvr>
                                        <p:cTn dur="1000"/>
                                        <p:tgtEl>
                                          <p:spTgt spid="9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xEl>
                                              <p:pRg end="2" st="2"/>
                                            </p:txEl>
                                          </p:spTgt>
                                        </p:tgtEl>
                                        <p:attrNameLst>
                                          <p:attrName>style.visibility</p:attrName>
                                        </p:attrNameLst>
                                      </p:cBhvr>
                                      <p:to>
                                        <p:strVal val="visible"/>
                                      </p:to>
                                    </p:set>
                                    <p:animEffect filter="fade" transition="in">
                                      <p:cBhvr>
                                        <p:cTn dur="1000"/>
                                        <p:tgtEl>
                                          <p:spTgt spid="9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xEl>
                                              <p:pRg end="3" st="3"/>
                                            </p:txEl>
                                          </p:spTgt>
                                        </p:tgtEl>
                                        <p:attrNameLst>
                                          <p:attrName>style.visibility</p:attrName>
                                        </p:attrNameLst>
                                      </p:cBhvr>
                                      <p:to>
                                        <p:strVal val="visible"/>
                                      </p:to>
                                    </p:set>
                                    <p:animEffect filter="fade" transition="in">
                                      <p:cBhvr>
                                        <p:cTn dur="1000"/>
                                        <p:tgtEl>
                                          <p:spTgt spid="9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xEl>
                                              <p:pRg end="4" st="4"/>
                                            </p:txEl>
                                          </p:spTgt>
                                        </p:tgtEl>
                                        <p:attrNameLst>
                                          <p:attrName>style.visibility</p:attrName>
                                        </p:attrNameLst>
                                      </p:cBhvr>
                                      <p:to>
                                        <p:strVal val="visible"/>
                                      </p:to>
                                    </p:set>
                                    <p:animEffect filter="fade" transition="in">
                                      <p:cBhvr>
                                        <p:cTn dur="1000"/>
                                        <p:tgtEl>
                                          <p:spTgt spid="90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gcb187ffeb7_1_1770"/>
          <p:cNvSpPr txBox="1"/>
          <p:nvPr>
            <p:ph idx="1" type="body"/>
          </p:nvPr>
        </p:nvSpPr>
        <p:spPr>
          <a:xfrm>
            <a:off x="365875" y="1126275"/>
            <a:ext cx="6435300" cy="2658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In the next step, we will find the P(A∩B). The intersection of A and B, i.e., getting 4 when it’s a red card.</a:t>
            </a:r>
            <a:endParaRPr sz="1800">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GB" sz="1800">
                <a:latin typeface="Montserrat Medium"/>
                <a:ea typeface="Montserrat Medium"/>
                <a:cs typeface="Montserrat Medium"/>
                <a:sym typeface="Montserrat Medium"/>
              </a:rPr>
              <a:t>P(A∩B) = 2/52</a:t>
            </a:r>
            <a:endParaRPr sz="1800">
              <a:latin typeface="Montserrat Medium"/>
              <a:ea typeface="Montserrat Medium"/>
              <a:cs typeface="Montserrat Medium"/>
              <a:sym typeface="Montserrat Medium"/>
            </a:endParaRPr>
          </a:p>
          <a:p>
            <a:pPr indent="0" lvl="0" marL="0" rtl="0" algn="l">
              <a:lnSpc>
                <a:spcPct val="150000"/>
              </a:lnSpc>
              <a:spcBef>
                <a:spcPts val="100"/>
              </a:spcBef>
              <a:spcAft>
                <a:spcPts val="0"/>
              </a:spcAft>
              <a:buNone/>
            </a:pPr>
            <a:r>
              <a:rPr lang="en-GB" sz="1800">
                <a:latin typeface="Montserrat Medium"/>
                <a:ea typeface="Montserrat Medium"/>
                <a:cs typeface="Montserrat Medium"/>
                <a:sym typeface="Montserrat Medium"/>
              </a:rPr>
              <a:t>Substituting values</a:t>
            </a:r>
            <a:endParaRPr sz="1800">
              <a:latin typeface="Montserrat Medium"/>
              <a:ea typeface="Montserrat Medium"/>
              <a:cs typeface="Montserrat Medium"/>
              <a:sym typeface="Montserrat Medium"/>
            </a:endParaRPr>
          </a:p>
          <a:p>
            <a:pPr indent="0" lvl="0" marL="457200" rtl="0" algn="l">
              <a:spcBef>
                <a:spcPts val="100"/>
              </a:spcBef>
              <a:spcAft>
                <a:spcPts val="0"/>
              </a:spcAft>
              <a:buNone/>
            </a:pPr>
            <a:r>
              <a:rPr lang="en-GB" sz="1800">
                <a:latin typeface="Montserrat Medium"/>
                <a:ea typeface="Montserrat Medium"/>
                <a:cs typeface="Montserrat Medium"/>
                <a:sym typeface="Montserrat Medium"/>
              </a:rPr>
              <a:t>P(B|A) = </a:t>
            </a:r>
            <a:r>
              <a:rPr lang="en-GB" sz="1800" u="sng">
                <a:latin typeface="Montserrat Medium"/>
                <a:ea typeface="Montserrat Medium"/>
                <a:cs typeface="Montserrat Medium"/>
                <a:sym typeface="Montserrat Medium"/>
              </a:rPr>
              <a:t>P(A∩B)</a:t>
            </a:r>
            <a:r>
              <a:rPr lang="en-GB" sz="1800">
                <a:latin typeface="Montserrat Medium"/>
                <a:ea typeface="Montserrat Medium"/>
                <a:cs typeface="Montserrat Medium"/>
                <a:sym typeface="Montserrat Medium"/>
              </a:rPr>
              <a:t> = </a:t>
            </a:r>
            <a:r>
              <a:rPr lang="en-GB" sz="1800" u="sng">
                <a:latin typeface="Montserrat Medium"/>
                <a:ea typeface="Montserrat Medium"/>
                <a:cs typeface="Montserrat Medium"/>
                <a:sym typeface="Montserrat Medium"/>
              </a:rPr>
              <a:t>2/52  </a:t>
            </a:r>
            <a:r>
              <a:rPr lang="en-GB" sz="1800">
                <a:latin typeface="Montserrat Medium"/>
                <a:ea typeface="Montserrat Medium"/>
                <a:cs typeface="Montserrat Medium"/>
                <a:sym typeface="Montserrat Medium"/>
              </a:rPr>
              <a:t> =  </a:t>
            </a:r>
            <a:r>
              <a:rPr lang="en-GB" sz="1800" u="sng">
                <a:latin typeface="Montserrat Medium"/>
                <a:ea typeface="Montserrat Medium"/>
                <a:cs typeface="Montserrat Medium"/>
                <a:sym typeface="Montserrat Medium"/>
              </a:rPr>
              <a:t>2  </a:t>
            </a:r>
            <a:r>
              <a:rPr lang="en-GB" sz="1800">
                <a:latin typeface="Montserrat Medium"/>
                <a:ea typeface="Montserrat Medium"/>
                <a:cs typeface="Montserrat Medium"/>
                <a:sym typeface="Montserrat Medium"/>
              </a:rPr>
              <a:t>  =  </a:t>
            </a:r>
            <a:r>
              <a:rPr lang="en-GB" sz="1800" u="sng">
                <a:latin typeface="Montserrat Medium"/>
                <a:ea typeface="Montserrat Medium"/>
                <a:cs typeface="Montserrat Medium"/>
                <a:sym typeface="Montserrat Medium"/>
              </a:rPr>
              <a:t>  1   </a:t>
            </a:r>
            <a:endParaRPr sz="1800" u="sng">
              <a:latin typeface="Montserrat Medium"/>
              <a:ea typeface="Montserrat Medium"/>
              <a:cs typeface="Montserrat Medium"/>
              <a:sym typeface="Montserrat Medium"/>
            </a:endParaRPr>
          </a:p>
          <a:p>
            <a:pPr indent="0" lvl="0" marL="457200" rtl="0" algn="l">
              <a:spcBef>
                <a:spcPts val="100"/>
              </a:spcBef>
              <a:spcAft>
                <a:spcPts val="0"/>
              </a:spcAft>
              <a:buNone/>
            </a:pPr>
            <a:r>
              <a:rPr lang="en-GB" sz="1800">
                <a:latin typeface="Montserrat Medium"/>
                <a:ea typeface="Montserrat Medium"/>
                <a:cs typeface="Montserrat Medium"/>
                <a:sym typeface="Montserrat Medium"/>
              </a:rPr>
              <a:t>	            P(A)      26/52     26      13</a:t>
            </a:r>
            <a:endParaRPr sz="1800">
              <a:latin typeface="Montserrat Medium"/>
              <a:ea typeface="Montserrat Medium"/>
              <a:cs typeface="Montserrat Medium"/>
              <a:sym typeface="Montserrat Medium"/>
            </a:endParaRPr>
          </a:p>
          <a:p>
            <a:pPr indent="0" lvl="0" marL="457200" rtl="0" algn="l">
              <a:spcBef>
                <a:spcPts val="100"/>
              </a:spcBef>
              <a:spcAft>
                <a:spcPts val="0"/>
              </a:spcAft>
              <a:buNone/>
            </a:pPr>
            <a:r>
              <a:t/>
            </a:r>
            <a:endParaRPr sz="1800">
              <a:latin typeface="Montserrat Medium"/>
              <a:ea typeface="Montserrat Medium"/>
              <a:cs typeface="Montserrat Medium"/>
              <a:sym typeface="Montserrat Medium"/>
            </a:endParaRPr>
          </a:p>
          <a:p>
            <a:pPr indent="-342900" lvl="0" marL="457200" rtl="0" algn="l">
              <a:spcBef>
                <a:spcPts val="100"/>
              </a:spcBef>
              <a:spcAft>
                <a:spcPts val="0"/>
              </a:spcAft>
              <a:buSzPts val="1800"/>
              <a:buFont typeface="Montserrat Medium"/>
              <a:buChar char="●"/>
            </a:pPr>
            <a:r>
              <a:rPr lang="en-GB" sz="1800">
                <a:latin typeface="Montserrat Medium"/>
                <a:ea typeface="Montserrat Medium"/>
                <a:cs typeface="Montserrat Medium"/>
                <a:sym typeface="Montserrat Medium"/>
              </a:rPr>
              <a:t>Drew a red card is 1/13.</a:t>
            </a:r>
            <a:endParaRPr sz="1800">
              <a:latin typeface="Montserrat Medium"/>
              <a:ea typeface="Montserrat Medium"/>
              <a:cs typeface="Montserrat Medium"/>
              <a:sym typeface="Montserrat Medium"/>
            </a:endParaRPr>
          </a:p>
        </p:txBody>
      </p:sp>
      <p:sp>
        <p:nvSpPr>
          <p:cNvPr id="912" name="Google Shape;912;gcb187ffeb7_1_1770"/>
          <p:cNvSpPr txBox="1"/>
          <p:nvPr>
            <p:ph type="title"/>
          </p:nvPr>
        </p:nvSpPr>
        <p:spPr>
          <a:xfrm>
            <a:off x="365875" y="414875"/>
            <a:ext cx="6435300" cy="569700"/>
          </a:xfrm>
          <a:prstGeom prst="rect">
            <a:avLst/>
          </a:prstGeom>
          <a:noFill/>
          <a:ln>
            <a:noFill/>
          </a:ln>
        </p:spPr>
        <p:txBody>
          <a:bodyPr anchorCtr="0" anchor="t" bIns="91425" lIns="91425" spcFirstLastPara="1" rIns="91425" wrap="square" tIns="91425">
            <a:noAutofit/>
          </a:bodyPr>
          <a:lstStyle/>
          <a:p>
            <a:pPr indent="0" lvl="0" marL="0" rtl="0" algn="l">
              <a:spcBef>
                <a:spcPts val="100"/>
              </a:spcBef>
              <a:spcAft>
                <a:spcPts val="100"/>
              </a:spcAft>
              <a:buNone/>
            </a:pPr>
            <a:r>
              <a:rPr lang="en-GB">
                <a:solidFill>
                  <a:schemeClr val="lt2"/>
                </a:solidFill>
                <a:latin typeface="Montserrat ExtraBold"/>
                <a:ea typeface="Montserrat ExtraBold"/>
                <a:cs typeface="Montserrat ExtraBold"/>
                <a:sym typeface="Montserrat ExtraBold"/>
              </a:rPr>
              <a:t>Example</a:t>
            </a:r>
            <a:endParaRPr>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xEl>
                                              <p:pRg end="0" st="0"/>
                                            </p:txEl>
                                          </p:spTgt>
                                        </p:tgtEl>
                                        <p:attrNameLst>
                                          <p:attrName>style.visibility</p:attrName>
                                        </p:attrNameLst>
                                      </p:cBhvr>
                                      <p:to>
                                        <p:strVal val="visible"/>
                                      </p:to>
                                    </p:set>
                                    <p:animEffect filter="fade" transition="in">
                                      <p:cBhvr>
                                        <p:cTn dur="1000"/>
                                        <p:tgtEl>
                                          <p:spTgt spid="9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xEl>
                                              <p:pRg end="1" st="1"/>
                                            </p:txEl>
                                          </p:spTgt>
                                        </p:tgtEl>
                                        <p:attrNameLst>
                                          <p:attrName>style.visibility</p:attrName>
                                        </p:attrNameLst>
                                      </p:cBhvr>
                                      <p:to>
                                        <p:strVal val="visible"/>
                                      </p:to>
                                    </p:set>
                                    <p:animEffect filter="fade" transition="in">
                                      <p:cBhvr>
                                        <p:cTn dur="1000"/>
                                        <p:tgtEl>
                                          <p:spTgt spid="9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xEl>
                                              <p:pRg end="2" st="2"/>
                                            </p:txEl>
                                          </p:spTgt>
                                        </p:tgtEl>
                                        <p:attrNameLst>
                                          <p:attrName>style.visibility</p:attrName>
                                        </p:attrNameLst>
                                      </p:cBhvr>
                                      <p:to>
                                        <p:strVal val="visible"/>
                                      </p:to>
                                    </p:set>
                                    <p:animEffect filter="fade" transition="in">
                                      <p:cBhvr>
                                        <p:cTn dur="1000"/>
                                        <p:tgtEl>
                                          <p:spTgt spid="9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xEl>
                                              <p:pRg end="3" st="3"/>
                                            </p:txEl>
                                          </p:spTgt>
                                        </p:tgtEl>
                                        <p:attrNameLst>
                                          <p:attrName>style.visibility</p:attrName>
                                        </p:attrNameLst>
                                      </p:cBhvr>
                                      <p:to>
                                        <p:strVal val="visible"/>
                                      </p:to>
                                    </p:set>
                                    <p:animEffect filter="fade" transition="in">
                                      <p:cBhvr>
                                        <p:cTn dur="1000"/>
                                        <p:tgtEl>
                                          <p:spTgt spid="9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xEl>
                                              <p:pRg end="4" st="4"/>
                                            </p:txEl>
                                          </p:spTgt>
                                        </p:tgtEl>
                                        <p:attrNameLst>
                                          <p:attrName>style.visibility</p:attrName>
                                        </p:attrNameLst>
                                      </p:cBhvr>
                                      <p:to>
                                        <p:strVal val="visible"/>
                                      </p:to>
                                    </p:set>
                                    <p:animEffect filter="fade" transition="in">
                                      <p:cBhvr>
                                        <p:cTn dur="1000"/>
                                        <p:tgtEl>
                                          <p:spTgt spid="91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xEl>
                                              <p:pRg end="5" st="5"/>
                                            </p:txEl>
                                          </p:spTgt>
                                        </p:tgtEl>
                                        <p:attrNameLst>
                                          <p:attrName>style.visibility</p:attrName>
                                        </p:attrNameLst>
                                      </p:cBhvr>
                                      <p:to>
                                        <p:strVal val="visible"/>
                                      </p:to>
                                    </p:set>
                                    <p:animEffect filter="fade" transition="in">
                                      <p:cBhvr>
                                        <p:cTn dur="1000"/>
                                        <p:tgtEl>
                                          <p:spTgt spid="91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xEl>
                                              <p:pRg end="6" st="6"/>
                                            </p:txEl>
                                          </p:spTgt>
                                        </p:tgtEl>
                                        <p:attrNameLst>
                                          <p:attrName>style.visibility</p:attrName>
                                        </p:attrNameLst>
                                      </p:cBhvr>
                                      <p:to>
                                        <p:strVal val="visible"/>
                                      </p:to>
                                    </p:set>
                                    <p:animEffect filter="fade" transition="in">
                                      <p:cBhvr>
                                        <p:cTn dur="1000"/>
                                        <p:tgtEl>
                                          <p:spTgt spid="91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